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Lst>
  <p:sldSz cy="6858000" cx="9144000"/>
  <p:notesSz cx="6858000" cy="9144000"/>
  <p:embeddedFontLst>
    <p:embeddedFont>
      <p:font typeface="Lexend Light"/>
      <p:regular r:id="rId169"/>
      <p:bold r:id="rId170"/>
    </p:embeddedFont>
    <p:embeddedFont>
      <p:font typeface="Outfit"/>
      <p:regular r:id="rId171"/>
      <p:bold r:id="rId172"/>
    </p:embeddedFont>
    <p:embeddedFont>
      <p:font typeface="Lexend"/>
      <p:regular r:id="rId173"/>
      <p:bold r:id="rId174"/>
    </p:embeddedFont>
    <p:embeddedFont>
      <p:font typeface="Archivo Black"/>
      <p:regular r:id="rId175"/>
    </p:embeddedFont>
    <p:embeddedFont>
      <p:font typeface="Gill Sans"/>
      <p:regular r:id="rId176"/>
      <p:bold r:id="rId1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D9D326-6533-4BB5-A6C5-8BFCD533F74D}">
  <a:tblStyle styleId="{26D9D326-6533-4BB5-A6C5-8BFCD533F74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7BFF760-9243-4699-99C3-4A229BD6225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F11EFF6-1032-4C0A-8850-AA4B50C991F1}" styleName="Table_2">
    <a:wholeTbl>
      <a:tcTxStyle b="off" i="off">
        <a:font>
          <a:latin typeface="Cambria"/>
          <a:ea typeface="Cambria"/>
          <a:cs typeface="Cambria"/>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FF3F9"/>
          </a:solidFill>
        </a:fill>
      </a:tcStyle>
    </a:wholeTbl>
    <a:band1H>
      <a:tcTxStyle/>
      <a:tcStyle>
        <a:fill>
          <a:solidFill>
            <a:srgbClr val="DBE5F1"/>
          </a:solidFill>
        </a:fill>
      </a:tcStyle>
    </a:band1H>
    <a:band2H>
      <a:tcTxStyle/>
    </a:band2H>
    <a:band1V>
      <a:tcTxStyle/>
      <a:tcStyle>
        <a:fill>
          <a:solidFill>
            <a:srgbClr val="DBE5F1"/>
          </a:solidFill>
        </a:fill>
      </a:tcStyle>
    </a:band1V>
    <a:band2V>
      <a:tcTxStyle/>
    </a:band2V>
    <a:lastCol>
      <a:tcTxStyle b="on" i="off">
        <a:font>
          <a:latin typeface="Cambria"/>
          <a:ea typeface="Cambria"/>
          <a:cs typeface="Cambria"/>
        </a:font>
        <a:srgbClr val="FFFFFF"/>
      </a:tcTxStyle>
      <a:tcStyle>
        <a:fill>
          <a:solidFill>
            <a:srgbClr val="4F81BD"/>
          </a:solidFill>
        </a:fill>
      </a:tcStyle>
    </a:lastCol>
    <a:firstCol>
      <a:tcTxStyle b="on" i="off">
        <a:font>
          <a:latin typeface="Cambria"/>
          <a:ea typeface="Cambria"/>
          <a:cs typeface="Cambria"/>
        </a:font>
        <a:srgbClr val="FFFFFF"/>
      </a:tcTxStyle>
      <a:tcStyle>
        <a:fill>
          <a:solidFill>
            <a:srgbClr val="4F81BD"/>
          </a:solidFill>
        </a:fill>
      </a:tcStyle>
    </a:firstCol>
    <a:lastRow>
      <a:tcTxStyle b="on" i="off">
        <a:font>
          <a:latin typeface="Cambria"/>
          <a:ea typeface="Cambria"/>
          <a:cs typeface="Cambria"/>
        </a:font>
        <a:srgbClr val="FFFFFF"/>
      </a:tcTxStyle>
      <a:tcStyle>
        <a:tcBdr>
          <a:top>
            <a:ln cap="flat" cmpd="sng" w="38100">
              <a:solidFill>
                <a:srgbClr val="FFFFFF"/>
              </a:solidFill>
              <a:prstDash val="solid"/>
              <a:round/>
              <a:headEnd len="sm" w="sm" type="none"/>
              <a:tailEnd len="sm" w="sm" type="none"/>
            </a:ln>
          </a:top>
        </a:tcBdr>
        <a:fill>
          <a:solidFill>
            <a:srgbClr val="4F81BD"/>
          </a:solidFill>
        </a:fill>
      </a:tcStyle>
    </a:lastRow>
    <a:seCell>
      <a:tcTxStyle/>
    </a:seCell>
    <a:swCell>
      <a:tcTxStyle/>
    </a:swCell>
    <a:firstRow>
      <a:tcTxStyle b="on" i="off">
        <a:font>
          <a:latin typeface="Cambria"/>
          <a:ea typeface="Cambria"/>
          <a:cs typeface="Cambria"/>
        </a:font>
        <a:srgbClr val="FFFFFF"/>
      </a:tcTxStyle>
      <a:tcStyle>
        <a:tcBdr>
          <a:bottom>
            <a:ln cap="flat" cmpd="sng" w="38100">
              <a:solidFill>
                <a:srgbClr val="FFFFFF"/>
              </a:solidFill>
              <a:prstDash val="solid"/>
              <a:round/>
              <a:headEnd len="sm" w="sm" type="none"/>
              <a:tailEnd len="sm" w="sm" type="none"/>
            </a:ln>
          </a:bottom>
        </a:tcBdr>
        <a:fill>
          <a:solidFill>
            <a:srgbClr val="4F81BD"/>
          </a:solidFill>
        </a:fill>
      </a:tcStyle>
    </a:firstRow>
    <a:neCell>
      <a:tcTxStyle/>
    </a:neCell>
    <a:nwCell>
      <a:tcTxStyle/>
    </a:nwCell>
  </a:tblStyle>
  <a:tblStyle styleId="{110C7CB8-DAA4-407C-82B3-4CEAAFA7791B}" styleName="Table_3">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176" Type="http://schemas.openxmlformats.org/officeDocument/2006/relationships/font" Target="fonts/GillSans-regular.fntdata"/><Relationship Id="rId36" Type="http://schemas.openxmlformats.org/officeDocument/2006/relationships/slide" Target="slides/slide31.xml"/><Relationship Id="rId175" Type="http://schemas.openxmlformats.org/officeDocument/2006/relationships/font" Target="fonts/ArchivoBlack-regular.fntdata"/><Relationship Id="rId39" Type="http://schemas.openxmlformats.org/officeDocument/2006/relationships/slide" Target="slides/slide34.xml"/><Relationship Id="rId174" Type="http://schemas.openxmlformats.org/officeDocument/2006/relationships/font" Target="fonts/Lexend-bold.fntdata"/><Relationship Id="rId38" Type="http://schemas.openxmlformats.org/officeDocument/2006/relationships/slide" Target="slides/slide33.xml"/><Relationship Id="rId173" Type="http://schemas.openxmlformats.org/officeDocument/2006/relationships/font" Target="fonts/Lexend-regular.fntdata"/><Relationship Id="rId177" Type="http://schemas.openxmlformats.org/officeDocument/2006/relationships/font" Target="fonts/GillSa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font" Target="fonts/Outfit-bold.fntdata"/><Relationship Id="rId65" Type="http://schemas.openxmlformats.org/officeDocument/2006/relationships/slide" Target="slides/slide60.xml"/><Relationship Id="rId171" Type="http://schemas.openxmlformats.org/officeDocument/2006/relationships/font" Target="fonts/Outfit-regular.fntdata"/><Relationship Id="rId68" Type="http://schemas.openxmlformats.org/officeDocument/2006/relationships/slide" Target="slides/slide63.xml"/><Relationship Id="rId170" Type="http://schemas.openxmlformats.org/officeDocument/2006/relationships/font" Target="fonts/LexendLight-bold.fntdata"/><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font" Target="fonts/LexendLight-regular.fntdata"/><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pulipuli.info/2015/06/cohenkappa-cohens-kappa-coefficient.html" TargetMode="External"/><Relationship Id="rId3" Type="http://schemas.openxmlformats.org/officeDocument/2006/relationships/hyperlink" Target="https://docs.google.com/spreadsheets/d/11cX2iNo8Dj1gFBRKpPP1Vtqz6KxlOxln3kDE6lkaTAQ/edit?resourcekey=&amp;gid=1782772051#gid=1782772051"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4b50889df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4b50889d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27407eb2536_0_1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27407eb253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g27407eb2536_0_11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8" name="Google Shape;2508;g27407eb2536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g27407eb2536_0_11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2" name="Google Shape;2522;g27407eb2536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2e80f15a722_0_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4" name="Google Shape;2534;g2e80f15a72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g27407eb2536_0_11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3" name="Google Shape;2543;g27407eb2536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g2e80f15a722_0_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5" name="Google Shape;2555;g2e80f15a72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9" name="Shape 2569"/>
        <p:cNvGrpSpPr/>
        <p:nvPr/>
      </p:nvGrpSpPr>
      <p:grpSpPr>
        <a:xfrm>
          <a:off x="0" y="0"/>
          <a:ext cx="0" cy="0"/>
          <a:chOff x="0" y="0"/>
          <a:chExt cx="0" cy="0"/>
        </a:xfrm>
      </p:grpSpPr>
      <p:sp>
        <p:nvSpPr>
          <p:cNvPr id="2570" name="Google Shape;2570;g27407eb2536_0_12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1" name="Google Shape;2571;g27407eb2536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g27407eb2536_0_1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9" name="Google Shape;2579;g27407eb2536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27407eb2536_0_1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0" name="Google Shape;2590;g27407eb2536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g27407eb2536_0_11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2" name="Google Shape;2602;g27407eb2536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2" name="Shape 2612"/>
        <p:cNvGrpSpPr/>
        <p:nvPr/>
      </p:nvGrpSpPr>
      <p:grpSpPr>
        <a:xfrm>
          <a:off x="0" y="0"/>
          <a:ext cx="0" cy="0"/>
          <a:chOff x="0" y="0"/>
          <a:chExt cx="0" cy="0"/>
        </a:xfrm>
      </p:grpSpPr>
      <p:sp>
        <p:nvSpPr>
          <p:cNvPr id="2613" name="Google Shape;2613;g27407eb2536_0_12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4" name="Google Shape;2614;g27407eb2536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27407eb2536_0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27407eb253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g27407eb2536_0_12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27407eb2536_0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4" name="Shape 2644"/>
        <p:cNvGrpSpPr/>
        <p:nvPr/>
      </p:nvGrpSpPr>
      <p:grpSpPr>
        <a:xfrm>
          <a:off x="0" y="0"/>
          <a:ext cx="0" cy="0"/>
          <a:chOff x="0" y="0"/>
          <a:chExt cx="0" cy="0"/>
        </a:xfrm>
      </p:grpSpPr>
      <p:sp>
        <p:nvSpPr>
          <p:cNvPr id="2645" name="Google Shape;2645;g27407eb2536_0_12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46" name="Google Shape;2646;g27407eb2536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27407eb2536_0_12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1" name="Google Shape;2661;g27407eb2536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3" name="Shape 2673"/>
        <p:cNvGrpSpPr/>
        <p:nvPr/>
      </p:nvGrpSpPr>
      <p:grpSpPr>
        <a:xfrm>
          <a:off x="0" y="0"/>
          <a:ext cx="0" cy="0"/>
          <a:chOff x="0" y="0"/>
          <a:chExt cx="0" cy="0"/>
        </a:xfrm>
      </p:grpSpPr>
      <p:sp>
        <p:nvSpPr>
          <p:cNvPr id="2674" name="Google Shape;2674;g27407eb2536_0_12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5" name="Google Shape;2675;g27407eb2536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27407eb2536_0_1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27407eb2536_0_1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g27407eb2536_0_13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5" name="Google Shape;2695;g27407eb2536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g27407eb2536_0_13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8" name="Google Shape;2708;g27407eb2536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g27407eb2536_0_13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2" name="Google Shape;2732;g27407eb2536_0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5" name="Shape 2745"/>
        <p:cNvGrpSpPr/>
        <p:nvPr/>
      </p:nvGrpSpPr>
      <p:grpSpPr>
        <a:xfrm>
          <a:off x="0" y="0"/>
          <a:ext cx="0" cy="0"/>
          <a:chOff x="0" y="0"/>
          <a:chExt cx="0" cy="0"/>
        </a:xfrm>
      </p:grpSpPr>
      <p:sp>
        <p:nvSpPr>
          <p:cNvPr id="2746" name="Google Shape;2746;g27407eb2536_0_13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7" name="Google Shape;2747;g27407eb2536_0_1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27407eb2536_0_15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6" name="Google Shape;2766;g27407eb2536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7407eb2536_0_1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27407eb253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g2e80f15a722_0_2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4" name="Google Shape;2774;g2e80f15a722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滯後序列分析\n變化</a:t>
            </a:r>
            <a:endParaRPr/>
          </a:p>
          <a:p>
            <a:pPr indent="0" lvl="0" marL="0" rtl="0" algn="l">
              <a:spcBef>
                <a:spcPts val="0"/>
              </a:spcBef>
              <a:spcAft>
                <a:spcPts val="0"/>
              </a:spcAft>
              <a:buClr>
                <a:schemeClr val="dk1"/>
              </a:buClr>
              <a:buSzPts val="1100"/>
              <a:buFont typeface="Arial"/>
              <a:buNone/>
            </a:pPr>
            <a:r>
              <a:rPr lang="zh-TW"/>
              <a:t>	減少\n編碼數量</a:t>
            </a:r>
            <a:endParaRPr/>
          </a:p>
          <a:p>
            <a:pPr indent="0" lvl="0" marL="0" rtl="0" algn="l">
              <a:spcBef>
                <a:spcPts val="0"/>
              </a:spcBef>
              <a:spcAft>
                <a:spcPts val="0"/>
              </a:spcAft>
              <a:buClr>
                <a:schemeClr val="dk1"/>
              </a:buClr>
              <a:buSzPts val="1100"/>
              <a:buFont typeface="Arial"/>
              <a:buNone/>
            </a:pPr>
            <a:r>
              <a:rPr lang="zh-TW"/>
              <a:t>		合併編碼</a:t>
            </a:r>
            <a:endParaRPr/>
          </a:p>
          <a:p>
            <a:pPr indent="0" lvl="0" marL="0" rtl="0" algn="l">
              <a:spcBef>
                <a:spcPts val="0"/>
              </a:spcBef>
              <a:spcAft>
                <a:spcPts val="0"/>
              </a:spcAft>
              <a:buClr>
                <a:schemeClr val="dk1"/>
              </a:buClr>
              <a:buSzPts val="1100"/>
              <a:buFont typeface="Arial"/>
              <a:buNone/>
            </a:pPr>
            <a:r>
              <a:rPr lang="zh-TW"/>
              <a:t>		刪除編碼</a:t>
            </a:r>
            <a:endParaRPr/>
          </a:p>
          <a:p>
            <a:pPr indent="0" lvl="0" marL="0" rtl="0" algn="l">
              <a:spcBef>
                <a:spcPts val="0"/>
              </a:spcBef>
              <a:spcAft>
                <a:spcPts val="0"/>
              </a:spcAft>
              <a:buClr>
                <a:schemeClr val="dk1"/>
              </a:buClr>
              <a:buSzPts val="1100"/>
              <a:buFont typeface="Arial"/>
              <a:buNone/>
            </a:pPr>
            <a:r>
              <a:rPr lang="zh-TW"/>
              <a:t>		僅分析改變</a:t>
            </a:r>
            <a:endParaRPr/>
          </a:p>
          <a:p>
            <a:pPr indent="0" lvl="0" marL="0" rtl="0" algn="l">
              <a:spcBef>
                <a:spcPts val="0"/>
              </a:spcBef>
              <a:spcAft>
                <a:spcPts val="0"/>
              </a:spcAft>
              <a:buClr>
                <a:schemeClr val="dk1"/>
              </a:buClr>
              <a:buSzPts val="1100"/>
              <a:buFont typeface="Arial"/>
              <a:buNone/>
            </a:pPr>
            <a:r>
              <a:rPr lang="zh-TW"/>
              <a:t>	增加\n記錄數量</a:t>
            </a:r>
            <a:endParaRPr/>
          </a:p>
          <a:p>
            <a:pPr indent="0" lvl="0" marL="0" rtl="0" algn="l">
              <a:spcBef>
                <a:spcPts val="0"/>
              </a:spcBef>
              <a:spcAft>
                <a:spcPts val="0"/>
              </a:spcAft>
              <a:buClr>
                <a:schemeClr val="dk1"/>
              </a:buClr>
              <a:buSzPts val="1100"/>
              <a:buFont typeface="Arial"/>
              <a:buNone/>
            </a:pPr>
            <a:r>
              <a:rPr lang="zh-TW"/>
              <a:t>		合併片段</a:t>
            </a:r>
            <a:endParaRPr/>
          </a:p>
          <a:p>
            <a:pPr indent="0" lvl="0" marL="0" rtl="0" algn="l">
              <a:spcBef>
                <a:spcPts val="0"/>
              </a:spcBef>
              <a:spcAft>
                <a:spcPts val="0"/>
              </a:spcAft>
              <a:buClr>
                <a:schemeClr val="dk1"/>
              </a:buClr>
              <a:buSzPts val="1100"/>
              <a:buFont typeface="Arial"/>
              <a:buNone/>
            </a:pPr>
            <a:r>
              <a:rPr lang="zh-TW"/>
              <a:t>		合併對象</a:t>
            </a:r>
            <a:endParaRPr/>
          </a:p>
          <a:p>
            <a:pPr indent="0" lvl="0" marL="0" rtl="0" algn="l">
              <a:spcBef>
                <a:spcPts val="0"/>
              </a:spcBef>
              <a:spcAft>
                <a:spcPts val="0"/>
              </a:spcAft>
              <a:buClr>
                <a:schemeClr val="dk1"/>
              </a:buClr>
              <a:buSzPts val="1100"/>
              <a:buFont typeface="Arial"/>
              <a:buNone/>
            </a:pPr>
            <a:r>
              <a:rPr lang="zh-TW"/>
              <a:t>	比較分析</a:t>
            </a:r>
            <a:endParaRPr/>
          </a:p>
          <a:p>
            <a:pPr indent="0" lvl="0" marL="0" rtl="0" algn="l">
              <a:spcBef>
                <a:spcPts val="0"/>
              </a:spcBef>
              <a:spcAft>
                <a:spcPts val="0"/>
              </a:spcAft>
              <a:buClr>
                <a:schemeClr val="dk1"/>
              </a:buClr>
              <a:buSzPts val="1100"/>
              <a:buFont typeface="Arial"/>
              <a:buNone/>
            </a:pPr>
            <a:r>
              <a:rPr lang="zh-TW"/>
              <a:t>		不同研究對象</a:t>
            </a:r>
            <a:endParaRPr/>
          </a:p>
          <a:p>
            <a:pPr indent="0" lvl="0" marL="0" rtl="0" algn="l">
              <a:spcBef>
                <a:spcPts val="0"/>
              </a:spcBef>
              <a:spcAft>
                <a:spcPts val="0"/>
              </a:spcAft>
              <a:buClr>
                <a:schemeClr val="dk1"/>
              </a:buClr>
              <a:buSzPts val="1100"/>
              <a:buFont typeface="Arial"/>
              <a:buNone/>
            </a:pPr>
            <a:r>
              <a:rPr lang="zh-TW"/>
              <a:t>		不同時期</a:t>
            </a:r>
            <a:endParaRPr/>
          </a:p>
          <a:p>
            <a:pPr indent="0" lvl="0" marL="0" rtl="0" algn="l">
              <a:spcBef>
                <a:spcPts val="0"/>
              </a:spcBef>
              <a:spcAft>
                <a:spcPts val="0"/>
              </a:spcAft>
              <a:buClr>
                <a:schemeClr val="dk1"/>
              </a:buClr>
              <a:buSzPts val="1100"/>
              <a:buFont typeface="Arial"/>
              <a:buNone/>
            </a:pPr>
            <a:r>
              <a:rPr lang="zh-TW"/>
              <a:t>	進階\n轉移圖</a:t>
            </a:r>
            <a:endParaRPr/>
          </a:p>
          <a:p>
            <a:pPr indent="0" lvl="0" marL="0" rtl="0" algn="l">
              <a:spcBef>
                <a:spcPts val="0"/>
              </a:spcBef>
              <a:spcAft>
                <a:spcPts val="0"/>
              </a:spcAft>
              <a:buClr>
                <a:schemeClr val="dk1"/>
              </a:buClr>
              <a:buSzPts val="1100"/>
              <a:buFont typeface="Arial"/>
              <a:buNone/>
            </a:pPr>
            <a:r>
              <a:rPr lang="zh-TW"/>
              <a:t>	其他方法</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2e80f15a722_0_2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1" name="Google Shape;2781;g2e80f15a72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7407eb2536_0_14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27407eb2536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6" name="Shape 2816"/>
        <p:cNvGrpSpPr/>
        <p:nvPr/>
      </p:nvGrpSpPr>
      <p:grpSpPr>
        <a:xfrm>
          <a:off x="0" y="0"/>
          <a:ext cx="0" cy="0"/>
          <a:chOff x="0" y="0"/>
          <a:chExt cx="0" cy="0"/>
        </a:xfrm>
      </p:grpSpPr>
      <p:sp>
        <p:nvSpPr>
          <p:cNvPr id="2817" name="Google Shape;2817;g27407eb2536_0_14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8" name="Google Shape;2818;g27407eb2536_0_1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2e80f15a722_0_2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2e80f15a722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g27407eb2536_0_16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27407eb2536_0_1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0" name="Shape 2870"/>
        <p:cNvGrpSpPr/>
        <p:nvPr/>
      </p:nvGrpSpPr>
      <p:grpSpPr>
        <a:xfrm>
          <a:off x="0" y="0"/>
          <a:ext cx="0" cy="0"/>
          <a:chOff x="0" y="0"/>
          <a:chExt cx="0" cy="0"/>
        </a:xfrm>
      </p:grpSpPr>
      <p:sp>
        <p:nvSpPr>
          <p:cNvPr id="2871" name="Google Shape;2871;g27407eb2536_0_16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2" name="Google Shape;2872;g27407eb2536_0_1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27407eb2536_0_16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1" name="Google Shape;2881;g27407eb2536_0_1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5" name="Shape 2895"/>
        <p:cNvGrpSpPr/>
        <p:nvPr/>
      </p:nvGrpSpPr>
      <p:grpSpPr>
        <a:xfrm>
          <a:off x="0" y="0"/>
          <a:ext cx="0" cy="0"/>
          <a:chOff x="0" y="0"/>
          <a:chExt cx="0" cy="0"/>
        </a:xfrm>
      </p:grpSpPr>
      <p:sp>
        <p:nvSpPr>
          <p:cNvPr id="2896" name="Google Shape;2896;g2e7c08042b7_0_6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97" name="Google Shape;2897;g2e7c08042b7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8" name="Shape 2908"/>
        <p:cNvGrpSpPr/>
        <p:nvPr/>
      </p:nvGrpSpPr>
      <p:grpSpPr>
        <a:xfrm>
          <a:off x="0" y="0"/>
          <a:ext cx="0" cy="0"/>
          <a:chOff x="0" y="0"/>
          <a:chExt cx="0" cy="0"/>
        </a:xfrm>
      </p:grpSpPr>
      <p:sp>
        <p:nvSpPr>
          <p:cNvPr id="2909" name="Google Shape;2909;g27407eb2536_0_16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0" name="Google Shape;2910;g27407eb2536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7407eb2536_0_1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27407eb253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6" name="Shape 2926"/>
        <p:cNvGrpSpPr/>
        <p:nvPr/>
      </p:nvGrpSpPr>
      <p:grpSpPr>
        <a:xfrm>
          <a:off x="0" y="0"/>
          <a:ext cx="0" cy="0"/>
          <a:chOff x="0" y="0"/>
          <a:chExt cx="0" cy="0"/>
        </a:xfrm>
      </p:grpSpPr>
      <p:sp>
        <p:nvSpPr>
          <p:cNvPr id="2927" name="Google Shape;2927;g27407eb2536_0_17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8" name="Google Shape;2928;g27407eb2536_0_1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g2e80f15a722_0_2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2e80f15a722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7407eb2536_0_6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7407eb2536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9" name="Shape 2969"/>
        <p:cNvGrpSpPr/>
        <p:nvPr/>
      </p:nvGrpSpPr>
      <p:grpSpPr>
        <a:xfrm>
          <a:off x="0" y="0"/>
          <a:ext cx="0" cy="0"/>
          <a:chOff x="0" y="0"/>
          <a:chExt cx="0" cy="0"/>
        </a:xfrm>
      </p:grpSpPr>
      <p:sp>
        <p:nvSpPr>
          <p:cNvPr id="2970" name="Google Shape;2970;g2e7c08042b7_0_6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1" name="Google Shape;2971;g2e7c08042b7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2" name="Shape 2982"/>
        <p:cNvGrpSpPr/>
        <p:nvPr/>
      </p:nvGrpSpPr>
      <p:grpSpPr>
        <a:xfrm>
          <a:off x="0" y="0"/>
          <a:ext cx="0" cy="0"/>
          <a:chOff x="0" y="0"/>
          <a:chExt cx="0" cy="0"/>
        </a:xfrm>
      </p:grpSpPr>
      <p:sp>
        <p:nvSpPr>
          <p:cNvPr id="2983" name="Google Shape;2983;g2e7c08042b7_0_6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4" name="Google Shape;2984;g2e7c08042b7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g2e7c08042b7_0_6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7" name="Google Shape;2997;g2e7c08042b7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7" name="Shape 3007"/>
        <p:cNvGrpSpPr/>
        <p:nvPr/>
      </p:nvGrpSpPr>
      <p:grpSpPr>
        <a:xfrm>
          <a:off x="0" y="0"/>
          <a:ext cx="0" cy="0"/>
          <a:chOff x="0" y="0"/>
          <a:chExt cx="0" cy="0"/>
        </a:xfrm>
      </p:grpSpPr>
      <p:sp>
        <p:nvSpPr>
          <p:cNvPr id="3008" name="Google Shape;3008;g27407eb2536_0_15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9" name="Google Shape;3009;g27407eb2536_0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0" name="Shape 3030"/>
        <p:cNvGrpSpPr/>
        <p:nvPr/>
      </p:nvGrpSpPr>
      <p:grpSpPr>
        <a:xfrm>
          <a:off x="0" y="0"/>
          <a:ext cx="0" cy="0"/>
          <a:chOff x="0" y="0"/>
          <a:chExt cx="0" cy="0"/>
        </a:xfrm>
      </p:grpSpPr>
      <p:sp>
        <p:nvSpPr>
          <p:cNvPr id="3031" name="Google Shape;3031;g27407eb2536_0_15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2" name="Google Shape;3032;g27407eb2536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g27407eb2536_0_15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4" name="Google Shape;3044;g27407eb2536_0_1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4" name="Shape 3054"/>
        <p:cNvGrpSpPr/>
        <p:nvPr/>
      </p:nvGrpSpPr>
      <p:grpSpPr>
        <a:xfrm>
          <a:off x="0" y="0"/>
          <a:ext cx="0" cy="0"/>
          <a:chOff x="0" y="0"/>
          <a:chExt cx="0" cy="0"/>
        </a:xfrm>
      </p:grpSpPr>
      <p:sp>
        <p:nvSpPr>
          <p:cNvPr id="3055" name="Google Shape;3055;g27407eb2536_0_15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6" name="Google Shape;3056;g27407eb2536_0_1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7407eb2536_0_1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27407eb253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6" name="Shape 3066"/>
        <p:cNvGrpSpPr/>
        <p:nvPr/>
      </p:nvGrpSpPr>
      <p:grpSpPr>
        <a:xfrm>
          <a:off x="0" y="0"/>
          <a:ext cx="0" cy="0"/>
          <a:chOff x="0" y="0"/>
          <a:chExt cx="0" cy="0"/>
        </a:xfrm>
      </p:grpSpPr>
      <p:sp>
        <p:nvSpPr>
          <p:cNvPr id="3067" name="Google Shape;3067;g2e80f15a722_0_1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8" name="Google Shape;3068;g2e80f15a72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3" name="Shape 3073"/>
        <p:cNvGrpSpPr/>
        <p:nvPr/>
      </p:nvGrpSpPr>
      <p:grpSpPr>
        <a:xfrm>
          <a:off x="0" y="0"/>
          <a:ext cx="0" cy="0"/>
          <a:chOff x="0" y="0"/>
          <a:chExt cx="0" cy="0"/>
        </a:xfrm>
      </p:grpSpPr>
      <p:sp>
        <p:nvSpPr>
          <p:cNvPr id="3074" name="Google Shape;3074;g27407eb2536_0_17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75" name="Google Shape;3075;g27407eb2536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g27407eb2536_0_17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27407eb2536_0_1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5" name="Shape 3105"/>
        <p:cNvGrpSpPr/>
        <p:nvPr/>
      </p:nvGrpSpPr>
      <p:grpSpPr>
        <a:xfrm>
          <a:off x="0" y="0"/>
          <a:ext cx="0" cy="0"/>
          <a:chOff x="0" y="0"/>
          <a:chExt cx="0" cy="0"/>
        </a:xfrm>
      </p:grpSpPr>
      <p:sp>
        <p:nvSpPr>
          <p:cNvPr id="3106" name="Google Shape;3106;g27407eb2536_0_17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7" name="Google Shape;3107;g27407eb2536_0_1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9" name="Shape 3119"/>
        <p:cNvGrpSpPr/>
        <p:nvPr/>
      </p:nvGrpSpPr>
      <p:grpSpPr>
        <a:xfrm>
          <a:off x="0" y="0"/>
          <a:ext cx="0" cy="0"/>
          <a:chOff x="0" y="0"/>
          <a:chExt cx="0" cy="0"/>
        </a:xfrm>
      </p:grpSpPr>
      <p:sp>
        <p:nvSpPr>
          <p:cNvPr id="3120" name="Google Shape;3120;g27407eb2536_0_17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1" name="Google Shape;3121;g27407eb2536_0_1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5" name="Shape 3135"/>
        <p:cNvGrpSpPr/>
        <p:nvPr/>
      </p:nvGrpSpPr>
      <p:grpSpPr>
        <a:xfrm>
          <a:off x="0" y="0"/>
          <a:ext cx="0" cy="0"/>
          <a:chOff x="0" y="0"/>
          <a:chExt cx="0" cy="0"/>
        </a:xfrm>
      </p:grpSpPr>
      <p:sp>
        <p:nvSpPr>
          <p:cNvPr id="3136" name="Google Shape;3136;g27407eb2536_0_17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7" name="Google Shape;3137;g27407eb2536_0_1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9" name="Shape 3149"/>
        <p:cNvGrpSpPr/>
        <p:nvPr/>
      </p:nvGrpSpPr>
      <p:grpSpPr>
        <a:xfrm>
          <a:off x="0" y="0"/>
          <a:ext cx="0" cy="0"/>
          <a:chOff x="0" y="0"/>
          <a:chExt cx="0" cy="0"/>
        </a:xfrm>
      </p:grpSpPr>
      <p:sp>
        <p:nvSpPr>
          <p:cNvPr id="3150" name="Google Shape;3150;g27407eb2536_0_18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1" name="Google Shape;3151;g27407eb2536_0_1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g27407eb2536_0_17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9" name="Google Shape;3159;g27407eb2536_0_1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4" name="Shape 3174"/>
        <p:cNvGrpSpPr/>
        <p:nvPr/>
      </p:nvGrpSpPr>
      <p:grpSpPr>
        <a:xfrm>
          <a:off x="0" y="0"/>
          <a:ext cx="0" cy="0"/>
          <a:chOff x="0" y="0"/>
          <a:chExt cx="0" cy="0"/>
        </a:xfrm>
      </p:grpSpPr>
      <p:sp>
        <p:nvSpPr>
          <p:cNvPr id="3175" name="Google Shape;3175;g2e7c08042b7_0_7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6" name="Google Shape;3176;g2e7c08042b7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6" name="Shape 3186"/>
        <p:cNvGrpSpPr/>
        <p:nvPr/>
      </p:nvGrpSpPr>
      <p:grpSpPr>
        <a:xfrm>
          <a:off x="0" y="0"/>
          <a:ext cx="0" cy="0"/>
          <a:chOff x="0" y="0"/>
          <a:chExt cx="0" cy="0"/>
        </a:xfrm>
      </p:grpSpPr>
      <p:sp>
        <p:nvSpPr>
          <p:cNvPr id="3187" name="Google Shape;3187;g2e7c08042b7_0_6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8" name="Google Shape;3188;g2e7c08042b7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7407eb2536_0_1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7407eb253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2e80f15a722_0_2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2e80f15a722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4" name="Shape 3204"/>
        <p:cNvGrpSpPr/>
        <p:nvPr/>
      </p:nvGrpSpPr>
      <p:grpSpPr>
        <a:xfrm>
          <a:off x="0" y="0"/>
          <a:ext cx="0" cy="0"/>
          <a:chOff x="0" y="0"/>
          <a:chExt cx="0" cy="0"/>
        </a:xfrm>
      </p:grpSpPr>
      <p:sp>
        <p:nvSpPr>
          <p:cNvPr id="3205" name="Google Shape;3205;g274191fc660_1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6" name="Google Shape;3206;g274191fc660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2" name="Shape 3212"/>
        <p:cNvGrpSpPr/>
        <p:nvPr/>
      </p:nvGrpSpPr>
      <p:grpSpPr>
        <a:xfrm>
          <a:off x="0" y="0"/>
          <a:ext cx="0" cy="0"/>
          <a:chOff x="0" y="0"/>
          <a:chExt cx="0" cy="0"/>
        </a:xfrm>
      </p:grpSpPr>
      <p:sp>
        <p:nvSpPr>
          <p:cNvPr id="3213" name="Google Shape;3213;g274191fc660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4" name="Google Shape;3214;g274191fc66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274191fc660_1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8" name="Google Shape;3228;g274191fc660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8" name="Shape 3238"/>
        <p:cNvGrpSpPr/>
        <p:nvPr/>
      </p:nvGrpSpPr>
      <p:grpSpPr>
        <a:xfrm>
          <a:off x="0" y="0"/>
          <a:ext cx="0" cy="0"/>
          <a:chOff x="0" y="0"/>
          <a:chExt cx="0" cy="0"/>
        </a:xfrm>
      </p:grpSpPr>
      <p:sp>
        <p:nvSpPr>
          <p:cNvPr id="3239" name="Google Shape;3239;g274191fc660_1_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40" name="Google Shape;3240;g274191fc66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g274191fc660_1_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4" name="Google Shape;3254;g274191fc66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2" name="Shape 3262"/>
        <p:cNvGrpSpPr/>
        <p:nvPr/>
      </p:nvGrpSpPr>
      <p:grpSpPr>
        <a:xfrm>
          <a:off x="0" y="0"/>
          <a:ext cx="0" cy="0"/>
          <a:chOff x="0" y="0"/>
          <a:chExt cx="0" cy="0"/>
        </a:xfrm>
      </p:grpSpPr>
      <p:sp>
        <p:nvSpPr>
          <p:cNvPr id="3263" name="Google Shape;3263;g27407eb2536_0_14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4" name="Google Shape;3264;g27407eb2536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5" name="Shape 3275"/>
        <p:cNvGrpSpPr/>
        <p:nvPr/>
      </p:nvGrpSpPr>
      <p:grpSpPr>
        <a:xfrm>
          <a:off x="0" y="0"/>
          <a:ext cx="0" cy="0"/>
          <a:chOff x="0" y="0"/>
          <a:chExt cx="0" cy="0"/>
        </a:xfrm>
      </p:grpSpPr>
      <p:sp>
        <p:nvSpPr>
          <p:cNvPr id="3276" name="Google Shape;3276;g27407eb2536_0_14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7" name="Google Shape;3277;g27407eb2536_0_1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3" name="Shape 3283"/>
        <p:cNvGrpSpPr/>
        <p:nvPr/>
      </p:nvGrpSpPr>
      <p:grpSpPr>
        <a:xfrm>
          <a:off x="0" y="0"/>
          <a:ext cx="0" cy="0"/>
          <a:chOff x="0" y="0"/>
          <a:chExt cx="0" cy="0"/>
        </a:xfrm>
      </p:grpSpPr>
      <p:sp>
        <p:nvSpPr>
          <p:cNvPr id="3284" name="Google Shape;3284;g27407eb2536_0_14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85" name="Google Shape;3285;g27407eb2536_0_1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1" name="Shape 3291"/>
        <p:cNvGrpSpPr/>
        <p:nvPr/>
      </p:nvGrpSpPr>
      <p:grpSpPr>
        <a:xfrm>
          <a:off x="0" y="0"/>
          <a:ext cx="0" cy="0"/>
          <a:chOff x="0" y="0"/>
          <a:chExt cx="0" cy="0"/>
        </a:xfrm>
      </p:grpSpPr>
      <p:sp>
        <p:nvSpPr>
          <p:cNvPr id="3292" name="Google Shape;3292;g27407eb2536_0_14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3" name="Google Shape;3293;g27407eb2536_0_1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2e7c08042b7_0_2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2e7c08042b7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1" name="Shape 3301"/>
        <p:cNvGrpSpPr/>
        <p:nvPr/>
      </p:nvGrpSpPr>
      <p:grpSpPr>
        <a:xfrm>
          <a:off x="0" y="0"/>
          <a:ext cx="0" cy="0"/>
          <a:chOff x="0" y="0"/>
          <a:chExt cx="0" cy="0"/>
        </a:xfrm>
      </p:grpSpPr>
      <p:sp>
        <p:nvSpPr>
          <p:cNvPr id="3302" name="Google Shape;3302;g2e7c08042b7_0_7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3" name="Google Shape;3303;g2e7c08042b7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9" name="Shape 3309"/>
        <p:cNvGrpSpPr/>
        <p:nvPr/>
      </p:nvGrpSpPr>
      <p:grpSpPr>
        <a:xfrm>
          <a:off x="0" y="0"/>
          <a:ext cx="0" cy="0"/>
          <a:chOff x="0" y="0"/>
          <a:chExt cx="0" cy="0"/>
        </a:xfrm>
      </p:grpSpPr>
      <p:sp>
        <p:nvSpPr>
          <p:cNvPr id="3310" name="Google Shape;3310;g27407eb2536_0_14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1" name="Google Shape;3311;g27407eb2536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9" name="Shape 3319"/>
        <p:cNvGrpSpPr/>
        <p:nvPr/>
      </p:nvGrpSpPr>
      <p:grpSpPr>
        <a:xfrm>
          <a:off x="0" y="0"/>
          <a:ext cx="0" cy="0"/>
          <a:chOff x="0" y="0"/>
          <a:chExt cx="0" cy="0"/>
        </a:xfrm>
      </p:grpSpPr>
      <p:sp>
        <p:nvSpPr>
          <p:cNvPr id="3320" name="Google Shape;3320;g27357372976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1" name="Google Shape;3321;g2735737297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6" name="Shape 3326"/>
        <p:cNvGrpSpPr/>
        <p:nvPr/>
      </p:nvGrpSpPr>
      <p:grpSpPr>
        <a:xfrm>
          <a:off x="0" y="0"/>
          <a:ext cx="0" cy="0"/>
          <a:chOff x="0" y="0"/>
          <a:chExt cx="0" cy="0"/>
        </a:xfrm>
      </p:grpSpPr>
      <p:sp>
        <p:nvSpPr>
          <p:cNvPr id="3327" name="Google Shape;3327;g14b546fdf9f_4_1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8" name="Google Shape;3328;g14b546fdf9f_4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27407eb2536_0_2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27407eb253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2e7c08042b7_0_2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2e7c08042b7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2e7c08042b7_0_3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2e7c08042b7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703f2bcc68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2703f2bcc6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2e80f15a722_0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7" name="Google Shape;1457;g2e80f15a72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2e7c08042b7_0_3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2e7c08042b7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27407eb2536_0_3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27407eb2536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27407eb2536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27407eb2536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e7c08042b7_0_3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2e7c08042b7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2e7c08042b7_0_3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8" name="Google Shape;1508;g2e7c08042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e7c08042b7_0_4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2e7c08042b7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2e7c08042b7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2e7c08042b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2e7c08042b7_0_1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2e7c08042b7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2e7c08042b7_0_1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2e7c08042b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7407eb2536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27407eb253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滯後序列分析工作坊</a:t>
            </a:r>
            <a:endParaRPr/>
          </a:p>
          <a:p>
            <a:pPr indent="0" lvl="0" marL="0" rtl="0" algn="l">
              <a:spcBef>
                <a:spcPts val="0"/>
              </a:spcBef>
              <a:spcAft>
                <a:spcPts val="0"/>
              </a:spcAft>
              <a:buClr>
                <a:schemeClr val="dk1"/>
              </a:buClr>
              <a:buSzPts val="1100"/>
              <a:buFont typeface="Arial"/>
              <a:buNone/>
            </a:pPr>
            <a:r>
              <a:rPr lang="zh-TW"/>
              <a:t>	前言</a:t>
            </a:r>
            <a:endParaRPr/>
          </a:p>
          <a:p>
            <a:pPr indent="0" lvl="0" marL="0" rtl="0" algn="l">
              <a:spcBef>
                <a:spcPts val="0"/>
              </a:spcBef>
              <a:spcAft>
                <a:spcPts val="0"/>
              </a:spcAft>
              <a:buClr>
                <a:schemeClr val="dk1"/>
              </a:buClr>
              <a:buSzPts val="1100"/>
              <a:buFont typeface="Arial"/>
              <a:buNone/>
            </a:pPr>
            <a:r>
              <a:rPr lang="zh-TW"/>
              <a:t>		準實驗\n研究設計</a:t>
            </a:r>
            <a:endParaRPr/>
          </a:p>
          <a:p>
            <a:pPr indent="0" lvl="0" marL="0" rtl="0" algn="l">
              <a:spcBef>
                <a:spcPts val="0"/>
              </a:spcBef>
              <a:spcAft>
                <a:spcPts val="0"/>
              </a:spcAft>
              <a:buClr>
                <a:schemeClr val="dk1"/>
              </a:buClr>
              <a:buSzPts val="1100"/>
              <a:buFont typeface="Arial"/>
              <a:buNone/>
            </a:pPr>
            <a:r>
              <a:rPr lang="zh-TW"/>
              <a:t>			觀察依變項</a:t>
            </a:r>
            <a:endParaRPr/>
          </a:p>
          <a:p>
            <a:pPr indent="0" lvl="0" marL="0" rtl="0" algn="l">
              <a:spcBef>
                <a:spcPts val="0"/>
              </a:spcBef>
              <a:spcAft>
                <a:spcPts val="0"/>
              </a:spcAft>
              <a:buClr>
                <a:schemeClr val="dk1"/>
              </a:buClr>
              <a:buSzPts val="1100"/>
              <a:buFont typeface="Arial"/>
              <a:buNone/>
            </a:pPr>
            <a:r>
              <a:rPr lang="zh-TW"/>
              <a:t>				分析\n行為模式</a:t>
            </a:r>
            <a:endParaRPr/>
          </a:p>
          <a:p>
            <a:pPr indent="0" lvl="0" marL="0" rtl="0" algn="l">
              <a:spcBef>
                <a:spcPts val="0"/>
              </a:spcBef>
              <a:spcAft>
                <a:spcPts val="0"/>
              </a:spcAft>
              <a:buClr>
                <a:schemeClr val="dk1"/>
              </a:buClr>
              <a:buSzPts val="1100"/>
              <a:buFont typeface="Arial"/>
              <a:buNone/>
            </a:pPr>
            <a:r>
              <a:rPr lang="zh-TW"/>
              <a:t>					行為序列\n資料與編碼</a:t>
            </a:r>
            <a:endParaRPr/>
          </a:p>
          <a:p>
            <a:pPr indent="0" lvl="0" marL="0" rtl="0" algn="l">
              <a:spcBef>
                <a:spcPts val="0"/>
              </a:spcBef>
              <a:spcAft>
                <a:spcPts val="0"/>
              </a:spcAft>
              <a:buClr>
                <a:schemeClr val="dk1"/>
              </a:buClr>
              <a:buSzPts val="1100"/>
              <a:buFont typeface="Arial"/>
              <a:buNone/>
            </a:pPr>
            <a:r>
              <a:rPr lang="zh-TW"/>
              <a:t>	觀察行為\n的記錄</a:t>
            </a:r>
            <a:endParaRPr/>
          </a:p>
          <a:p>
            <a:pPr indent="0" lvl="0" marL="0" rtl="0" algn="l">
              <a:spcBef>
                <a:spcPts val="0"/>
              </a:spcBef>
              <a:spcAft>
                <a:spcPts val="0"/>
              </a:spcAft>
              <a:buClr>
                <a:schemeClr val="dk1"/>
              </a:buClr>
              <a:buSzPts val="1100"/>
              <a:buFont typeface="Arial"/>
              <a:buNone/>
            </a:pPr>
            <a:r>
              <a:rPr lang="zh-TW"/>
              <a:t>		螢幕錄影</a:t>
            </a:r>
            <a:endParaRPr/>
          </a:p>
          <a:p>
            <a:pPr indent="0" lvl="0" marL="0" rtl="0" algn="l">
              <a:spcBef>
                <a:spcPts val="0"/>
              </a:spcBef>
              <a:spcAft>
                <a:spcPts val="0"/>
              </a:spcAft>
              <a:buClr>
                <a:schemeClr val="dk1"/>
              </a:buClr>
              <a:buSzPts val="1100"/>
              <a:buFont typeface="Arial"/>
              <a:buNone/>
            </a:pPr>
            <a:r>
              <a:rPr lang="zh-TW"/>
              <a:t>			數位學習記錄</a:t>
            </a:r>
            <a:endParaRPr/>
          </a:p>
          <a:p>
            <a:pPr indent="0" lvl="0" marL="0" rtl="0" algn="l">
              <a:spcBef>
                <a:spcPts val="0"/>
              </a:spcBef>
              <a:spcAft>
                <a:spcPts val="0"/>
              </a:spcAft>
              <a:buClr>
                <a:schemeClr val="dk1"/>
              </a:buClr>
              <a:buSzPts val="1100"/>
              <a:buFont typeface="Arial"/>
              <a:buNone/>
            </a:pPr>
            <a:r>
              <a:rPr lang="zh-TW"/>
              <a:t>				遊戲記錄</a:t>
            </a:r>
            <a:endParaRPr/>
          </a:p>
          <a:p>
            <a:pPr indent="0" lvl="0" marL="0" rtl="0" algn="l">
              <a:spcBef>
                <a:spcPts val="0"/>
              </a:spcBef>
              <a:spcAft>
                <a:spcPts val="0"/>
              </a:spcAft>
              <a:buClr>
                <a:schemeClr val="dk1"/>
              </a:buClr>
              <a:buSzPts val="1100"/>
              <a:buFont typeface="Arial"/>
              <a:buNone/>
            </a:pPr>
            <a:r>
              <a:rPr lang="zh-TW"/>
              <a:t>					網站瀏覽記錄</a:t>
            </a:r>
            <a:endParaRPr/>
          </a:p>
          <a:p>
            <a:pPr indent="0" lvl="0" marL="0" rtl="0" algn="l">
              <a:spcBef>
                <a:spcPts val="0"/>
              </a:spcBef>
              <a:spcAft>
                <a:spcPts val="0"/>
              </a:spcAft>
              <a:buClr>
                <a:schemeClr val="dk1"/>
              </a:buClr>
              <a:buSzPts val="1100"/>
              <a:buFont typeface="Arial"/>
              <a:buNone/>
            </a:pPr>
            <a:r>
              <a:rPr lang="zh-TW"/>
              <a:t>						資料彙整</a:t>
            </a:r>
            <a:endParaRPr/>
          </a:p>
          <a:p>
            <a:pPr indent="0" lvl="0" marL="0" rtl="0" algn="l">
              <a:spcBef>
                <a:spcPts val="0"/>
              </a:spcBef>
              <a:spcAft>
                <a:spcPts val="0"/>
              </a:spcAft>
              <a:buClr>
                <a:schemeClr val="dk1"/>
              </a:buClr>
              <a:buSzPts val="1100"/>
              <a:buFont typeface="Arial"/>
              <a:buNone/>
            </a:pPr>
            <a:r>
              <a:rPr lang="zh-TW"/>
              <a:t>	編碼表</a:t>
            </a:r>
            <a:endParaRPr/>
          </a:p>
          <a:p>
            <a:pPr indent="0" lvl="0" marL="0" rtl="0" algn="l">
              <a:spcBef>
                <a:spcPts val="0"/>
              </a:spcBef>
              <a:spcAft>
                <a:spcPts val="0"/>
              </a:spcAft>
              <a:buClr>
                <a:schemeClr val="dk1"/>
              </a:buClr>
              <a:buSzPts val="1100"/>
              <a:buFont typeface="Arial"/>
              <a:buNone/>
            </a:pPr>
            <a:r>
              <a:rPr lang="zh-TW"/>
              <a:t>		認知分類\n架構表</a:t>
            </a:r>
            <a:endParaRPr/>
          </a:p>
          <a:p>
            <a:pPr indent="0" lvl="0" marL="0" rtl="0" algn="l">
              <a:spcBef>
                <a:spcPts val="0"/>
              </a:spcBef>
              <a:spcAft>
                <a:spcPts val="0"/>
              </a:spcAft>
              <a:buClr>
                <a:schemeClr val="dk1"/>
              </a:buClr>
              <a:buSzPts val="1100"/>
              <a:buFont typeface="Arial"/>
              <a:buNone/>
            </a:pPr>
            <a:r>
              <a:rPr lang="zh-TW"/>
              <a:t>			互動\n分析模型</a:t>
            </a:r>
            <a:endParaRPr/>
          </a:p>
          <a:p>
            <a:pPr indent="0" lvl="0" marL="0" rtl="0" algn="l">
              <a:spcBef>
                <a:spcPts val="0"/>
              </a:spcBef>
              <a:spcAft>
                <a:spcPts val="0"/>
              </a:spcAft>
              <a:buClr>
                <a:schemeClr val="dk1"/>
              </a:buClr>
              <a:buSzPts val="1100"/>
              <a:buFont typeface="Arial"/>
              <a:buNone/>
            </a:pPr>
            <a:r>
              <a:rPr lang="zh-TW"/>
              <a:t>				問題解決\n討論行為\n編碼表</a:t>
            </a:r>
            <a:endParaRPr/>
          </a:p>
          <a:p>
            <a:pPr indent="0" lvl="0" marL="0" rtl="0" algn="l">
              <a:spcBef>
                <a:spcPts val="0"/>
              </a:spcBef>
              <a:spcAft>
                <a:spcPts val="0"/>
              </a:spcAft>
              <a:buClr>
                <a:schemeClr val="dk1"/>
              </a:buClr>
              <a:buSzPts val="1100"/>
              <a:buFont typeface="Arial"/>
              <a:buNone/>
            </a:pPr>
            <a:r>
              <a:rPr lang="zh-TW"/>
              <a:t>		信度評估</a:t>
            </a:r>
            <a:endParaRPr/>
          </a:p>
          <a:p>
            <a:pPr indent="0" lvl="0" marL="0" rtl="0" algn="l">
              <a:spcBef>
                <a:spcPts val="0"/>
              </a:spcBef>
              <a:spcAft>
                <a:spcPts val="0"/>
              </a:spcAft>
              <a:buClr>
                <a:schemeClr val="dk1"/>
              </a:buClr>
              <a:buSzPts val="1100"/>
              <a:buFont typeface="Arial"/>
              <a:buNone/>
            </a:pPr>
            <a:r>
              <a:rPr lang="zh-TW"/>
              <a:t>			編碼彙整</a:t>
            </a:r>
            <a:endParaRPr/>
          </a:p>
          <a:p>
            <a:pPr indent="0" lvl="0" marL="0" rtl="0" algn="l">
              <a:spcBef>
                <a:spcPts val="0"/>
              </a:spcBef>
              <a:spcAft>
                <a:spcPts val="0"/>
              </a:spcAft>
              <a:buClr>
                <a:schemeClr val="dk1"/>
              </a:buClr>
              <a:buSzPts val="1100"/>
              <a:buFont typeface="Arial"/>
              <a:buNone/>
            </a:pPr>
            <a:r>
              <a:rPr lang="zh-TW"/>
              <a:t>				現場活動</a:t>
            </a:r>
            <a:endParaRPr/>
          </a:p>
          <a:p>
            <a:pPr indent="0" lvl="0" marL="0" rtl="0" algn="l">
              <a:spcBef>
                <a:spcPts val="0"/>
              </a:spcBef>
              <a:spcAft>
                <a:spcPts val="0"/>
              </a:spcAft>
              <a:buClr>
                <a:schemeClr val="dk1"/>
              </a:buClr>
              <a:buSzPts val="1100"/>
              <a:buFont typeface="Arial"/>
              <a:buNone/>
            </a:pPr>
            <a:r>
              <a:rPr lang="zh-TW"/>
              <a:t>	滯後序列\n分析</a:t>
            </a:r>
            <a:endParaRPr/>
          </a:p>
          <a:p>
            <a:pPr indent="0" lvl="0" marL="0" rtl="0" algn="l">
              <a:spcBef>
                <a:spcPts val="0"/>
              </a:spcBef>
              <a:spcAft>
                <a:spcPts val="0"/>
              </a:spcAft>
              <a:buClr>
                <a:schemeClr val="dk1"/>
              </a:buClr>
              <a:buSzPts val="1100"/>
              <a:buFont typeface="Arial"/>
              <a:buNone/>
            </a:pPr>
            <a:r>
              <a:rPr lang="zh-TW"/>
              <a:t>		事件轉移表</a:t>
            </a:r>
            <a:endParaRPr/>
          </a:p>
          <a:p>
            <a:pPr indent="0" lvl="0" marL="0" rtl="0" algn="l">
              <a:spcBef>
                <a:spcPts val="0"/>
              </a:spcBef>
              <a:spcAft>
                <a:spcPts val="0"/>
              </a:spcAft>
              <a:buClr>
                <a:schemeClr val="dk1"/>
              </a:buClr>
              <a:buSzPts val="1100"/>
              <a:buFont typeface="Arial"/>
              <a:buNone/>
            </a:pPr>
            <a:r>
              <a:rPr lang="zh-TW"/>
              <a:t>			滯後序列\n分析流程</a:t>
            </a:r>
            <a:endParaRPr/>
          </a:p>
          <a:p>
            <a:pPr indent="0" lvl="0" marL="0" rtl="0" algn="l">
              <a:spcBef>
                <a:spcPts val="0"/>
              </a:spcBef>
              <a:spcAft>
                <a:spcPts val="0"/>
              </a:spcAft>
              <a:buClr>
                <a:schemeClr val="dk1"/>
              </a:buClr>
              <a:buSzPts val="1100"/>
              <a:buFont typeface="Arial"/>
              <a:buNone/>
            </a:pPr>
            <a:r>
              <a:rPr lang="zh-TW"/>
              <a:t>				檢定統計量</a:t>
            </a:r>
            <a:endParaRPr/>
          </a:p>
          <a:p>
            <a:pPr indent="0" lvl="0" marL="0" rtl="0" algn="l">
              <a:spcBef>
                <a:spcPts val="0"/>
              </a:spcBef>
              <a:spcAft>
                <a:spcPts val="0"/>
              </a:spcAft>
              <a:buClr>
                <a:schemeClr val="dk1"/>
              </a:buClr>
              <a:buSzPts val="1100"/>
              <a:buFont typeface="Arial"/>
              <a:buNone/>
            </a:pPr>
            <a:r>
              <a:rPr lang="zh-TW"/>
              <a:t>	滯後序列\n分析操作</a:t>
            </a:r>
            <a:endParaRPr/>
          </a:p>
          <a:p>
            <a:pPr indent="0" lvl="0" marL="0" rtl="0" algn="l">
              <a:spcBef>
                <a:spcPts val="0"/>
              </a:spcBef>
              <a:spcAft>
                <a:spcPts val="0"/>
              </a:spcAft>
              <a:buClr>
                <a:schemeClr val="dk1"/>
              </a:buClr>
              <a:buSzPts val="1100"/>
              <a:buFont typeface="Arial"/>
              <a:buNone/>
            </a:pPr>
            <a:r>
              <a:rPr lang="zh-TW"/>
              <a:t>		實際計算</a:t>
            </a:r>
            <a:endParaRPr/>
          </a:p>
          <a:p>
            <a:pPr indent="0" lvl="0" marL="0" rtl="0" algn="l">
              <a:spcBef>
                <a:spcPts val="0"/>
              </a:spcBef>
              <a:spcAft>
                <a:spcPts val="0"/>
              </a:spcAft>
              <a:buClr>
                <a:schemeClr val="dk1"/>
              </a:buClr>
              <a:buSzPts val="1100"/>
              <a:buFont typeface="Arial"/>
              <a:buNone/>
            </a:pPr>
            <a:r>
              <a:rPr lang="zh-TW"/>
              <a:t>			現場活動</a:t>
            </a:r>
            <a:endParaRPr/>
          </a:p>
          <a:p>
            <a:pPr indent="0" lvl="0" marL="0" rtl="0" algn="l">
              <a:spcBef>
                <a:spcPts val="0"/>
              </a:spcBef>
              <a:spcAft>
                <a:spcPts val="0"/>
              </a:spcAft>
              <a:buClr>
                <a:schemeClr val="dk1"/>
              </a:buClr>
              <a:buSzPts val="1100"/>
              <a:buFont typeface="Arial"/>
              <a:buNone/>
            </a:pPr>
            <a:r>
              <a:rPr lang="zh-TW"/>
              <a:t>				結論寫作</a:t>
            </a:r>
            <a:endParaRPr/>
          </a:p>
          <a:p>
            <a:pPr indent="0" lvl="0" marL="0" rtl="0" algn="l">
              <a:spcBef>
                <a:spcPts val="0"/>
              </a:spcBef>
              <a:spcAft>
                <a:spcPts val="0"/>
              </a:spcAft>
              <a:buClr>
                <a:schemeClr val="dk1"/>
              </a:buClr>
              <a:buSzPts val="1100"/>
              <a:buFont typeface="Arial"/>
              <a:buNone/>
            </a:pPr>
            <a:r>
              <a:rPr lang="zh-TW"/>
              <a:t>	深入滯後\n序列分析</a:t>
            </a:r>
            <a:endParaRPr/>
          </a:p>
          <a:p>
            <a:pPr indent="0" lvl="0" marL="0" rtl="0" algn="l">
              <a:spcBef>
                <a:spcPts val="0"/>
              </a:spcBef>
              <a:spcAft>
                <a:spcPts val="0"/>
              </a:spcAft>
              <a:buClr>
                <a:schemeClr val="dk1"/>
              </a:buClr>
              <a:buSzPts val="1100"/>
              <a:buFont typeface="Arial"/>
              <a:buNone/>
            </a:pPr>
            <a:r>
              <a:rPr lang="zh-TW"/>
              <a:t>		變化</a:t>
            </a:r>
            <a:endParaRPr/>
          </a:p>
          <a:p>
            <a:pPr indent="0" lvl="0" marL="0" rtl="0" algn="l">
              <a:spcBef>
                <a:spcPts val="0"/>
              </a:spcBef>
              <a:spcAft>
                <a:spcPts val="0"/>
              </a:spcAft>
              <a:buClr>
                <a:schemeClr val="dk1"/>
              </a:buClr>
              <a:buSzPts val="1100"/>
              <a:buFont typeface="Arial"/>
              <a:buNone/>
            </a:pPr>
            <a:r>
              <a:rPr lang="zh-TW"/>
              <a:t>			活動後練習</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e7c08042b7_0_1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2e7c08042b7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2e7c08042b7_0_1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2e7c08042b7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2e7c08042b7_0_2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2e7c08042b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2e7c08042b7_0_2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2e7c08042b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2e7c08042b7_0_2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2e7c08042b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e7c08042b7_0_2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2e7c08042b7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2e7c08042b7_0_4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2e7c08042b7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2e7c08042b7_0_4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2e7c08042b7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2e7c08042b7_0_4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7" name="Google Shape;1657;g2e7c08042b7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2e7c08042b7_0_4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2e7c08042b7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e7c08042b7_0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e7c08042b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2e7c08042b7_0_4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0" name="Google Shape;1680;g2e7c08042b7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e7c08042b7_0_4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2e7c08042b7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g2e7c08042b7_0_5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3" name="Google Shape;1703;g2e7c08042b7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2e7c08042b7_0_5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6" name="Google Shape;1716;g2e7c08042b7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e7c08042b7_0_5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2e7c08042b7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2e80f15a722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2e80f15a72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2e80f15a722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9" name="Google Shape;1749;g2e80f15a7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2e80f15a722_0_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2e80f15a72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2e80f15a722_0_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4" name="Google Shape;1774;g2e80f15a72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https://blog.pulipuli.info/2015/06/cohenkappa-cohens-kappa-coefficient.html</a:t>
            </a:r>
            <a:endParaRPr/>
          </a:p>
          <a:p>
            <a:pPr indent="0" lvl="0" marL="0" rtl="0" algn="l">
              <a:spcBef>
                <a:spcPts val="0"/>
              </a:spcBef>
              <a:spcAft>
                <a:spcPts val="0"/>
              </a:spcAft>
              <a:buNone/>
            </a:pPr>
            <a:r>
              <a:rPr lang="zh-TW" u="sng">
                <a:solidFill>
                  <a:schemeClr val="hlink"/>
                </a:solidFill>
                <a:hlinkClick r:id="rId3"/>
              </a:rPr>
              <a:t>https://docs.google.com/spreadsheets/d/11cX2iNo8Dj1gFBRKpPP1Vtqz6KxlOxln3kDE6lkaTAQ/edit?resourcekey=&amp;gid=1782772051#gid=1782772051</a:t>
            </a:r>
            <a:r>
              <a:rPr lang="zh-TW"/>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27407eb2536_0_4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27407eb2536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e7c08042b7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2e7c08042b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27407eb2536_0_4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2" name="Google Shape;1792;g27407eb2536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27407eb2536_0_4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27407eb2536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27407eb2536_0_5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27407eb2536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27407eb2536_0_5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7" name="Google Shape;1837;g27407eb2536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27407eb2536_0_5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0" name="Google Shape;1850;g27407eb2536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27407eb2536_0_5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27407eb2536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27407eb2536_0_5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82" name="Google Shape;1882;g27407eb2536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27407eb2536_0_6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27407eb2536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2e7c08042b7_0_7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4" name="Google Shape;1914;g2e7c08042b7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27407eb2536_0_6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2" name="Google Shape;1932;g27407eb2536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e7c08042b7_0_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e7c08042b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27407eb2536_0_6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27407eb2536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27407eb2536_0_6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0" name="Google Shape;1960;g27407eb2536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27407eb2536_0_6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27407eb2536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27407eb2536_0_6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27407eb2536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27407eb2536_0_7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2" name="Google Shape;2002;g27407eb2536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2e7c08042b7_0_5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3" name="Google Shape;2023;g2e7c08042b7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g27407eb2536_0_7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5" name="Google Shape;2035;g27407eb2536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27407eb2536_0_7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27407eb2536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27407eb2536_0_7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0" name="Google Shape;2060;g27407eb2536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g27407eb2536_0_7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2" name="Google Shape;2072;g27407eb2536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e7c08042b7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2e7c08042b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g2e7c08042b7_0_5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1" name="Google Shape;2081;g2e7c08042b7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27407eb2536_0_3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27407eb2536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g27407eb2536_0_3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8" name="Google Shape;2098;g27407eb2536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6" name="Shape 2106"/>
        <p:cNvGrpSpPr/>
        <p:nvPr/>
      </p:nvGrpSpPr>
      <p:grpSpPr>
        <a:xfrm>
          <a:off x="0" y="0"/>
          <a:ext cx="0" cy="0"/>
          <a:chOff x="0" y="0"/>
          <a:chExt cx="0" cy="0"/>
        </a:xfrm>
      </p:grpSpPr>
      <p:sp>
        <p:nvSpPr>
          <p:cNvPr id="2107" name="Google Shape;2107;g27407eb2536_0_3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8" name="Google Shape;2108;g27407eb2536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27407eb2536_0_3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27407eb253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27407eb2536_0_4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2" name="Google Shape;2162;g27407eb2536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g27407eb2536_0_7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5" name="Google Shape;2195;g27407eb2536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27407eb2536_0_7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27407eb2536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27407eb2536_0_8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0" name="Google Shape;2220;g27407eb2536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7407eb2536_0_8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6" name="Google Shape;2236;g27407eb2536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e7c08042b7_0_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e7c08042b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g27407eb2536_0_8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4" name="Google Shape;2254;g27407eb2536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27407eb2536_0_8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27407eb2536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27407eb2536_0_8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27407eb2536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0" name="Shape 2290"/>
        <p:cNvGrpSpPr/>
        <p:nvPr/>
      </p:nvGrpSpPr>
      <p:grpSpPr>
        <a:xfrm>
          <a:off x="0" y="0"/>
          <a:ext cx="0" cy="0"/>
          <a:chOff x="0" y="0"/>
          <a:chExt cx="0" cy="0"/>
        </a:xfrm>
      </p:grpSpPr>
      <p:sp>
        <p:nvSpPr>
          <p:cNvPr id="2291" name="Google Shape;2291;g27407eb2536_0_8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2" name="Google Shape;2292;g27407eb2536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27407eb2536_0_9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0" name="Google Shape;2310;g27407eb2536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27407eb2536_0_9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27407eb2536_0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9" name="Shape 2339"/>
        <p:cNvGrpSpPr/>
        <p:nvPr/>
      </p:nvGrpSpPr>
      <p:grpSpPr>
        <a:xfrm>
          <a:off x="0" y="0"/>
          <a:ext cx="0" cy="0"/>
          <a:chOff x="0" y="0"/>
          <a:chExt cx="0" cy="0"/>
        </a:xfrm>
      </p:grpSpPr>
      <p:sp>
        <p:nvSpPr>
          <p:cNvPr id="2340" name="Google Shape;2340;g27407eb2536_0_9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1" name="Google Shape;2341;g27407eb2536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1" name="Shape 2351"/>
        <p:cNvGrpSpPr/>
        <p:nvPr/>
      </p:nvGrpSpPr>
      <p:grpSpPr>
        <a:xfrm>
          <a:off x="0" y="0"/>
          <a:ext cx="0" cy="0"/>
          <a:chOff x="0" y="0"/>
          <a:chExt cx="0" cy="0"/>
        </a:xfrm>
      </p:grpSpPr>
      <p:sp>
        <p:nvSpPr>
          <p:cNvPr id="2352" name="Google Shape;2352;g27407eb2536_0_9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3" name="Google Shape;2353;g27407eb2536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g2e7c08042b7_0_7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2e7c08042b7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2e7c08042b7_0_5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8" name="Google Shape;2378;g2e7c08042b7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e7c08042b7_0_1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2e7c08042b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27407eb2536_0_9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0" name="Google Shape;2390;g27407eb2536_0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27407eb2536_0_9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9" name="Google Shape;2399;g27407eb2536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g27407eb2536_0_10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7" name="Google Shape;2417;g27407eb2536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27407eb2536_0_10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27407eb2536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g2e7c08042b7_0_6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6" name="Google Shape;2436;g2e7c08042b7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2e7c08042b7_0_6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7" name="Google Shape;2447;g2e7c08042b7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27407eb2536_0_4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6" name="Google Shape;2456;g27407eb2536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5" name="Shape 2465"/>
        <p:cNvGrpSpPr/>
        <p:nvPr/>
      </p:nvGrpSpPr>
      <p:grpSpPr>
        <a:xfrm>
          <a:off x="0" y="0"/>
          <a:ext cx="0" cy="0"/>
          <a:chOff x="0" y="0"/>
          <a:chExt cx="0" cy="0"/>
        </a:xfrm>
      </p:grpSpPr>
      <p:sp>
        <p:nvSpPr>
          <p:cNvPr id="2466" name="Google Shape;2466;g27407eb2536_0_10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7" name="Google Shape;2467;g27407eb2536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7" name="Shape 2477"/>
        <p:cNvGrpSpPr/>
        <p:nvPr/>
      </p:nvGrpSpPr>
      <p:grpSpPr>
        <a:xfrm>
          <a:off x="0" y="0"/>
          <a:ext cx="0" cy="0"/>
          <a:chOff x="0" y="0"/>
          <a:chExt cx="0" cy="0"/>
        </a:xfrm>
      </p:grpSpPr>
      <p:sp>
        <p:nvSpPr>
          <p:cNvPr id="2478" name="Google Shape;2478;g27407eb2536_0_10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9" name="Google Shape;2479;g27407eb2536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27407eb2536_0_10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4" name="Google Shape;2494;g27407eb2536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jpg"/><Relationship Id="rId4" Type="http://schemas.openxmlformats.org/officeDocument/2006/relationships/image" Target="../media/image7.png"/><Relationship Id="rId9" Type="http://schemas.openxmlformats.org/officeDocument/2006/relationships/hyperlink" Target="http://iclass.tku.edu.tw" TargetMode="External"/><Relationship Id="rId5" Type="http://schemas.openxmlformats.org/officeDocument/2006/relationships/hyperlink" Target="mailto:chenyt@tku.edu.tw" TargetMode="External"/><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mailto:chenyt@tku.edu.tw" TargetMode="External"/><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hyperlink" Target="http://iclass.tku.edu.tw" TargetMode="External"/><Relationship Id="rId8"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hyperlink" Target="mailto:chenyt@tku.edu.tw" TargetMode="External"/><Relationship Id="rId6" Type="http://schemas.openxmlformats.org/officeDocument/2006/relationships/image" Target="../media/image6.png"/><Relationship Id="rId7" Type="http://schemas.openxmlformats.org/officeDocument/2006/relationships/hyperlink" Target="mailto:chenyt@tku.edu.tw"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hyperlink" Target="mailto:chenyt@tku.edu.tw" TargetMode="External"/><Relationship Id="rId6" Type="http://schemas.openxmlformats.org/officeDocument/2006/relationships/image" Target="../media/image6.png"/><Relationship Id="rId7" Type="http://schemas.openxmlformats.org/officeDocument/2006/relationships/hyperlink" Target="mailto:chenyt@tku.edu.tw"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hyperlink" Target="mailto:chenyt@tku.edu.tw" TargetMode="External"/><Relationship Id="rId6" Type="http://schemas.openxmlformats.org/officeDocument/2006/relationships/image" Target="../media/image6.png"/><Relationship Id="rId7" Type="http://schemas.openxmlformats.org/officeDocument/2006/relationships/hyperlink" Target="mailto:chenyt@tku.edu.tw"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
        <p:nvSpPr>
          <p:cNvPr id="11" name="Google Shape;11;p2"/>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109224" y="601063"/>
            <a:ext cx="2945100" cy="588600"/>
          </a:xfrm>
          <a:prstGeom prst="roundRect">
            <a:avLst>
              <a:gd fmla="val 50000" name="adj"/>
            </a:avLst>
          </a:prstGeom>
          <a:solidFill>
            <a:schemeClr val="lt1"/>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3F04"/>
              </a:solidFill>
            </a:endParaRPr>
          </a:p>
        </p:txBody>
      </p:sp>
      <p:sp>
        <p:nvSpPr>
          <p:cNvPr id="13" name="Google Shape;13;p2"/>
          <p:cNvSpPr txBox="1"/>
          <p:nvPr>
            <p:ph type="ctrTitle"/>
          </p:nvPr>
        </p:nvSpPr>
        <p:spPr>
          <a:xfrm>
            <a:off x="1105309" y="601181"/>
            <a:ext cx="2945100" cy="588600"/>
          </a:xfrm>
          <a:prstGeom prst="rect">
            <a:avLst/>
          </a:prstGeom>
        </p:spPr>
        <p:txBody>
          <a:bodyPr anchorCtr="0" anchor="ctr" bIns="91425" lIns="91425" spcFirstLastPara="1" rIns="91425" wrap="square" tIns="0">
            <a:noAutofit/>
          </a:bodyPr>
          <a:lstStyle>
            <a:lvl1pPr lvl="0" rtl="0" algn="ctr">
              <a:lnSpc>
                <a:spcPct val="100000"/>
              </a:lnSpc>
              <a:spcBef>
                <a:spcPts val="0"/>
              </a:spcBef>
              <a:spcAft>
                <a:spcPts val="0"/>
              </a:spcAft>
              <a:buClr>
                <a:srgbClr val="783F04"/>
              </a:buClr>
              <a:buSzPts val="2600"/>
              <a:buNone/>
              <a:defRPr b="0" sz="2600">
                <a:solidFill>
                  <a:srgbClr val="783F04"/>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2"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algn="ctr">
              <a:lnSpc>
                <a:spcPct val="115000"/>
              </a:lnSpc>
              <a:spcBef>
                <a:spcPts val="1000"/>
              </a:spcBef>
              <a:spcAft>
                <a:spcPts val="0"/>
              </a:spcAft>
              <a:buSzPts val="2200"/>
              <a:buNone/>
              <a:defRPr>
                <a:latin typeface="Lexend Light"/>
                <a:ea typeface="Lexend Light"/>
                <a:cs typeface="Lexend Light"/>
                <a:sym typeface="Lexend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6" name="Google Shape;16;p2"/>
          <p:cNvGrpSpPr/>
          <p:nvPr/>
        </p:nvGrpSpPr>
        <p:grpSpPr>
          <a:xfrm>
            <a:off x="3689187" y="846931"/>
            <a:ext cx="5017488" cy="5164131"/>
            <a:chOff x="3689187" y="846931"/>
            <a:chExt cx="5017488" cy="5164131"/>
          </a:xfrm>
        </p:grpSpPr>
        <p:pic>
          <p:nvPicPr>
            <p:cNvPr id="17" name="Google Shape;17;p2"/>
            <p:cNvPicPr preferRelativeResize="0"/>
            <p:nvPr/>
          </p:nvPicPr>
          <p:blipFill rotWithShape="1">
            <a:blip r:embed="rId3">
              <a:alphaModFix/>
            </a:blip>
            <a:srcRect b="0" l="33368" r="0" t="0"/>
            <a:stretch/>
          </p:blipFill>
          <p:spPr>
            <a:xfrm>
              <a:off x="4796381" y="2015746"/>
              <a:ext cx="3514500" cy="3519300"/>
            </a:xfrm>
            <a:prstGeom prst="ellipse">
              <a:avLst/>
            </a:prstGeom>
            <a:noFill/>
            <a:ln cap="flat" cmpd="sng" w="9525">
              <a:solidFill>
                <a:schemeClr val="dk1"/>
              </a:solidFill>
              <a:prstDash val="solid"/>
              <a:round/>
              <a:headEnd len="sm" w="sm" type="none"/>
              <a:tailEnd len="sm" w="sm" type="none"/>
            </a:ln>
          </p:spPr>
        </p:pic>
        <p:sp>
          <p:nvSpPr>
            <p:cNvPr id="18" name="Google Shape;18;p2"/>
            <p:cNvSpPr/>
            <p:nvPr/>
          </p:nvSpPr>
          <p:spPr>
            <a:xfrm>
              <a:off x="4689372" y="1848694"/>
              <a:ext cx="3519300" cy="3713400"/>
            </a:xfrm>
            <a:prstGeom prst="ellipse">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rot="5400000">
              <a:off x="3465117" y="4243165"/>
              <a:ext cx="1991966" cy="1543826"/>
              <a:chOff x="3337500" y="1640525"/>
              <a:chExt cx="3773378" cy="3085800"/>
            </a:xfrm>
          </p:grpSpPr>
          <p:sp>
            <p:nvSpPr>
              <p:cNvPr id="20" name="Google Shape;20;p2"/>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5144076" y="846931"/>
              <a:ext cx="1887821" cy="1628994"/>
              <a:chOff x="3337500" y="1640525"/>
              <a:chExt cx="3773378" cy="3085800"/>
            </a:xfrm>
          </p:grpSpPr>
          <p:sp>
            <p:nvSpPr>
              <p:cNvPr id="24" name="Google Shape;24;p2"/>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 name="Google Shape;27;p2"/>
            <p:cNvGrpSpPr/>
            <p:nvPr/>
          </p:nvGrpSpPr>
          <p:grpSpPr>
            <a:xfrm>
              <a:off x="7073757" y="4914357"/>
              <a:ext cx="1299300" cy="555194"/>
              <a:chOff x="7243875" y="3780983"/>
              <a:chExt cx="1299300" cy="526200"/>
            </a:xfrm>
          </p:grpSpPr>
          <p:grpSp>
            <p:nvGrpSpPr>
              <p:cNvPr id="28" name="Google Shape;28;p2"/>
              <p:cNvGrpSpPr/>
              <p:nvPr/>
            </p:nvGrpSpPr>
            <p:grpSpPr>
              <a:xfrm>
                <a:off x="7243875" y="3780983"/>
                <a:ext cx="1299300" cy="526200"/>
                <a:chOff x="3130375" y="-210650"/>
                <a:chExt cx="1299300" cy="526200"/>
              </a:xfrm>
            </p:grpSpPr>
            <p:sp>
              <p:nvSpPr>
                <p:cNvPr id="29" name="Google Shape;29;p2"/>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 name="Google Shape;32;p2"/>
              <p:cNvGrpSpPr/>
              <p:nvPr/>
            </p:nvGrpSpPr>
            <p:grpSpPr>
              <a:xfrm>
                <a:off x="7728150" y="4016475"/>
                <a:ext cx="330750" cy="55200"/>
                <a:chOff x="7632750" y="4032725"/>
                <a:chExt cx="330750" cy="55200"/>
              </a:xfrm>
            </p:grpSpPr>
            <p:sp>
              <p:nvSpPr>
                <p:cNvPr id="33" name="Google Shape;33;p2"/>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 name="Google Shape;36;p2"/>
            <p:cNvGrpSpPr/>
            <p:nvPr/>
          </p:nvGrpSpPr>
          <p:grpSpPr>
            <a:xfrm>
              <a:off x="4973494" y="1727561"/>
              <a:ext cx="1016876" cy="1072905"/>
              <a:chOff x="5143612" y="760610"/>
              <a:chExt cx="1016876" cy="1016876"/>
            </a:xfrm>
          </p:grpSpPr>
          <p:grpSp>
            <p:nvGrpSpPr>
              <p:cNvPr id="37" name="Google Shape;37;p2"/>
              <p:cNvGrpSpPr/>
              <p:nvPr/>
            </p:nvGrpSpPr>
            <p:grpSpPr>
              <a:xfrm>
                <a:off x="5143612" y="760610"/>
                <a:ext cx="1016876" cy="1016876"/>
                <a:chOff x="4490675" y="-372879"/>
                <a:chExt cx="1247700" cy="1247700"/>
              </a:xfrm>
            </p:grpSpPr>
            <p:sp>
              <p:nvSpPr>
                <p:cNvPr id="38" name="Google Shape;38;p2"/>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2"/>
                <p:cNvGrpSpPr/>
                <p:nvPr/>
              </p:nvGrpSpPr>
              <p:grpSpPr>
                <a:xfrm>
                  <a:off x="4579538" y="-271369"/>
                  <a:ext cx="1069969" cy="1079355"/>
                  <a:chOff x="3750225" y="-93219"/>
                  <a:chExt cx="1069969" cy="1079355"/>
                </a:xfrm>
              </p:grpSpPr>
              <p:sp>
                <p:nvSpPr>
                  <p:cNvPr id="40" name="Google Shape;40;p2"/>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 name="Google Shape;42;p2"/>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2"/>
            <p:cNvGrpSpPr/>
            <p:nvPr/>
          </p:nvGrpSpPr>
          <p:grpSpPr>
            <a:xfrm>
              <a:off x="7809973" y="2554402"/>
              <a:ext cx="896702" cy="946111"/>
              <a:chOff x="611807" y="3895284"/>
              <a:chExt cx="896702" cy="896702"/>
            </a:xfrm>
          </p:grpSpPr>
          <p:grpSp>
            <p:nvGrpSpPr>
              <p:cNvPr id="44" name="Google Shape;44;p2"/>
              <p:cNvGrpSpPr/>
              <p:nvPr/>
            </p:nvGrpSpPr>
            <p:grpSpPr>
              <a:xfrm>
                <a:off x="611807" y="3895284"/>
                <a:ext cx="896702" cy="896702"/>
                <a:chOff x="2589036" y="988300"/>
                <a:chExt cx="1101600" cy="1101600"/>
              </a:xfrm>
            </p:grpSpPr>
            <p:sp>
              <p:nvSpPr>
                <p:cNvPr id="45" name="Google Shape;45;p2"/>
                <p:cNvSpPr/>
                <p:nvPr/>
              </p:nvSpPr>
              <p:spPr>
                <a:xfrm>
                  <a:off x="2589036" y="988300"/>
                  <a:ext cx="1101600" cy="1101600"/>
                </a:xfrm>
                <a:prstGeom prst="rect">
                  <a:avLst/>
                </a:prstGeom>
                <a:solidFill>
                  <a:schemeClr val="accent3"/>
                </a:solidFill>
                <a:ln>
                  <a:noFill/>
                </a:ln>
                <a:effectLst>
                  <a:outerShdw blurRad="57150" rotWithShape="0" algn="bl" dir="5400000" dist="19050">
                    <a:schemeClr val="dk1">
                      <a:alpha val="2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2793800" y="1195675"/>
                  <a:ext cx="798000" cy="7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2694950" y="1103875"/>
                  <a:ext cx="798000" cy="79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2"/>
              <p:cNvSpPr/>
              <p:nvPr/>
            </p:nvSpPr>
            <p:spPr>
              <a:xfrm rot="-2700000">
                <a:off x="881188" y="4169033"/>
                <a:ext cx="288924" cy="288924"/>
              </a:xfrm>
              <a:prstGeom prst="plus">
                <a:avLst>
                  <a:gd fmla="val 4405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9" name="Google Shape;49;p2"/>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52" name="Google Shape;52;p2"/>
          <p:cNvSpPr txBox="1"/>
          <p:nvPr>
            <p:ph idx="3"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algn="ctr">
              <a:spcBef>
                <a:spcPts val="1000"/>
              </a:spcBef>
              <a:spcAft>
                <a:spcPts val="0"/>
              </a:spcAft>
              <a:buSzPts val="2200"/>
              <a:buFont typeface="Archivo Black"/>
              <a:buNone/>
              <a:defRPr b="1">
                <a:latin typeface="Archivo Black"/>
                <a:ea typeface="Archivo Black"/>
                <a:cs typeface="Archivo Black"/>
                <a:sym typeface="Archivo Black"/>
              </a:defRPr>
            </a:lvl1pPr>
            <a:lvl2pPr lvl="1" algn="ctr">
              <a:spcBef>
                <a:spcPts val="1000"/>
              </a:spcBef>
              <a:spcAft>
                <a:spcPts val="0"/>
              </a:spcAft>
              <a:buSzPts val="2000"/>
              <a:buFont typeface="Archivo Black"/>
              <a:buNone/>
              <a:defRPr b="1">
                <a:latin typeface="Archivo Black"/>
                <a:ea typeface="Archivo Black"/>
                <a:cs typeface="Archivo Black"/>
                <a:sym typeface="Archivo Black"/>
              </a:defRPr>
            </a:lvl2pPr>
            <a:lvl3pPr lvl="2" algn="ctr">
              <a:spcBef>
                <a:spcPts val="0"/>
              </a:spcBef>
              <a:spcAft>
                <a:spcPts val="0"/>
              </a:spcAft>
              <a:buSzPts val="1800"/>
              <a:buFont typeface="Archivo Black"/>
              <a:buNone/>
              <a:defRPr b="1">
                <a:latin typeface="Archivo Black"/>
                <a:ea typeface="Archivo Black"/>
                <a:cs typeface="Archivo Black"/>
                <a:sym typeface="Archivo Black"/>
              </a:defRPr>
            </a:lvl3pPr>
            <a:lvl4pPr lvl="3" algn="ctr">
              <a:spcBef>
                <a:spcPts val="0"/>
              </a:spcBef>
              <a:spcAft>
                <a:spcPts val="0"/>
              </a:spcAft>
              <a:buSzPts val="1600"/>
              <a:buFont typeface="Archivo Black"/>
              <a:buNone/>
              <a:defRPr b="1">
                <a:latin typeface="Archivo Black"/>
                <a:ea typeface="Archivo Black"/>
                <a:cs typeface="Archivo Black"/>
                <a:sym typeface="Archivo Black"/>
              </a:defRPr>
            </a:lvl4pPr>
            <a:lvl5pPr lvl="4" algn="ctr">
              <a:spcBef>
                <a:spcPts val="0"/>
              </a:spcBef>
              <a:spcAft>
                <a:spcPts val="0"/>
              </a:spcAft>
              <a:buSzPts val="1400"/>
              <a:buFont typeface="Archivo Black"/>
              <a:buNone/>
              <a:defRPr b="1">
                <a:latin typeface="Archivo Black"/>
                <a:ea typeface="Archivo Black"/>
                <a:cs typeface="Archivo Black"/>
                <a:sym typeface="Archivo Black"/>
              </a:defRPr>
            </a:lvl5pPr>
            <a:lvl6pPr lvl="5" algn="ctr">
              <a:spcBef>
                <a:spcPts val="0"/>
              </a:spcBef>
              <a:spcAft>
                <a:spcPts val="0"/>
              </a:spcAft>
              <a:buSzPts val="1400"/>
              <a:buFont typeface="Archivo Black"/>
              <a:buNone/>
              <a:defRPr b="1">
                <a:latin typeface="Archivo Black"/>
                <a:ea typeface="Archivo Black"/>
                <a:cs typeface="Archivo Black"/>
                <a:sym typeface="Archivo Black"/>
              </a:defRPr>
            </a:lvl6pPr>
            <a:lvl7pPr lvl="6" algn="ctr">
              <a:spcBef>
                <a:spcPts val="0"/>
              </a:spcBef>
              <a:spcAft>
                <a:spcPts val="0"/>
              </a:spcAft>
              <a:buSzPts val="1400"/>
              <a:buFont typeface="Archivo Black"/>
              <a:buNone/>
              <a:defRPr b="1">
                <a:latin typeface="Archivo Black"/>
                <a:ea typeface="Archivo Black"/>
                <a:cs typeface="Archivo Black"/>
                <a:sym typeface="Archivo Black"/>
              </a:defRPr>
            </a:lvl7pPr>
            <a:lvl8pPr lvl="7" algn="ctr">
              <a:spcBef>
                <a:spcPts val="0"/>
              </a:spcBef>
              <a:spcAft>
                <a:spcPts val="0"/>
              </a:spcAft>
              <a:buSzPts val="1400"/>
              <a:buFont typeface="Archivo Black"/>
              <a:buNone/>
              <a:defRPr b="1">
                <a:latin typeface="Archivo Black"/>
                <a:ea typeface="Archivo Black"/>
                <a:cs typeface="Archivo Black"/>
                <a:sym typeface="Archivo Black"/>
              </a:defRPr>
            </a:lvl8pPr>
            <a:lvl9pPr lvl="8"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2">
  <p:cSld name="CUSTOM_9">
    <p:spTree>
      <p:nvGrpSpPr>
        <p:cNvPr id="175" name="Shape 175"/>
        <p:cNvGrpSpPr/>
        <p:nvPr/>
      </p:nvGrpSpPr>
      <p:grpSpPr>
        <a:xfrm>
          <a:off x="0" y="0"/>
          <a:ext cx="0" cy="0"/>
          <a:chOff x="0" y="0"/>
          <a:chExt cx="0" cy="0"/>
        </a:xfrm>
      </p:grpSpPr>
      <p:sp>
        <p:nvSpPr>
          <p:cNvPr id="176" name="Google Shape;176;p11"/>
          <p:cNvSpPr txBox="1"/>
          <p:nvPr>
            <p:ph idx="1" type="subTitle"/>
          </p:nvPr>
        </p:nvSpPr>
        <p:spPr>
          <a:xfrm>
            <a:off x="734150" y="4261625"/>
            <a:ext cx="3576600" cy="557700"/>
          </a:xfrm>
          <a:prstGeom prst="rect">
            <a:avLst/>
          </a:prstGeom>
        </p:spPr>
        <p:txBody>
          <a:bodyPr anchorCtr="0" anchor="t" bIns="91425" lIns="91425" spcFirstLastPara="1" rIns="91425" wrap="square" tIns="91425">
            <a:noAutofit/>
          </a:bodyPr>
          <a:lstStyle>
            <a:lvl1pPr lvl="0">
              <a:spcBef>
                <a:spcPts val="1000"/>
              </a:spcBef>
              <a:spcAft>
                <a:spcPts val="0"/>
              </a:spcAft>
              <a:buSzPts val="2200"/>
              <a:buNone/>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11"/>
          <p:cNvSpPr/>
          <p:nvPr/>
        </p:nvSpPr>
        <p:spPr>
          <a:xfrm>
            <a:off x="539050" y="3426213"/>
            <a:ext cx="3994800" cy="744000"/>
          </a:xfrm>
          <a:prstGeom prst="roundRect">
            <a:avLst>
              <a:gd fmla="val 50000" name="adj"/>
            </a:avLst>
          </a:prstGeom>
          <a:noFill/>
          <a:ln cap="flat" cmpd="sng" w="9525">
            <a:solidFill>
              <a:srgbClr val="000000"/>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txBox="1"/>
          <p:nvPr>
            <p:ph type="title"/>
          </p:nvPr>
        </p:nvSpPr>
        <p:spPr>
          <a:xfrm>
            <a:off x="745650" y="3453375"/>
            <a:ext cx="3576600" cy="689700"/>
          </a:xfrm>
          <a:prstGeom prst="rect">
            <a:avLst/>
          </a:prstGeom>
        </p:spPr>
        <p:txBody>
          <a:bodyPr anchorCtr="0" anchor="ctr" bIns="91425" lIns="91425" spcFirstLastPara="1" rIns="91425" wrap="square" tIns="0">
            <a:noAutofit/>
          </a:bodyPr>
          <a:lstStyle>
            <a:lvl1pPr lvl="0" algn="ctr">
              <a:spcBef>
                <a:spcPts val="0"/>
              </a:spcBef>
              <a:spcAft>
                <a:spcPts val="0"/>
              </a:spcAft>
              <a:buClr>
                <a:schemeClr val="dk1"/>
              </a:buClr>
              <a:buSzPts val="4200"/>
              <a:buNone/>
              <a:defRPr sz="4200">
                <a:solidFill>
                  <a:schemeClr val="dk1"/>
                </a:solidFill>
              </a:defRPr>
            </a:lvl1pPr>
            <a:lvl2pPr lvl="1" algn="ctr">
              <a:spcBef>
                <a:spcPts val="0"/>
              </a:spcBef>
              <a:spcAft>
                <a:spcPts val="0"/>
              </a:spcAft>
              <a:buSzPts val="3200"/>
              <a:buNone/>
              <a:defRPr>
                <a:latin typeface="Lexend Light"/>
                <a:ea typeface="Lexend Light"/>
                <a:cs typeface="Lexend Light"/>
                <a:sym typeface="Lexend Light"/>
              </a:defRPr>
            </a:lvl2pPr>
            <a:lvl3pPr lvl="2" algn="ctr">
              <a:spcBef>
                <a:spcPts val="0"/>
              </a:spcBef>
              <a:spcAft>
                <a:spcPts val="0"/>
              </a:spcAft>
              <a:buSzPts val="3200"/>
              <a:buNone/>
              <a:defRPr>
                <a:latin typeface="Lexend Light"/>
                <a:ea typeface="Lexend Light"/>
                <a:cs typeface="Lexend Light"/>
                <a:sym typeface="Lexend Light"/>
              </a:defRPr>
            </a:lvl3pPr>
            <a:lvl4pPr lvl="3" algn="ctr">
              <a:spcBef>
                <a:spcPts val="0"/>
              </a:spcBef>
              <a:spcAft>
                <a:spcPts val="0"/>
              </a:spcAft>
              <a:buSzPts val="3200"/>
              <a:buNone/>
              <a:defRPr>
                <a:latin typeface="Lexend Light"/>
                <a:ea typeface="Lexend Light"/>
                <a:cs typeface="Lexend Light"/>
                <a:sym typeface="Lexend Light"/>
              </a:defRPr>
            </a:lvl4pPr>
            <a:lvl5pPr lvl="4" algn="ctr">
              <a:spcBef>
                <a:spcPts val="0"/>
              </a:spcBef>
              <a:spcAft>
                <a:spcPts val="0"/>
              </a:spcAft>
              <a:buSzPts val="3200"/>
              <a:buNone/>
              <a:defRPr>
                <a:latin typeface="Lexend Light"/>
                <a:ea typeface="Lexend Light"/>
                <a:cs typeface="Lexend Light"/>
                <a:sym typeface="Lexend Light"/>
              </a:defRPr>
            </a:lvl5pPr>
            <a:lvl6pPr lvl="5" algn="ctr">
              <a:spcBef>
                <a:spcPts val="0"/>
              </a:spcBef>
              <a:spcAft>
                <a:spcPts val="0"/>
              </a:spcAft>
              <a:buSzPts val="3200"/>
              <a:buNone/>
              <a:defRPr>
                <a:latin typeface="Lexend Light"/>
                <a:ea typeface="Lexend Light"/>
                <a:cs typeface="Lexend Light"/>
                <a:sym typeface="Lexend Light"/>
              </a:defRPr>
            </a:lvl6pPr>
            <a:lvl7pPr lvl="6" algn="ctr">
              <a:spcBef>
                <a:spcPts val="0"/>
              </a:spcBef>
              <a:spcAft>
                <a:spcPts val="0"/>
              </a:spcAft>
              <a:buSzPts val="3200"/>
              <a:buNone/>
              <a:defRPr>
                <a:latin typeface="Lexend Light"/>
                <a:ea typeface="Lexend Light"/>
                <a:cs typeface="Lexend Light"/>
                <a:sym typeface="Lexend Light"/>
              </a:defRPr>
            </a:lvl7pPr>
            <a:lvl8pPr lvl="7" algn="ctr">
              <a:spcBef>
                <a:spcPts val="0"/>
              </a:spcBef>
              <a:spcAft>
                <a:spcPts val="0"/>
              </a:spcAft>
              <a:buSzPts val="3200"/>
              <a:buNone/>
              <a:defRPr>
                <a:latin typeface="Lexend Light"/>
                <a:ea typeface="Lexend Light"/>
                <a:cs typeface="Lexend Light"/>
                <a:sym typeface="Lexend Light"/>
              </a:defRPr>
            </a:lvl8pPr>
            <a:lvl9pPr lvl="8" algn="ctr">
              <a:spcBef>
                <a:spcPts val="0"/>
              </a:spcBef>
              <a:spcAft>
                <a:spcPts val="0"/>
              </a:spcAft>
              <a:buSzPts val="3200"/>
              <a:buNone/>
              <a:defRPr>
                <a:latin typeface="Lexend Light"/>
                <a:ea typeface="Lexend Light"/>
                <a:cs typeface="Lexend Light"/>
                <a:sym typeface="Lexend Light"/>
              </a:defRPr>
            </a:lvl9pPr>
          </a:lstStyle>
          <a:p/>
        </p:txBody>
      </p:sp>
      <p:sp>
        <p:nvSpPr>
          <p:cNvPr id="179" name="Google Shape;179;p1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grpSp>
        <p:nvGrpSpPr>
          <p:cNvPr id="180" name="Google Shape;180;p11"/>
          <p:cNvGrpSpPr/>
          <p:nvPr/>
        </p:nvGrpSpPr>
        <p:grpSpPr>
          <a:xfrm>
            <a:off x="1906454" y="948923"/>
            <a:ext cx="1681813" cy="1681813"/>
            <a:chOff x="2589036" y="988300"/>
            <a:chExt cx="1101600" cy="1101600"/>
          </a:xfrm>
        </p:grpSpPr>
        <p:sp>
          <p:nvSpPr>
            <p:cNvPr id="181" name="Google Shape;181;p11"/>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2793800" y="1195675"/>
              <a:ext cx="798000" cy="798000"/>
            </a:xfrm>
            <a:prstGeom prst="rect">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4" name="Google Shape;184;p11"/>
          <p:cNvPicPr preferRelativeResize="0"/>
          <p:nvPr/>
        </p:nvPicPr>
        <p:blipFill rotWithShape="1">
          <a:blip r:embed="rId2">
            <a:alphaModFix/>
          </a:blip>
          <a:srcRect b="0" l="16711" r="16711" t="0"/>
          <a:stretch/>
        </p:blipFill>
        <p:spPr>
          <a:xfrm>
            <a:off x="4975456" y="2385485"/>
            <a:ext cx="3514500" cy="3519300"/>
          </a:xfrm>
          <a:prstGeom prst="ellipse">
            <a:avLst/>
          </a:prstGeom>
          <a:noFill/>
          <a:ln cap="flat" cmpd="sng" w="9525">
            <a:solidFill>
              <a:srgbClr val="000000"/>
            </a:solidFill>
            <a:prstDash val="solid"/>
            <a:round/>
            <a:headEnd len="sm" w="sm" type="none"/>
            <a:tailEnd len="sm" w="sm" type="none"/>
          </a:ln>
        </p:spPr>
      </p:pic>
      <p:sp>
        <p:nvSpPr>
          <p:cNvPr id="185" name="Google Shape;185;p11"/>
          <p:cNvSpPr/>
          <p:nvPr/>
        </p:nvSpPr>
        <p:spPr>
          <a:xfrm>
            <a:off x="4868450" y="2284137"/>
            <a:ext cx="3519300" cy="35193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 name="Google Shape;186;p11"/>
          <p:cNvGrpSpPr/>
          <p:nvPr/>
        </p:nvGrpSpPr>
        <p:grpSpPr>
          <a:xfrm>
            <a:off x="2578069" y="5591878"/>
            <a:ext cx="1629012" cy="557721"/>
            <a:chOff x="1495750" y="4075540"/>
            <a:chExt cx="1804200" cy="617700"/>
          </a:xfrm>
        </p:grpSpPr>
        <p:sp>
          <p:nvSpPr>
            <p:cNvPr id="187" name="Google Shape;187;p11"/>
            <p:cNvSpPr/>
            <p:nvPr/>
          </p:nvSpPr>
          <p:spPr>
            <a:xfrm>
              <a:off x="1495750" y="4075540"/>
              <a:ext cx="1804200" cy="6177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1664050" y="4243425"/>
              <a:ext cx="1518000" cy="362700"/>
            </a:xfrm>
            <a:prstGeom prst="ellipse">
              <a:avLst/>
            </a:prstGeom>
            <a:solidFill>
              <a:srgbClr val="00C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1600475" y="4193175"/>
              <a:ext cx="1518000" cy="362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latin typeface="Outfit"/>
                  <a:ea typeface="Outfit"/>
                  <a:cs typeface="Outfit"/>
                  <a:sym typeface="Outfit"/>
                </a:rPr>
                <a:t>111</a:t>
              </a:r>
              <a:endParaRPr b="1" sz="1200">
                <a:solidFill>
                  <a:srgbClr val="000000"/>
                </a:solidFill>
                <a:latin typeface="Outfit"/>
                <a:ea typeface="Outfit"/>
                <a:cs typeface="Outfit"/>
                <a:sym typeface="Outfit"/>
              </a:endParaRPr>
            </a:p>
          </p:txBody>
        </p:sp>
      </p:grpSp>
      <p:grpSp>
        <p:nvGrpSpPr>
          <p:cNvPr id="190" name="Google Shape;190;p11"/>
          <p:cNvGrpSpPr/>
          <p:nvPr/>
        </p:nvGrpSpPr>
        <p:grpSpPr>
          <a:xfrm rot="5400000">
            <a:off x="3866371" y="4513068"/>
            <a:ext cx="1887821" cy="1543826"/>
            <a:chOff x="3337500" y="1640525"/>
            <a:chExt cx="3773378" cy="3085800"/>
          </a:xfrm>
        </p:grpSpPr>
        <p:sp>
          <p:nvSpPr>
            <p:cNvPr id="191" name="Google Shape;191;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3333921" y="1385518"/>
            <a:ext cx="1887821" cy="1543826"/>
            <a:chOff x="3337500" y="1640525"/>
            <a:chExt cx="3773378" cy="3085800"/>
          </a:xfrm>
        </p:grpSpPr>
        <p:sp>
          <p:nvSpPr>
            <p:cNvPr id="195" name="Google Shape;195;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7252825" y="5189746"/>
            <a:ext cx="1299300" cy="526200"/>
            <a:chOff x="7243875" y="3780983"/>
            <a:chExt cx="1299300" cy="526200"/>
          </a:xfrm>
        </p:grpSpPr>
        <p:grpSp>
          <p:nvGrpSpPr>
            <p:cNvPr id="199" name="Google Shape;199;p11"/>
            <p:cNvGrpSpPr/>
            <p:nvPr/>
          </p:nvGrpSpPr>
          <p:grpSpPr>
            <a:xfrm>
              <a:off x="7243875" y="3780983"/>
              <a:ext cx="1299300" cy="526200"/>
              <a:chOff x="3130375" y="-210650"/>
              <a:chExt cx="1299300" cy="526200"/>
            </a:xfrm>
          </p:grpSpPr>
          <p:sp>
            <p:nvSpPr>
              <p:cNvPr id="200" name="Google Shape;200;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3263060" y="-47084"/>
                <a:ext cx="1077000" cy="268200"/>
              </a:xfrm>
              <a:prstGeom prst="roundRect">
                <a:avLst>
                  <a:gd fmla="val 50000" name="adj"/>
                </a:avLst>
              </a:prstGeom>
              <a:solidFill>
                <a:srgbClr val="E5DB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7728150" y="4016475"/>
              <a:ext cx="330750" cy="55200"/>
              <a:chOff x="7632750" y="4032725"/>
              <a:chExt cx="330750" cy="55200"/>
            </a:xfrm>
          </p:grpSpPr>
          <p:sp>
            <p:nvSpPr>
              <p:cNvPr id="204" name="Google Shape;204;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7" name="Google Shape;207;p11"/>
          <p:cNvGrpSpPr/>
          <p:nvPr/>
        </p:nvGrpSpPr>
        <p:grpSpPr>
          <a:xfrm>
            <a:off x="4301862" y="3074997"/>
            <a:ext cx="1016876" cy="1016875"/>
            <a:chOff x="5143612" y="760610"/>
            <a:chExt cx="1016876" cy="1016876"/>
          </a:xfrm>
        </p:grpSpPr>
        <p:grpSp>
          <p:nvGrpSpPr>
            <p:cNvPr id="208" name="Google Shape;208;p11"/>
            <p:cNvGrpSpPr/>
            <p:nvPr/>
          </p:nvGrpSpPr>
          <p:grpSpPr>
            <a:xfrm>
              <a:off x="5143612" y="760610"/>
              <a:ext cx="1016876" cy="1016876"/>
              <a:chOff x="4490675" y="-372879"/>
              <a:chExt cx="1247700" cy="1247700"/>
            </a:xfrm>
          </p:grpSpPr>
          <p:sp>
            <p:nvSpPr>
              <p:cNvPr id="209" name="Google Shape;209;p11"/>
              <p:cNvSpPr/>
              <p:nvPr/>
            </p:nvSpPr>
            <p:spPr>
              <a:xfrm>
                <a:off x="4490675" y="-372879"/>
                <a:ext cx="1247700" cy="1247700"/>
              </a:xfrm>
              <a:prstGeom prst="star12">
                <a:avLst>
                  <a:gd fmla="val 24067" name="adj"/>
                </a:avLst>
              </a:prstGeom>
              <a:solidFill>
                <a:srgbClr val="FFFFFF"/>
              </a:solidFill>
              <a:ln cap="flat" cmpd="sng" w="114300">
                <a:solidFill>
                  <a:srgbClr val="FFFFFF"/>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1"/>
              <p:cNvGrpSpPr/>
              <p:nvPr/>
            </p:nvGrpSpPr>
            <p:grpSpPr>
              <a:xfrm>
                <a:off x="4579538" y="-271369"/>
                <a:ext cx="1069969" cy="1079355"/>
                <a:chOff x="3750225" y="-93219"/>
                <a:chExt cx="1069969" cy="1079355"/>
              </a:xfrm>
            </p:grpSpPr>
            <p:sp>
              <p:nvSpPr>
                <p:cNvPr id="211" name="Google Shape;211;p11"/>
                <p:cNvSpPr/>
                <p:nvPr/>
              </p:nvSpPr>
              <p:spPr>
                <a:xfrm>
                  <a:off x="3799594" y="-34464"/>
                  <a:ext cx="1020600" cy="1020600"/>
                </a:xfrm>
                <a:prstGeom prst="star12">
                  <a:avLst>
                    <a:gd fmla="val 24067" name="adj"/>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3750225" y="-93219"/>
                  <a:ext cx="1020600" cy="1020600"/>
                </a:xfrm>
                <a:prstGeom prst="star12">
                  <a:avLst>
                    <a:gd fmla="val 240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3" name="Google Shape;213;p11"/>
            <p:cNvSpPr/>
            <p:nvPr/>
          </p:nvSpPr>
          <p:spPr>
            <a:xfrm>
              <a:off x="5535936" y="1152940"/>
              <a:ext cx="232200" cy="232200"/>
            </a:xfrm>
            <a:prstGeom prst="star4">
              <a:avLst>
                <a:gd fmla="val 12500"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7810860" y="2655348"/>
            <a:ext cx="876600" cy="876600"/>
            <a:chOff x="3500010" y="4452260"/>
            <a:chExt cx="876600" cy="876600"/>
          </a:xfrm>
        </p:grpSpPr>
        <p:sp>
          <p:nvSpPr>
            <p:cNvPr id="215" name="Google Shape;215;p11"/>
            <p:cNvSpPr/>
            <p:nvPr/>
          </p:nvSpPr>
          <p:spPr>
            <a:xfrm>
              <a:off x="3500010" y="4452260"/>
              <a:ext cx="876600" cy="8766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a:off x="3636125" y="4605250"/>
              <a:ext cx="635700" cy="635700"/>
            </a:xfrm>
            <a:prstGeom prst="ellipse">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3597738" y="4556125"/>
              <a:ext cx="635700" cy="635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1"/>
            <p:cNvGrpSpPr/>
            <p:nvPr/>
          </p:nvGrpSpPr>
          <p:grpSpPr>
            <a:xfrm>
              <a:off x="3796302" y="4764950"/>
              <a:ext cx="231557" cy="229296"/>
              <a:chOff x="3953225" y="3952350"/>
              <a:chExt cx="380225" cy="376513"/>
            </a:xfrm>
          </p:grpSpPr>
          <p:sp>
            <p:nvSpPr>
              <p:cNvPr id="219" name="Google Shape;219;p11"/>
              <p:cNvSpPr/>
              <p:nvPr/>
            </p:nvSpPr>
            <p:spPr>
              <a:xfrm>
                <a:off x="4215850" y="3952363"/>
                <a:ext cx="117600" cy="376500"/>
              </a:xfrm>
              <a:prstGeom prst="rightBracket">
                <a:avLst>
                  <a:gd fmla="val 0"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flipH="1">
                <a:off x="3953225" y="3952350"/>
                <a:ext cx="117600" cy="376500"/>
              </a:xfrm>
              <a:prstGeom prst="rightBracket">
                <a:avLst>
                  <a:gd fmla="val 0"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1" name="Google Shape;221;p11"/>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22" name="Google Shape;222;p11"/>
          <p:cNvGrpSpPr/>
          <p:nvPr/>
        </p:nvGrpSpPr>
        <p:grpSpPr>
          <a:xfrm>
            <a:off x="2143296" y="319664"/>
            <a:ext cx="5955157" cy="483582"/>
            <a:chOff x="2143296" y="651793"/>
            <a:chExt cx="5955157" cy="362696"/>
          </a:xfrm>
        </p:grpSpPr>
        <p:cxnSp>
          <p:nvCxnSpPr>
            <p:cNvPr id="223" name="Google Shape;223;p1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24" name="Google Shape;224;p11"/>
            <p:cNvGrpSpPr/>
            <p:nvPr/>
          </p:nvGrpSpPr>
          <p:grpSpPr>
            <a:xfrm rot="-5400000">
              <a:off x="7826311" y="742347"/>
              <a:ext cx="362696" cy="181588"/>
              <a:chOff x="5733900" y="3128019"/>
              <a:chExt cx="1376978" cy="689400"/>
            </a:xfrm>
          </p:grpSpPr>
          <p:sp>
            <p:nvSpPr>
              <p:cNvPr id="225" name="Google Shape;225;p1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7" name="Google Shape;227;p11"/>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txBox="1"/>
          <p:nvPr>
            <p:ph idx="3"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1" name="Google Shape;231;p11"/>
          <p:cNvSpPr txBox="1"/>
          <p:nvPr>
            <p:ph idx="4" type="subTitle"/>
          </p:nvPr>
        </p:nvSpPr>
        <p:spPr>
          <a:xfrm>
            <a:off x="2070000" y="1134950"/>
            <a:ext cx="1217700" cy="1210800"/>
          </a:xfrm>
          <a:prstGeom prst="rect">
            <a:avLst/>
          </a:prstGeom>
        </p:spPr>
        <p:txBody>
          <a:bodyPr anchorCtr="0" anchor="t" bIns="91425" lIns="91425" spcFirstLastPara="1" rIns="91425" wrap="square" tIns="91425">
            <a:noAutofit/>
          </a:bodyPr>
          <a:lstStyle>
            <a:lvl1pPr lvl="0" rtl="0" algn="ctr">
              <a:spcBef>
                <a:spcPts val="1000"/>
              </a:spcBef>
              <a:spcAft>
                <a:spcPts val="0"/>
              </a:spcAft>
              <a:buSzPts val="6300"/>
              <a:buFont typeface="Outfit"/>
              <a:buNone/>
              <a:defRPr b="1" sz="6300">
                <a:latin typeface="Outfit"/>
                <a:ea typeface="Outfit"/>
                <a:cs typeface="Outfit"/>
                <a:sym typeface="Outfit"/>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3">
  <p:cSld name="CUSTOM_10">
    <p:bg>
      <p:bgPr>
        <a:solidFill>
          <a:srgbClr val="FFFFFF"/>
        </a:solidFill>
      </p:bgPr>
    </p:bg>
    <p:spTree>
      <p:nvGrpSpPr>
        <p:cNvPr id="232" name="Shape 232"/>
        <p:cNvGrpSpPr/>
        <p:nvPr/>
      </p:nvGrpSpPr>
      <p:grpSpPr>
        <a:xfrm>
          <a:off x="0" y="0"/>
          <a:ext cx="0" cy="0"/>
          <a:chOff x="0" y="0"/>
          <a:chExt cx="0" cy="0"/>
        </a:xfrm>
      </p:grpSpPr>
      <p:pic>
        <p:nvPicPr>
          <p:cNvPr id="233" name="Google Shape;233;p12"/>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234" name="Google Shape;234;p12"/>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9" name="Google Shape;239;p12"/>
          <p:cNvSpPr txBox="1"/>
          <p:nvPr>
            <p:ph type="title"/>
          </p:nvPr>
        </p:nvSpPr>
        <p:spPr>
          <a:xfrm>
            <a:off x="2121850" y="4915100"/>
            <a:ext cx="6417300" cy="689700"/>
          </a:xfrm>
          <a:prstGeom prst="rect">
            <a:avLst/>
          </a:prstGeom>
        </p:spPr>
        <p:txBody>
          <a:bodyPr anchorCtr="0" anchor="t" bIns="91425" lIns="91425" spcFirstLastPara="1" rIns="91425" wrap="square" tIns="0">
            <a:noAutofit/>
          </a:bodyPr>
          <a:lstStyle>
            <a:lvl1pPr lvl="0" rtl="0" algn="r">
              <a:spcBef>
                <a:spcPts val="0"/>
              </a:spcBef>
              <a:spcAft>
                <a:spcPts val="0"/>
              </a:spcAft>
              <a:buClr>
                <a:schemeClr val="dk1"/>
              </a:buClr>
              <a:buSzPts val="4200"/>
              <a:buNone/>
              <a:defRPr sz="4200">
                <a:solidFill>
                  <a:schemeClr val="dk1"/>
                </a:solidFill>
              </a:defRPr>
            </a:lvl1pPr>
            <a:lvl2pPr lvl="1" rtl="0" algn="ctr">
              <a:spcBef>
                <a:spcPts val="0"/>
              </a:spcBef>
              <a:spcAft>
                <a:spcPts val="0"/>
              </a:spcAft>
              <a:buSzPts val="3200"/>
              <a:buNone/>
              <a:defRPr>
                <a:latin typeface="Lexend Light"/>
                <a:ea typeface="Lexend Light"/>
                <a:cs typeface="Lexend Light"/>
                <a:sym typeface="Lexend Light"/>
              </a:defRPr>
            </a:lvl2pPr>
            <a:lvl3pPr lvl="2" rtl="0" algn="ctr">
              <a:spcBef>
                <a:spcPts val="0"/>
              </a:spcBef>
              <a:spcAft>
                <a:spcPts val="0"/>
              </a:spcAft>
              <a:buSzPts val="3200"/>
              <a:buNone/>
              <a:defRPr>
                <a:latin typeface="Lexend Light"/>
                <a:ea typeface="Lexend Light"/>
                <a:cs typeface="Lexend Light"/>
                <a:sym typeface="Lexend Light"/>
              </a:defRPr>
            </a:lvl3pPr>
            <a:lvl4pPr lvl="3" rtl="0" algn="ctr">
              <a:spcBef>
                <a:spcPts val="0"/>
              </a:spcBef>
              <a:spcAft>
                <a:spcPts val="0"/>
              </a:spcAft>
              <a:buSzPts val="3200"/>
              <a:buNone/>
              <a:defRPr>
                <a:latin typeface="Lexend Light"/>
                <a:ea typeface="Lexend Light"/>
                <a:cs typeface="Lexend Light"/>
                <a:sym typeface="Lexend Light"/>
              </a:defRPr>
            </a:lvl4pPr>
            <a:lvl5pPr lvl="4" rtl="0" algn="ctr">
              <a:spcBef>
                <a:spcPts val="0"/>
              </a:spcBef>
              <a:spcAft>
                <a:spcPts val="0"/>
              </a:spcAft>
              <a:buSzPts val="3200"/>
              <a:buNone/>
              <a:defRPr>
                <a:latin typeface="Lexend Light"/>
                <a:ea typeface="Lexend Light"/>
                <a:cs typeface="Lexend Light"/>
                <a:sym typeface="Lexend Light"/>
              </a:defRPr>
            </a:lvl5pPr>
            <a:lvl6pPr lvl="5" rtl="0" algn="ctr">
              <a:spcBef>
                <a:spcPts val="0"/>
              </a:spcBef>
              <a:spcAft>
                <a:spcPts val="0"/>
              </a:spcAft>
              <a:buSzPts val="3200"/>
              <a:buNone/>
              <a:defRPr>
                <a:latin typeface="Lexend Light"/>
                <a:ea typeface="Lexend Light"/>
                <a:cs typeface="Lexend Light"/>
                <a:sym typeface="Lexend Light"/>
              </a:defRPr>
            </a:lvl6pPr>
            <a:lvl7pPr lvl="6" rtl="0" algn="ctr">
              <a:spcBef>
                <a:spcPts val="0"/>
              </a:spcBef>
              <a:spcAft>
                <a:spcPts val="0"/>
              </a:spcAft>
              <a:buSzPts val="3200"/>
              <a:buNone/>
              <a:defRPr>
                <a:latin typeface="Lexend Light"/>
                <a:ea typeface="Lexend Light"/>
                <a:cs typeface="Lexend Light"/>
                <a:sym typeface="Lexend Light"/>
              </a:defRPr>
            </a:lvl7pPr>
            <a:lvl8pPr lvl="7" rtl="0" algn="ctr">
              <a:spcBef>
                <a:spcPts val="0"/>
              </a:spcBef>
              <a:spcAft>
                <a:spcPts val="0"/>
              </a:spcAft>
              <a:buSzPts val="3200"/>
              <a:buNone/>
              <a:defRPr>
                <a:latin typeface="Lexend Light"/>
                <a:ea typeface="Lexend Light"/>
                <a:cs typeface="Lexend Light"/>
                <a:sym typeface="Lexend Light"/>
              </a:defRPr>
            </a:lvl8pPr>
            <a:lvl9pPr lvl="8" rtl="0" algn="ctr">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1">
  <p:cSld name="CUSTOM_10_1">
    <p:bg>
      <p:bgPr>
        <a:solidFill>
          <a:srgbClr val="FFFFFF"/>
        </a:solidFill>
      </p:bgPr>
    </p:bg>
    <p:spTree>
      <p:nvGrpSpPr>
        <p:cNvPr id="240" name="Shape 240"/>
        <p:cNvGrpSpPr/>
        <p:nvPr/>
      </p:nvGrpSpPr>
      <p:grpSpPr>
        <a:xfrm>
          <a:off x="0" y="0"/>
          <a:ext cx="0" cy="0"/>
          <a:chOff x="0" y="0"/>
          <a:chExt cx="0" cy="0"/>
        </a:xfrm>
      </p:grpSpPr>
      <p:pic>
        <p:nvPicPr>
          <p:cNvPr id="241" name="Google Shape;241;p13"/>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242" name="Google Shape;242;p13"/>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3"/>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7" name="Google Shape;247;p13"/>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1 1">
  <p:cSld name="CUSTOM_10_1_1">
    <p:bg>
      <p:bgPr>
        <a:solidFill>
          <a:srgbClr val="FFFFFF"/>
        </a:solidFill>
      </p:bgPr>
    </p:bg>
    <p:spTree>
      <p:nvGrpSpPr>
        <p:cNvPr id="248" name="Shape 248"/>
        <p:cNvGrpSpPr/>
        <p:nvPr/>
      </p:nvGrpSpPr>
      <p:grpSpPr>
        <a:xfrm>
          <a:off x="0" y="0"/>
          <a:ext cx="0" cy="0"/>
          <a:chOff x="0" y="0"/>
          <a:chExt cx="0" cy="0"/>
        </a:xfrm>
      </p:grpSpPr>
      <p:pic>
        <p:nvPicPr>
          <p:cNvPr id="249" name="Google Shape;249;p14"/>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250" name="Google Shape;250;p14"/>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251" name="Google Shape;251;p14"/>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252" name="Google Shape;252;p14"/>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6" name="Google Shape;256;p14"/>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257" name="Google Shape;257;p14"/>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8" name="Shape 258"/>
        <p:cNvGrpSpPr/>
        <p:nvPr/>
      </p:nvGrpSpPr>
      <p:grpSpPr>
        <a:xfrm>
          <a:off x="0" y="0"/>
          <a:ext cx="0" cy="0"/>
          <a:chOff x="0" y="0"/>
          <a:chExt cx="0" cy="0"/>
        </a:xfrm>
      </p:grpSpPr>
      <p:sp>
        <p:nvSpPr>
          <p:cNvPr id="259" name="Google Shape;259;p15"/>
          <p:cNvSpPr txBox="1"/>
          <p:nvPr>
            <p:ph type="title"/>
          </p:nvPr>
        </p:nvSpPr>
        <p:spPr>
          <a:xfrm>
            <a:off x="715550" y="3808133"/>
            <a:ext cx="3618900" cy="935100"/>
          </a:xfrm>
          <a:prstGeom prst="rect">
            <a:avLst/>
          </a:prstGeom>
        </p:spPr>
        <p:txBody>
          <a:bodyPr anchorCtr="0" anchor="t" bIns="91425" lIns="91425" spcFirstLastPara="1" rIns="91425" wrap="square" tIns="0">
            <a:noAutofit/>
          </a:bodyPr>
          <a:lstStyle>
            <a:lvl1pPr lvl="0" algn="l">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0" name="Google Shape;260;p15"/>
          <p:cNvSpPr txBox="1"/>
          <p:nvPr>
            <p:ph hasCustomPrompt="1" idx="2" type="title"/>
          </p:nvPr>
        </p:nvSpPr>
        <p:spPr>
          <a:xfrm>
            <a:off x="964534" y="1705596"/>
            <a:ext cx="1034700" cy="1260900"/>
          </a:xfrm>
          <a:prstGeom prst="rect">
            <a:avLst/>
          </a:prstGeom>
        </p:spPr>
        <p:txBody>
          <a:bodyPr anchorCtr="0" anchor="t" bIns="91425" lIns="91425" spcFirstLastPara="1" rIns="91425" wrap="square" tIns="0">
            <a:noAutofit/>
          </a:bodyPr>
          <a:lstStyle>
            <a:lvl1pPr lvl="0" rtl="0" algn="l">
              <a:spcBef>
                <a:spcPts val="0"/>
              </a:spcBef>
              <a:spcAft>
                <a:spcPts val="0"/>
              </a:spcAft>
              <a:buSzPts val="12000"/>
              <a:buNone/>
              <a:defRPr sz="6300"/>
            </a:lvl1pPr>
            <a:lvl2pPr lvl="1" rtl="0" algn="l">
              <a:spcBef>
                <a:spcPts val="0"/>
              </a:spcBef>
              <a:spcAft>
                <a:spcPts val="0"/>
              </a:spcAft>
              <a:buSzPts val="12000"/>
              <a:buNone/>
              <a:defRPr sz="12000"/>
            </a:lvl2pPr>
            <a:lvl3pPr lvl="2" rtl="0" algn="l">
              <a:spcBef>
                <a:spcPts val="0"/>
              </a:spcBef>
              <a:spcAft>
                <a:spcPts val="0"/>
              </a:spcAft>
              <a:buSzPts val="12000"/>
              <a:buNone/>
              <a:defRPr sz="12000"/>
            </a:lvl3pPr>
            <a:lvl4pPr lvl="3" rtl="0" algn="l">
              <a:spcBef>
                <a:spcPts val="0"/>
              </a:spcBef>
              <a:spcAft>
                <a:spcPts val="0"/>
              </a:spcAft>
              <a:buSzPts val="12000"/>
              <a:buNone/>
              <a:defRPr sz="12000"/>
            </a:lvl4pPr>
            <a:lvl5pPr lvl="4" rtl="0" algn="l">
              <a:spcBef>
                <a:spcPts val="0"/>
              </a:spcBef>
              <a:spcAft>
                <a:spcPts val="0"/>
              </a:spcAft>
              <a:buSzPts val="12000"/>
              <a:buNone/>
              <a:defRPr sz="12000"/>
            </a:lvl5pPr>
            <a:lvl6pPr lvl="5" rtl="0" algn="l">
              <a:spcBef>
                <a:spcPts val="0"/>
              </a:spcBef>
              <a:spcAft>
                <a:spcPts val="0"/>
              </a:spcAft>
              <a:buSzPts val="12000"/>
              <a:buNone/>
              <a:defRPr sz="12000"/>
            </a:lvl6pPr>
            <a:lvl7pPr lvl="6" rtl="0" algn="l">
              <a:spcBef>
                <a:spcPts val="0"/>
              </a:spcBef>
              <a:spcAft>
                <a:spcPts val="0"/>
              </a:spcAft>
              <a:buSzPts val="12000"/>
              <a:buNone/>
              <a:defRPr sz="12000"/>
            </a:lvl7pPr>
            <a:lvl8pPr lvl="7" rtl="0" algn="l">
              <a:spcBef>
                <a:spcPts val="0"/>
              </a:spcBef>
              <a:spcAft>
                <a:spcPts val="0"/>
              </a:spcAft>
              <a:buSzPts val="12000"/>
              <a:buNone/>
              <a:defRPr sz="12000"/>
            </a:lvl8pPr>
            <a:lvl9pPr lvl="8" rtl="0" algn="l">
              <a:spcBef>
                <a:spcPts val="0"/>
              </a:spcBef>
              <a:spcAft>
                <a:spcPts val="0"/>
              </a:spcAft>
              <a:buSzPts val="12000"/>
              <a:buNone/>
              <a:defRPr sz="12000"/>
            </a:lvl9pPr>
          </a:lstStyle>
          <a:p>
            <a:r>
              <a:t>xx%</a:t>
            </a:r>
          </a:p>
        </p:txBody>
      </p:sp>
      <p:sp>
        <p:nvSpPr>
          <p:cNvPr id="261" name="Google Shape;261;p15"/>
          <p:cNvSpPr txBox="1"/>
          <p:nvPr>
            <p:ph idx="1" type="subTitle"/>
          </p:nvPr>
        </p:nvSpPr>
        <p:spPr>
          <a:xfrm>
            <a:off x="715550" y="4974000"/>
            <a:ext cx="4251000" cy="4560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2200"/>
              <a:buNone/>
              <a:defRPr sz="1600"/>
            </a:lvl1pPr>
            <a:lvl2pPr lvl="1" rtl="0">
              <a:spcBef>
                <a:spcPts val="16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2" name="Google Shape;262;p15"/>
          <p:cNvSpPr txBox="1"/>
          <p:nvPr>
            <p:ph idx="3"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3" name="Google Shape;263;p15"/>
          <p:cNvGrpSpPr/>
          <p:nvPr/>
        </p:nvGrpSpPr>
        <p:grpSpPr>
          <a:xfrm>
            <a:off x="2143296" y="389280"/>
            <a:ext cx="5955157" cy="483582"/>
            <a:chOff x="2143296" y="651793"/>
            <a:chExt cx="5955157" cy="362696"/>
          </a:xfrm>
        </p:grpSpPr>
        <p:cxnSp>
          <p:nvCxnSpPr>
            <p:cNvPr id="264" name="Google Shape;264;p1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5" name="Google Shape;265;p15"/>
            <p:cNvGrpSpPr/>
            <p:nvPr/>
          </p:nvGrpSpPr>
          <p:grpSpPr>
            <a:xfrm rot="-5400000">
              <a:off x="7826311" y="742347"/>
              <a:ext cx="362696" cy="181588"/>
              <a:chOff x="5733900" y="3128019"/>
              <a:chExt cx="1376978" cy="689400"/>
            </a:xfrm>
          </p:grpSpPr>
          <p:sp>
            <p:nvSpPr>
              <p:cNvPr id="266" name="Google Shape;266;p1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5"/>
          <p:cNvSpPr txBox="1"/>
          <p:nvPr>
            <p:ph hasCustomPrompt="1" idx="4"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69" name="Google Shape;269;p1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0" name="Shape 270"/>
        <p:cNvGrpSpPr/>
        <p:nvPr/>
      </p:nvGrpSpPr>
      <p:grpSpPr>
        <a:xfrm>
          <a:off x="0" y="0"/>
          <a:ext cx="0" cy="0"/>
          <a:chOff x="0" y="0"/>
          <a:chExt cx="0" cy="0"/>
        </a:xfrm>
      </p:grpSpPr>
      <p:sp>
        <p:nvSpPr>
          <p:cNvPr id="271" name="Google Shape;271;p16"/>
          <p:cNvSpPr txBox="1"/>
          <p:nvPr>
            <p:ph hasCustomPrompt="1"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72" name="Google Shape;272;p16"/>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3" name="Google Shape;273;p16"/>
          <p:cNvSpPr txBox="1"/>
          <p:nvPr>
            <p:ph idx="2"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74" name="Google Shape;274;p16"/>
          <p:cNvSpPr txBox="1"/>
          <p:nvPr>
            <p:ph idx="3"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75" name="Google Shape;275;p16"/>
          <p:cNvGrpSpPr/>
          <p:nvPr/>
        </p:nvGrpSpPr>
        <p:grpSpPr>
          <a:xfrm>
            <a:off x="2143296" y="6022739"/>
            <a:ext cx="5955157" cy="483582"/>
            <a:chOff x="2143296" y="651793"/>
            <a:chExt cx="5955157" cy="362696"/>
          </a:xfrm>
        </p:grpSpPr>
        <p:cxnSp>
          <p:nvCxnSpPr>
            <p:cNvPr id="276" name="Google Shape;276;p1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77" name="Google Shape;277;p16"/>
            <p:cNvGrpSpPr/>
            <p:nvPr/>
          </p:nvGrpSpPr>
          <p:grpSpPr>
            <a:xfrm rot="-5400000">
              <a:off x="7826311" y="742347"/>
              <a:ext cx="362696" cy="181588"/>
              <a:chOff x="5733900" y="3128019"/>
              <a:chExt cx="1376978" cy="689400"/>
            </a:xfrm>
          </p:grpSpPr>
          <p:sp>
            <p:nvSpPr>
              <p:cNvPr id="278" name="Google Shape;278;p1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0" name="Google Shape;280;p1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
    <p:spTree>
      <p:nvGrpSpPr>
        <p:cNvPr id="281" name="Shape 281"/>
        <p:cNvGrpSpPr/>
        <p:nvPr/>
      </p:nvGrpSpPr>
      <p:grpSpPr>
        <a:xfrm>
          <a:off x="0" y="0"/>
          <a:ext cx="0" cy="0"/>
          <a:chOff x="0" y="0"/>
          <a:chExt cx="0" cy="0"/>
        </a:xfrm>
      </p:grpSpPr>
      <p:sp>
        <p:nvSpPr>
          <p:cNvPr id="282" name="Google Shape;282;p17"/>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283" name="Google Shape;283;p1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85" name="Google Shape;285;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89" name="Google Shape;289;p1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0" name="Google Shape;290;p1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p:cSld name="TITLE_AND_BODY_1">
    <p:spTree>
      <p:nvGrpSpPr>
        <p:cNvPr id="292" name="Shape 292"/>
        <p:cNvGrpSpPr/>
        <p:nvPr/>
      </p:nvGrpSpPr>
      <p:grpSpPr>
        <a:xfrm>
          <a:off x="0" y="0"/>
          <a:ext cx="0" cy="0"/>
          <a:chOff x="0" y="0"/>
          <a:chExt cx="0" cy="0"/>
        </a:xfrm>
      </p:grpSpPr>
      <p:sp>
        <p:nvSpPr>
          <p:cNvPr id="293" name="Google Shape;293;p18"/>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294" name="Google Shape;294;p1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6" name="Google Shape;296;p1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7" name="Google Shape;297;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01" name="Google Shape;301;p18"/>
          <p:cNvGrpSpPr/>
          <p:nvPr/>
        </p:nvGrpSpPr>
        <p:grpSpPr>
          <a:xfrm rot="9448929">
            <a:off x="678374" y="287341"/>
            <a:ext cx="896614" cy="733235"/>
            <a:chOff x="3337500" y="1640525"/>
            <a:chExt cx="3773378" cy="3085800"/>
          </a:xfrm>
        </p:grpSpPr>
        <p:sp>
          <p:nvSpPr>
            <p:cNvPr id="302" name="Google Shape;302;p1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18"/>
          <p:cNvGrpSpPr/>
          <p:nvPr/>
        </p:nvGrpSpPr>
        <p:grpSpPr>
          <a:xfrm>
            <a:off x="118450" y="143608"/>
            <a:ext cx="1299300" cy="526200"/>
            <a:chOff x="7243875" y="3780983"/>
            <a:chExt cx="1299300" cy="526200"/>
          </a:xfrm>
        </p:grpSpPr>
        <p:grpSp>
          <p:nvGrpSpPr>
            <p:cNvPr id="306" name="Google Shape;306;p18"/>
            <p:cNvGrpSpPr/>
            <p:nvPr/>
          </p:nvGrpSpPr>
          <p:grpSpPr>
            <a:xfrm>
              <a:off x="7243875" y="3780983"/>
              <a:ext cx="1299300" cy="526200"/>
              <a:chOff x="3130375" y="-210650"/>
              <a:chExt cx="1299300" cy="526200"/>
            </a:xfrm>
          </p:grpSpPr>
          <p:sp>
            <p:nvSpPr>
              <p:cNvPr id="307" name="Google Shape;307;p1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 name="Google Shape;310;p18"/>
            <p:cNvGrpSpPr/>
            <p:nvPr/>
          </p:nvGrpSpPr>
          <p:grpSpPr>
            <a:xfrm>
              <a:off x="7728150" y="4016475"/>
              <a:ext cx="330750" cy="55200"/>
              <a:chOff x="7632750" y="4032725"/>
              <a:chExt cx="330750" cy="55200"/>
            </a:xfrm>
          </p:grpSpPr>
          <p:sp>
            <p:nvSpPr>
              <p:cNvPr id="311" name="Google Shape;311;p1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4" name="Google Shape;314;p1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p:cSld name="TITLE_AND_BODY_1_6">
    <p:spTree>
      <p:nvGrpSpPr>
        <p:cNvPr id="315" name="Shape 315"/>
        <p:cNvGrpSpPr/>
        <p:nvPr/>
      </p:nvGrpSpPr>
      <p:grpSpPr>
        <a:xfrm>
          <a:off x="0" y="0"/>
          <a:ext cx="0" cy="0"/>
          <a:chOff x="0" y="0"/>
          <a:chExt cx="0" cy="0"/>
        </a:xfrm>
      </p:grpSpPr>
      <p:sp>
        <p:nvSpPr>
          <p:cNvPr id="316" name="Google Shape;316;p19"/>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317" name="Google Shape;317;p1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19" name="Google Shape;319;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23" name="Google Shape;323;p19"/>
          <p:cNvGrpSpPr/>
          <p:nvPr/>
        </p:nvGrpSpPr>
        <p:grpSpPr>
          <a:xfrm rot="9448929">
            <a:off x="678374" y="287341"/>
            <a:ext cx="896614" cy="733235"/>
            <a:chOff x="3337500" y="1640525"/>
            <a:chExt cx="3773378" cy="3085800"/>
          </a:xfrm>
        </p:grpSpPr>
        <p:sp>
          <p:nvSpPr>
            <p:cNvPr id="324" name="Google Shape;324;p1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19"/>
          <p:cNvGrpSpPr/>
          <p:nvPr/>
        </p:nvGrpSpPr>
        <p:grpSpPr>
          <a:xfrm>
            <a:off x="118450" y="143608"/>
            <a:ext cx="1299300" cy="526200"/>
            <a:chOff x="7243875" y="3780983"/>
            <a:chExt cx="1299300" cy="526200"/>
          </a:xfrm>
        </p:grpSpPr>
        <p:grpSp>
          <p:nvGrpSpPr>
            <p:cNvPr id="328" name="Google Shape;328;p19"/>
            <p:cNvGrpSpPr/>
            <p:nvPr/>
          </p:nvGrpSpPr>
          <p:grpSpPr>
            <a:xfrm>
              <a:off x="7243875" y="3780983"/>
              <a:ext cx="1299300" cy="526200"/>
              <a:chOff x="3130375" y="-210650"/>
              <a:chExt cx="1299300" cy="526200"/>
            </a:xfrm>
          </p:grpSpPr>
          <p:sp>
            <p:nvSpPr>
              <p:cNvPr id="329" name="Google Shape;329;p1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9"/>
            <p:cNvGrpSpPr/>
            <p:nvPr/>
          </p:nvGrpSpPr>
          <p:grpSpPr>
            <a:xfrm>
              <a:off x="7728150" y="4016475"/>
              <a:ext cx="330750" cy="55200"/>
              <a:chOff x="7632750" y="4032725"/>
              <a:chExt cx="330750" cy="55200"/>
            </a:xfrm>
          </p:grpSpPr>
          <p:sp>
            <p:nvSpPr>
              <p:cNvPr id="333" name="Google Shape;333;p1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336" name="Google Shape;336;p19"/>
          <p:cNvCxnSpPr/>
          <p:nvPr/>
        </p:nvCxnSpPr>
        <p:spPr>
          <a:xfrm>
            <a:off x="471800" y="3575775"/>
            <a:ext cx="7961700" cy="0"/>
          </a:xfrm>
          <a:prstGeom prst="straightConnector1">
            <a:avLst/>
          </a:prstGeom>
          <a:noFill/>
          <a:ln cap="flat" cmpd="sng" w="38100">
            <a:solidFill>
              <a:srgbClr val="B7B7B7"/>
            </a:solidFill>
            <a:prstDash val="dot"/>
            <a:round/>
            <a:headEnd len="med" w="med" type="none"/>
            <a:tailEnd len="med" w="med" type="none"/>
          </a:ln>
        </p:spPr>
      </p:cxnSp>
      <p:sp>
        <p:nvSpPr>
          <p:cNvPr id="337" name="Google Shape;337;p1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8" name="Google Shape;338;p1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9" name="Google Shape;339;p1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340" name="Google Shape;340;p1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341" name="Google Shape;341;p19"/>
          <p:cNvSpPr txBox="1"/>
          <p:nvPr>
            <p:ph idx="5" type="body"/>
          </p:nvPr>
        </p:nvSpPr>
        <p:spPr>
          <a:xfrm>
            <a:off x="1883350" y="6431700"/>
            <a:ext cx="6308700" cy="259500"/>
          </a:xfrm>
          <a:prstGeom prst="rect">
            <a:avLst/>
          </a:prstGeom>
        </p:spPr>
        <p:txBody>
          <a:bodyPr anchorCtr="0" anchor="ctr" bIns="91425" lIns="91425" spcFirstLastPara="1" rIns="91425" wrap="square" tIns="91425">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1">
  <p:cSld name="TITLE_AND_BODY_1_6_1">
    <p:spTree>
      <p:nvGrpSpPr>
        <p:cNvPr id="342" name="Shape 342"/>
        <p:cNvGrpSpPr/>
        <p:nvPr/>
      </p:nvGrpSpPr>
      <p:grpSpPr>
        <a:xfrm>
          <a:off x="0" y="0"/>
          <a:ext cx="0" cy="0"/>
          <a:chOff x="0" y="0"/>
          <a:chExt cx="0" cy="0"/>
        </a:xfrm>
      </p:grpSpPr>
      <p:sp>
        <p:nvSpPr>
          <p:cNvPr id="343" name="Google Shape;343;p20"/>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344" name="Google Shape;344;p2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46" name="Google Shape;346;p2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50" name="Google Shape;350;p20"/>
          <p:cNvGrpSpPr/>
          <p:nvPr/>
        </p:nvGrpSpPr>
        <p:grpSpPr>
          <a:xfrm rot="9448929">
            <a:off x="678374" y="287341"/>
            <a:ext cx="896614" cy="733235"/>
            <a:chOff x="3337500" y="1640525"/>
            <a:chExt cx="3773378" cy="3085800"/>
          </a:xfrm>
        </p:grpSpPr>
        <p:sp>
          <p:nvSpPr>
            <p:cNvPr id="351" name="Google Shape;351;p2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20"/>
          <p:cNvGrpSpPr/>
          <p:nvPr/>
        </p:nvGrpSpPr>
        <p:grpSpPr>
          <a:xfrm>
            <a:off x="118450" y="143608"/>
            <a:ext cx="1299300" cy="526200"/>
            <a:chOff x="7243875" y="3780983"/>
            <a:chExt cx="1299300" cy="526200"/>
          </a:xfrm>
        </p:grpSpPr>
        <p:grpSp>
          <p:nvGrpSpPr>
            <p:cNvPr id="355" name="Google Shape;355;p20"/>
            <p:cNvGrpSpPr/>
            <p:nvPr/>
          </p:nvGrpSpPr>
          <p:grpSpPr>
            <a:xfrm>
              <a:off x="7243875" y="3780983"/>
              <a:ext cx="1299300" cy="526200"/>
              <a:chOff x="3130375" y="-210650"/>
              <a:chExt cx="1299300" cy="526200"/>
            </a:xfrm>
          </p:grpSpPr>
          <p:sp>
            <p:nvSpPr>
              <p:cNvPr id="356" name="Google Shape;356;p2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20"/>
            <p:cNvGrpSpPr/>
            <p:nvPr/>
          </p:nvGrpSpPr>
          <p:grpSpPr>
            <a:xfrm>
              <a:off x="7728150" y="4016475"/>
              <a:ext cx="330750" cy="55200"/>
              <a:chOff x="7632750" y="4032725"/>
              <a:chExt cx="330750" cy="55200"/>
            </a:xfrm>
          </p:grpSpPr>
          <p:sp>
            <p:nvSpPr>
              <p:cNvPr id="360" name="Google Shape;360;p2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3" name="Google Shape;363;p20"/>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4" name="Google Shape;364;p20"/>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5" name="Google Shape;365;p20"/>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366" name="Google Shape;366;p20"/>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367" name="Google Shape;367;p20"/>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p:cSld name="TITLE_2">
    <p:bg>
      <p:bgPr>
        <a:solidFill>
          <a:srgbClr val="FFFFFF"/>
        </a:solidFill>
      </p:bgPr>
    </p:bg>
    <p:spTree>
      <p:nvGrpSpPr>
        <p:cNvPr id="53" name="Shape 53"/>
        <p:cNvGrpSpPr/>
        <p:nvPr/>
      </p:nvGrpSpPr>
      <p:grpSpPr>
        <a:xfrm>
          <a:off x="0" y="0"/>
          <a:ext cx="0" cy="0"/>
          <a:chOff x="0" y="0"/>
          <a:chExt cx="0" cy="0"/>
        </a:xfrm>
      </p:grpSpPr>
      <p:pic>
        <p:nvPicPr>
          <p:cNvPr id="54" name="Google Shape;54;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55" name="Google Shape;55;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txBox="1"/>
          <p:nvPr/>
        </p:nvSpPr>
        <p:spPr>
          <a:xfrm>
            <a:off x="4616925" y="10095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感謝參與</a:t>
            </a:r>
            <a:endParaRPr b="1" sz="5000">
              <a:latin typeface="Lexend"/>
              <a:ea typeface="Lexend"/>
              <a:cs typeface="Lexend"/>
              <a:sym typeface="Lexend"/>
            </a:endParaRPr>
          </a:p>
        </p:txBody>
      </p:sp>
      <p:sp>
        <p:nvSpPr>
          <p:cNvPr id="57" name="Google Shape;57;p3"/>
          <p:cNvSpPr txBox="1"/>
          <p:nvPr/>
        </p:nvSpPr>
        <p:spPr>
          <a:xfrm>
            <a:off x="4616925" y="18357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58" name="Google Shape;58;p3"/>
          <p:cNvPicPr preferRelativeResize="0"/>
          <p:nvPr/>
        </p:nvPicPr>
        <p:blipFill rotWithShape="1">
          <a:blip r:embed="rId3">
            <a:alphaModFix/>
          </a:blip>
          <a:srcRect b="0" l="33368" r="0" t="0"/>
          <a:stretch/>
        </p:blipFill>
        <p:spPr>
          <a:xfrm>
            <a:off x="604756" y="2015746"/>
            <a:ext cx="3514500" cy="3519300"/>
          </a:xfrm>
          <a:prstGeom prst="ellipse">
            <a:avLst/>
          </a:prstGeom>
          <a:noFill/>
          <a:ln cap="flat" cmpd="sng" w="9525">
            <a:solidFill>
              <a:schemeClr val="dk1"/>
            </a:solidFill>
            <a:prstDash val="solid"/>
            <a:round/>
            <a:headEnd len="sm" w="sm" type="none"/>
            <a:tailEnd len="sm" w="sm" type="none"/>
          </a:ln>
        </p:spPr>
      </p:pic>
      <p:sp>
        <p:nvSpPr>
          <p:cNvPr id="59" name="Google Shape;59;p3"/>
          <p:cNvSpPr/>
          <p:nvPr/>
        </p:nvSpPr>
        <p:spPr>
          <a:xfrm>
            <a:off x="497747" y="1848694"/>
            <a:ext cx="3519300" cy="3713400"/>
          </a:xfrm>
          <a:prstGeom prst="ellipse">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3"/>
          <p:cNvGrpSpPr/>
          <p:nvPr/>
        </p:nvGrpSpPr>
        <p:grpSpPr>
          <a:xfrm flipH="1" rot="-5400000">
            <a:off x="3512155" y="3579790"/>
            <a:ext cx="1991966" cy="1543826"/>
            <a:chOff x="3337500" y="1640525"/>
            <a:chExt cx="3773378" cy="3085800"/>
          </a:xfrm>
        </p:grpSpPr>
        <p:sp>
          <p:nvSpPr>
            <p:cNvPr id="61" name="Google Shape;61;p3"/>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3"/>
          <p:cNvGrpSpPr/>
          <p:nvPr/>
        </p:nvGrpSpPr>
        <p:grpSpPr>
          <a:xfrm flipH="1">
            <a:off x="3513676" y="730006"/>
            <a:ext cx="1887821" cy="1628994"/>
            <a:chOff x="3337500" y="1640525"/>
            <a:chExt cx="3773378" cy="3085800"/>
          </a:xfrm>
        </p:grpSpPr>
        <p:sp>
          <p:nvSpPr>
            <p:cNvPr id="65" name="Google Shape;65;p3"/>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 name="Google Shape;68;p3"/>
          <p:cNvGrpSpPr/>
          <p:nvPr/>
        </p:nvGrpSpPr>
        <p:grpSpPr>
          <a:xfrm>
            <a:off x="253507" y="4988932"/>
            <a:ext cx="1299300" cy="555194"/>
            <a:chOff x="7243875" y="3780983"/>
            <a:chExt cx="1299300" cy="526200"/>
          </a:xfrm>
        </p:grpSpPr>
        <p:grpSp>
          <p:nvGrpSpPr>
            <p:cNvPr id="69" name="Google Shape;69;p3"/>
            <p:cNvGrpSpPr/>
            <p:nvPr/>
          </p:nvGrpSpPr>
          <p:grpSpPr>
            <a:xfrm>
              <a:off x="7243875" y="3780983"/>
              <a:ext cx="1299300" cy="526200"/>
              <a:chOff x="3130375" y="-210650"/>
              <a:chExt cx="1299300" cy="526200"/>
            </a:xfrm>
          </p:grpSpPr>
          <p:sp>
            <p:nvSpPr>
              <p:cNvPr id="70" name="Google Shape;70;p3"/>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3"/>
            <p:cNvGrpSpPr/>
            <p:nvPr/>
          </p:nvGrpSpPr>
          <p:grpSpPr>
            <a:xfrm>
              <a:off x="7728150" y="4016475"/>
              <a:ext cx="330750" cy="55200"/>
              <a:chOff x="7632750" y="4032725"/>
              <a:chExt cx="330750" cy="55200"/>
            </a:xfrm>
          </p:grpSpPr>
          <p:sp>
            <p:nvSpPr>
              <p:cNvPr id="74" name="Google Shape;74;p3"/>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 name="Google Shape;77;p3"/>
          <p:cNvGrpSpPr/>
          <p:nvPr/>
        </p:nvGrpSpPr>
        <p:grpSpPr>
          <a:xfrm>
            <a:off x="2894994" y="1559061"/>
            <a:ext cx="1016876" cy="1072905"/>
            <a:chOff x="5143612" y="760610"/>
            <a:chExt cx="1016876" cy="1016876"/>
          </a:xfrm>
        </p:grpSpPr>
        <p:grpSp>
          <p:nvGrpSpPr>
            <p:cNvPr id="78" name="Google Shape;78;p3"/>
            <p:cNvGrpSpPr/>
            <p:nvPr/>
          </p:nvGrpSpPr>
          <p:grpSpPr>
            <a:xfrm>
              <a:off x="5143612" y="760610"/>
              <a:ext cx="1016876" cy="1016876"/>
              <a:chOff x="4490675" y="-372879"/>
              <a:chExt cx="1247700" cy="1247700"/>
            </a:xfrm>
          </p:grpSpPr>
          <p:sp>
            <p:nvSpPr>
              <p:cNvPr id="79" name="Google Shape;79;p3"/>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3"/>
              <p:cNvGrpSpPr/>
              <p:nvPr/>
            </p:nvGrpSpPr>
            <p:grpSpPr>
              <a:xfrm>
                <a:off x="4579538" y="-271369"/>
                <a:ext cx="1069969" cy="1079355"/>
                <a:chOff x="3750225" y="-93219"/>
                <a:chExt cx="1069969" cy="1079355"/>
              </a:xfrm>
            </p:grpSpPr>
            <p:sp>
              <p:nvSpPr>
                <p:cNvPr id="81" name="Google Shape;81;p3"/>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3" name="Google Shape;83;p3"/>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 name="Google Shape;84;p3"/>
          <p:cNvGrpSpPr/>
          <p:nvPr/>
        </p:nvGrpSpPr>
        <p:grpSpPr>
          <a:xfrm>
            <a:off x="770673" y="1361302"/>
            <a:ext cx="896702" cy="946111"/>
            <a:chOff x="611807" y="3895284"/>
            <a:chExt cx="896702" cy="896702"/>
          </a:xfrm>
        </p:grpSpPr>
        <p:grpSp>
          <p:nvGrpSpPr>
            <p:cNvPr id="85" name="Google Shape;85;p3"/>
            <p:cNvGrpSpPr/>
            <p:nvPr/>
          </p:nvGrpSpPr>
          <p:grpSpPr>
            <a:xfrm>
              <a:off x="611807" y="3895284"/>
              <a:ext cx="896702" cy="896702"/>
              <a:chOff x="2589036" y="988300"/>
              <a:chExt cx="1101600" cy="1101600"/>
            </a:xfrm>
          </p:grpSpPr>
          <p:sp>
            <p:nvSpPr>
              <p:cNvPr id="86" name="Google Shape;86;p3"/>
              <p:cNvSpPr/>
              <p:nvPr/>
            </p:nvSpPr>
            <p:spPr>
              <a:xfrm>
                <a:off x="2589036" y="988300"/>
                <a:ext cx="1101600" cy="1101600"/>
              </a:xfrm>
              <a:prstGeom prst="rect">
                <a:avLst/>
              </a:prstGeom>
              <a:solidFill>
                <a:schemeClr val="accent3"/>
              </a:solidFill>
              <a:ln>
                <a:noFill/>
              </a:ln>
              <a:effectLst>
                <a:outerShdw blurRad="57150" rotWithShape="0" algn="bl" dir="5400000" dist="19050">
                  <a:schemeClr val="dk1">
                    <a:alpha val="2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2793800" y="1195675"/>
                <a:ext cx="798000" cy="7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2694950" y="1103875"/>
                <a:ext cx="798000" cy="79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3"/>
            <p:cNvSpPr/>
            <p:nvPr/>
          </p:nvSpPr>
          <p:spPr>
            <a:xfrm rot="-2700000">
              <a:off x="881188" y="4169033"/>
              <a:ext cx="288924" cy="288924"/>
            </a:xfrm>
            <a:prstGeom prst="plus">
              <a:avLst>
                <a:gd fmla="val 4405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0" name="Google Shape;90;p3"/>
          <p:cNvPicPr preferRelativeResize="0"/>
          <p:nvPr/>
        </p:nvPicPr>
        <p:blipFill>
          <a:blip r:embed="rId4">
            <a:alphaModFix/>
          </a:blip>
          <a:stretch>
            <a:fillRect/>
          </a:stretch>
        </p:blipFill>
        <p:spPr>
          <a:xfrm>
            <a:off x="4858377" y="3094925"/>
            <a:ext cx="546447" cy="546446"/>
          </a:xfrm>
          <a:prstGeom prst="rect">
            <a:avLst/>
          </a:prstGeom>
          <a:noFill/>
          <a:ln>
            <a:noFill/>
          </a:ln>
        </p:spPr>
      </p:pic>
      <p:sp>
        <p:nvSpPr>
          <p:cNvPr id="91" name="Google Shape;91;p3"/>
          <p:cNvSpPr txBox="1"/>
          <p:nvPr/>
        </p:nvSpPr>
        <p:spPr>
          <a:xfrm>
            <a:off x="5469000" y="3106550"/>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直接問，最快</a:t>
            </a:r>
            <a:endParaRPr sz="2200">
              <a:latin typeface="Lexend Light"/>
              <a:ea typeface="Lexend Light"/>
              <a:cs typeface="Lexend Light"/>
              <a:sym typeface="Lexend Light"/>
            </a:endParaRPr>
          </a:p>
        </p:txBody>
      </p:sp>
      <p:sp>
        <p:nvSpPr>
          <p:cNvPr id="92" name="Google Shape;92;p3"/>
          <p:cNvSpPr txBox="1"/>
          <p:nvPr/>
        </p:nvSpPr>
        <p:spPr>
          <a:xfrm>
            <a:off x="5519550" y="5340500"/>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個人提問請寄到電子信箱</a:t>
            </a:r>
            <a:endParaRPr/>
          </a:p>
          <a:p>
            <a:pPr indent="0" lvl="0" marL="0" rtl="0" algn="l">
              <a:spcBef>
                <a:spcPts val="0"/>
              </a:spcBef>
              <a:spcAft>
                <a:spcPts val="0"/>
              </a:spcAft>
              <a:buNone/>
            </a:pPr>
            <a:r>
              <a:rPr lang="zh-TW" sz="2200" u="sng">
                <a:solidFill>
                  <a:schemeClr val="hlink"/>
                </a:solidFill>
                <a:hlinkClick r:id="rId5"/>
              </a:rPr>
              <a:t>chenyt@tku.edu.tw</a:t>
            </a:r>
            <a:r>
              <a:rPr lang="zh-TW" sz="2200"/>
              <a:t> </a:t>
            </a:r>
            <a:endParaRPr sz="2200"/>
          </a:p>
        </p:txBody>
      </p:sp>
      <p:pic>
        <p:nvPicPr>
          <p:cNvPr id="93" name="Google Shape;93;p3"/>
          <p:cNvPicPr preferRelativeResize="0"/>
          <p:nvPr/>
        </p:nvPicPr>
        <p:blipFill>
          <a:blip r:embed="rId6">
            <a:alphaModFix/>
          </a:blip>
          <a:stretch>
            <a:fillRect/>
          </a:stretch>
        </p:blipFill>
        <p:spPr>
          <a:xfrm>
            <a:off x="4858375" y="5436729"/>
            <a:ext cx="546447" cy="546446"/>
          </a:xfrm>
          <a:prstGeom prst="rect">
            <a:avLst/>
          </a:prstGeom>
          <a:noFill/>
          <a:ln>
            <a:noFill/>
          </a:ln>
        </p:spPr>
      </p:pic>
      <p:pic>
        <p:nvPicPr>
          <p:cNvPr id="94" name="Google Shape;94;p3"/>
          <p:cNvPicPr preferRelativeResize="0"/>
          <p:nvPr/>
        </p:nvPicPr>
        <p:blipFill>
          <a:blip r:embed="rId7">
            <a:alphaModFix/>
          </a:blip>
          <a:stretch>
            <a:fillRect/>
          </a:stretch>
        </p:blipFill>
        <p:spPr>
          <a:xfrm>
            <a:off x="4858514" y="3889125"/>
            <a:ext cx="546300" cy="546300"/>
          </a:xfrm>
          <a:prstGeom prst="ellipse">
            <a:avLst/>
          </a:prstGeom>
          <a:noFill/>
          <a:ln>
            <a:noFill/>
          </a:ln>
        </p:spPr>
      </p:pic>
      <p:sp>
        <p:nvSpPr>
          <p:cNvPr id="95" name="Google Shape;95;p3"/>
          <p:cNvSpPr txBox="1"/>
          <p:nvPr/>
        </p:nvSpPr>
        <p:spPr>
          <a:xfrm>
            <a:off x="5519550" y="37928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只想打字</a:t>
            </a:r>
            <a:endParaRPr/>
          </a:p>
          <a:p>
            <a:pPr indent="0" lvl="0" marL="0" rtl="0" algn="l">
              <a:spcBef>
                <a:spcPts val="0"/>
              </a:spcBef>
              <a:spcAft>
                <a:spcPts val="0"/>
              </a:spcAft>
              <a:buNone/>
            </a:pPr>
            <a:r>
              <a:rPr lang="zh-TW" sz="2200"/>
              <a:t>線上課程聊天室</a:t>
            </a:r>
            <a:endParaRPr sz="2200"/>
          </a:p>
        </p:txBody>
      </p:sp>
      <p:grpSp>
        <p:nvGrpSpPr>
          <p:cNvPr id="96" name="Google Shape;96;p3"/>
          <p:cNvGrpSpPr/>
          <p:nvPr/>
        </p:nvGrpSpPr>
        <p:grpSpPr>
          <a:xfrm>
            <a:off x="4858462" y="4713523"/>
            <a:ext cx="546418" cy="546418"/>
            <a:chOff x="4769350" y="4579738"/>
            <a:chExt cx="724500" cy="724500"/>
          </a:xfrm>
        </p:grpSpPr>
        <p:sp>
          <p:nvSpPr>
            <p:cNvPr id="97" name="Google Shape;97;p3"/>
            <p:cNvSpPr/>
            <p:nvPr/>
          </p:nvSpPr>
          <p:spPr>
            <a:xfrm>
              <a:off x="4769350" y="4579738"/>
              <a:ext cx="724500" cy="7245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3"/>
            <p:cNvPicPr preferRelativeResize="0"/>
            <p:nvPr/>
          </p:nvPicPr>
          <p:blipFill>
            <a:blip r:embed="rId8">
              <a:alphaModFix/>
            </a:blip>
            <a:stretch>
              <a:fillRect/>
            </a:stretch>
          </p:blipFill>
          <p:spPr>
            <a:xfrm>
              <a:off x="4841088" y="4794354"/>
              <a:ext cx="581025" cy="295275"/>
            </a:xfrm>
            <a:prstGeom prst="rect">
              <a:avLst/>
            </a:prstGeom>
            <a:noFill/>
            <a:ln>
              <a:noFill/>
            </a:ln>
          </p:spPr>
        </p:pic>
      </p:grpSp>
      <p:sp>
        <p:nvSpPr>
          <p:cNvPr id="99" name="Google Shape;99;p3"/>
          <p:cNvSpPr txBox="1"/>
          <p:nvPr/>
        </p:nvSpPr>
        <p:spPr>
          <a:xfrm>
            <a:off x="5519550" y="4680400"/>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u="sng">
                <a:solidFill>
                  <a:schemeClr val="hlink"/>
                </a:solidFill>
                <a:hlinkClick r:id="rId9"/>
              </a:rPr>
              <a:t>http://iclass.tku.edu.tw</a:t>
            </a:r>
            <a:endParaRPr sz="2200" u="sn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3">
  <p:cSld name="TITLE_AND_BODY_1_3">
    <p:spTree>
      <p:nvGrpSpPr>
        <p:cNvPr id="368" name="Shape 368"/>
        <p:cNvGrpSpPr/>
        <p:nvPr/>
      </p:nvGrpSpPr>
      <p:grpSpPr>
        <a:xfrm>
          <a:off x="0" y="0"/>
          <a:ext cx="0" cy="0"/>
          <a:chOff x="0" y="0"/>
          <a:chExt cx="0" cy="0"/>
        </a:xfrm>
      </p:grpSpPr>
      <p:sp>
        <p:nvSpPr>
          <p:cNvPr id="369" name="Google Shape;369;p2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74" name="Google Shape;374;p21"/>
          <p:cNvGrpSpPr/>
          <p:nvPr/>
        </p:nvGrpSpPr>
        <p:grpSpPr>
          <a:xfrm rot="9448929">
            <a:off x="678374" y="287341"/>
            <a:ext cx="896614" cy="733235"/>
            <a:chOff x="3337500" y="1640525"/>
            <a:chExt cx="3773378" cy="3085800"/>
          </a:xfrm>
        </p:grpSpPr>
        <p:sp>
          <p:nvSpPr>
            <p:cNvPr id="375" name="Google Shape;375;p2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21"/>
          <p:cNvGrpSpPr/>
          <p:nvPr/>
        </p:nvGrpSpPr>
        <p:grpSpPr>
          <a:xfrm>
            <a:off x="118450" y="143608"/>
            <a:ext cx="1299300" cy="526200"/>
            <a:chOff x="7243875" y="3780983"/>
            <a:chExt cx="1299300" cy="526200"/>
          </a:xfrm>
        </p:grpSpPr>
        <p:grpSp>
          <p:nvGrpSpPr>
            <p:cNvPr id="379" name="Google Shape;379;p21"/>
            <p:cNvGrpSpPr/>
            <p:nvPr/>
          </p:nvGrpSpPr>
          <p:grpSpPr>
            <a:xfrm>
              <a:off x="7243875" y="3780983"/>
              <a:ext cx="1299300" cy="526200"/>
              <a:chOff x="3130375" y="-210650"/>
              <a:chExt cx="1299300" cy="526200"/>
            </a:xfrm>
          </p:grpSpPr>
          <p:sp>
            <p:nvSpPr>
              <p:cNvPr id="380" name="Google Shape;380;p2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21"/>
            <p:cNvGrpSpPr/>
            <p:nvPr/>
          </p:nvGrpSpPr>
          <p:grpSpPr>
            <a:xfrm>
              <a:off x="7728150" y="4016475"/>
              <a:ext cx="330750" cy="55200"/>
              <a:chOff x="7632750" y="4032725"/>
              <a:chExt cx="330750" cy="55200"/>
            </a:xfrm>
          </p:grpSpPr>
          <p:sp>
            <p:nvSpPr>
              <p:cNvPr id="384" name="Google Shape;384;p2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87" name="Google Shape;387;p21"/>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88" name="Google Shape;388;p21"/>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89" name="Google Shape;389;p21"/>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390" name="Google Shape;390;p2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91" name="Google Shape;391;p21"/>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3 1">
  <p:cSld name="TITLE_AND_BODY_1_3_1">
    <p:spTree>
      <p:nvGrpSpPr>
        <p:cNvPr id="392" name="Shape 392"/>
        <p:cNvGrpSpPr/>
        <p:nvPr/>
      </p:nvGrpSpPr>
      <p:grpSpPr>
        <a:xfrm>
          <a:off x="0" y="0"/>
          <a:ext cx="0" cy="0"/>
          <a:chOff x="0" y="0"/>
          <a:chExt cx="0" cy="0"/>
        </a:xfrm>
      </p:grpSpPr>
      <p:sp>
        <p:nvSpPr>
          <p:cNvPr id="393" name="Google Shape;393;p2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98" name="Google Shape;398;p22"/>
          <p:cNvGrpSpPr/>
          <p:nvPr/>
        </p:nvGrpSpPr>
        <p:grpSpPr>
          <a:xfrm rot="9448929">
            <a:off x="678374" y="287341"/>
            <a:ext cx="896614" cy="733235"/>
            <a:chOff x="3337500" y="1640525"/>
            <a:chExt cx="3773378" cy="3085800"/>
          </a:xfrm>
        </p:grpSpPr>
        <p:sp>
          <p:nvSpPr>
            <p:cNvPr id="399" name="Google Shape;399;p2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22"/>
          <p:cNvGrpSpPr/>
          <p:nvPr/>
        </p:nvGrpSpPr>
        <p:grpSpPr>
          <a:xfrm>
            <a:off x="118450" y="143608"/>
            <a:ext cx="1299300" cy="526200"/>
            <a:chOff x="7243875" y="3780983"/>
            <a:chExt cx="1299300" cy="526200"/>
          </a:xfrm>
        </p:grpSpPr>
        <p:grpSp>
          <p:nvGrpSpPr>
            <p:cNvPr id="403" name="Google Shape;403;p22"/>
            <p:cNvGrpSpPr/>
            <p:nvPr/>
          </p:nvGrpSpPr>
          <p:grpSpPr>
            <a:xfrm>
              <a:off x="7243875" y="3780983"/>
              <a:ext cx="1299300" cy="526200"/>
              <a:chOff x="3130375" y="-210650"/>
              <a:chExt cx="1299300" cy="526200"/>
            </a:xfrm>
          </p:grpSpPr>
          <p:sp>
            <p:nvSpPr>
              <p:cNvPr id="404" name="Google Shape;404;p2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22"/>
            <p:cNvGrpSpPr/>
            <p:nvPr/>
          </p:nvGrpSpPr>
          <p:grpSpPr>
            <a:xfrm>
              <a:off x="7728150" y="4016475"/>
              <a:ext cx="330750" cy="55200"/>
              <a:chOff x="7632750" y="4032725"/>
              <a:chExt cx="330750" cy="55200"/>
            </a:xfrm>
          </p:grpSpPr>
          <p:sp>
            <p:nvSpPr>
              <p:cNvPr id="408" name="Google Shape;408;p2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1" name="Google Shape;411;p22"/>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412" name="Google Shape;412;p22"/>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413" name="Google Shape;413;p22"/>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14" name="Google Shape;414;p22"/>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15" name="Google Shape;415;p22"/>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416" name="Google Shape;416;p2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417" name="Google Shape;417;p22"/>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3 1 1">
  <p:cSld name="TITLE_AND_BODY_1_3_1_1">
    <p:spTree>
      <p:nvGrpSpPr>
        <p:cNvPr id="418" name="Shape 418"/>
        <p:cNvGrpSpPr/>
        <p:nvPr/>
      </p:nvGrpSpPr>
      <p:grpSpPr>
        <a:xfrm>
          <a:off x="0" y="0"/>
          <a:ext cx="0" cy="0"/>
          <a:chOff x="0" y="0"/>
          <a:chExt cx="0" cy="0"/>
        </a:xfrm>
      </p:grpSpPr>
      <p:sp>
        <p:nvSpPr>
          <p:cNvPr id="419" name="Google Shape;419;p2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424" name="Google Shape;424;p23"/>
          <p:cNvGrpSpPr/>
          <p:nvPr/>
        </p:nvGrpSpPr>
        <p:grpSpPr>
          <a:xfrm rot="9448929">
            <a:off x="678374" y="287341"/>
            <a:ext cx="896614" cy="733235"/>
            <a:chOff x="3337500" y="1640525"/>
            <a:chExt cx="3773378" cy="3085800"/>
          </a:xfrm>
        </p:grpSpPr>
        <p:sp>
          <p:nvSpPr>
            <p:cNvPr id="425" name="Google Shape;425;p2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23"/>
          <p:cNvGrpSpPr/>
          <p:nvPr/>
        </p:nvGrpSpPr>
        <p:grpSpPr>
          <a:xfrm>
            <a:off x="118450" y="143608"/>
            <a:ext cx="1299300" cy="526200"/>
            <a:chOff x="7243875" y="3780983"/>
            <a:chExt cx="1299300" cy="526200"/>
          </a:xfrm>
        </p:grpSpPr>
        <p:grpSp>
          <p:nvGrpSpPr>
            <p:cNvPr id="429" name="Google Shape;429;p23"/>
            <p:cNvGrpSpPr/>
            <p:nvPr/>
          </p:nvGrpSpPr>
          <p:grpSpPr>
            <a:xfrm>
              <a:off x="7243875" y="3780983"/>
              <a:ext cx="1299300" cy="526200"/>
              <a:chOff x="3130375" y="-210650"/>
              <a:chExt cx="1299300" cy="526200"/>
            </a:xfrm>
          </p:grpSpPr>
          <p:sp>
            <p:nvSpPr>
              <p:cNvPr id="430" name="Google Shape;430;p2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23"/>
            <p:cNvGrpSpPr/>
            <p:nvPr/>
          </p:nvGrpSpPr>
          <p:grpSpPr>
            <a:xfrm>
              <a:off x="7728150" y="4016475"/>
              <a:ext cx="330750" cy="55200"/>
              <a:chOff x="7632750" y="4032725"/>
              <a:chExt cx="330750" cy="55200"/>
            </a:xfrm>
          </p:grpSpPr>
          <p:sp>
            <p:nvSpPr>
              <p:cNvPr id="434" name="Google Shape;434;p2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7" name="Google Shape;437;p23"/>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438" name="Google Shape;438;p23"/>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439" name="Google Shape;439;p23"/>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0" name="Google Shape;440;p23"/>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1" name="Google Shape;441;p23"/>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442" name="Google Shape;442;p23"/>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443" name="Google Shape;443;p23"/>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4" name="Google Shape;444;p2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445" name="Google Shape;445;p23"/>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3 1 1 1">
  <p:cSld name="TITLE_AND_BODY_1_3_1_1_1">
    <p:spTree>
      <p:nvGrpSpPr>
        <p:cNvPr id="446" name="Shape 446"/>
        <p:cNvGrpSpPr/>
        <p:nvPr/>
      </p:nvGrpSpPr>
      <p:grpSpPr>
        <a:xfrm>
          <a:off x="0" y="0"/>
          <a:ext cx="0" cy="0"/>
          <a:chOff x="0" y="0"/>
          <a:chExt cx="0" cy="0"/>
        </a:xfrm>
      </p:grpSpPr>
      <p:sp>
        <p:nvSpPr>
          <p:cNvPr id="447" name="Google Shape;447;p24"/>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4"/>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9" name="Google Shape;449;p24"/>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0" name="Google Shape;450;p24"/>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1" name="Google Shape;451;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455" name="Google Shape;455;p24"/>
          <p:cNvGrpSpPr/>
          <p:nvPr/>
        </p:nvGrpSpPr>
        <p:grpSpPr>
          <a:xfrm rot="9448929">
            <a:off x="678374" y="287341"/>
            <a:ext cx="896614" cy="733235"/>
            <a:chOff x="3337500" y="1640525"/>
            <a:chExt cx="3773378" cy="3085800"/>
          </a:xfrm>
        </p:grpSpPr>
        <p:sp>
          <p:nvSpPr>
            <p:cNvPr id="456" name="Google Shape;456;p24"/>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 name="Google Shape;459;p24"/>
          <p:cNvGrpSpPr/>
          <p:nvPr/>
        </p:nvGrpSpPr>
        <p:grpSpPr>
          <a:xfrm>
            <a:off x="118450" y="143608"/>
            <a:ext cx="1299300" cy="526200"/>
            <a:chOff x="7243875" y="3780983"/>
            <a:chExt cx="1299300" cy="526200"/>
          </a:xfrm>
        </p:grpSpPr>
        <p:grpSp>
          <p:nvGrpSpPr>
            <p:cNvPr id="460" name="Google Shape;460;p24"/>
            <p:cNvGrpSpPr/>
            <p:nvPr/>
          </p:nvGrpSpPr>
          <p:grpSpPr>
            <a:xfrm>
              <a:off x="7243875" y="3780983"/>
              <a:ext cx="1299300" cy="526200"/>
              <a:chOff x="3130375" y="-210650"/>
              <a:chExt cx="1299300" cy="526200"/>
            </a:xfrm>
          </p:grpSpPr>
          <p:sp>
            <p:nvSpPr>
              <p:cNvPr id="461" name="Google Shape;461;p24"/>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24"/>
            <p:cNvGrpSpPr/>
            <p:nvPr/>
          </p:nvGrpSpPr>
          <p:grpSpPr>
            <a:xfrm>
              <a:off x="7728150" y="4016475"/>
              <a:ext cx="330750" cy="55200"/>
              <a:chOff x="7632750" y="4032725"/>
              <a:chExt cx="330750" cy="55200"/>
            </a:xfrm>
          </p:grpSpPr>
          <p:sp>
            <p:nvSpPr>
              <p:cNvPr id="465" name="Google Shape;465;p24"/>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8" name="Google Shape;468;p24"/>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469" name="Google Shape;469;p2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470" name="Google Shape;470;p24"/>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p:cSld name="TITLE_AND_BODY_1_4">
    <p:spTree>
      <p:nvGrpSpPr>
        <p:cNvPr id="471" name="Shape 471"/>
        <p:cNvGrpSpPr/>
        <p:nvPr/>
      </p:nvGrpSpPr>
      <p:grpSpPr>
        <a:xfrm>
          <a:off x="0" y="0"/>
          <a:ext cx="0" cy="0"/>
          <a:chOff x="0" y="0"/>
          <a:chExt cx="0" cy="0"/>
        </a:xfrm>
      </p:grpSpPr>
      <p:sp>
        <p:nvSpPr>
          <p:cNvPr id="472" name="Google Shape;472;p2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74" name="Google Shape;474;p2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475" name="Google Shape;475;p2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79" name="Google Shape;479;p25"/>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480" name="Google Shape;480;p2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2">
  <p:cSld name="TITLE_AND_BODY_1_4_2">
    <p:bg>
      <p:bgPr>
        <a:solidFill>
          <a:schemeClr val="dk1"/>
        </a:solidFill>
      </p:bgPr>
    </p:bg>
    <p:spTree>
      <p:nvGrpSpPr>
        <p:cNvPr id="481" name="Shape 481"/>
        <p:cNvGrpSpPr/>
        <p:nvPr/>
      </p:nvGrpSpPr>
      <p:grpSpPr>
        <a:xfrm>
          <a:off x="0" y="0"/>
          <a:ext cx="0" cy="0"/>
          <a:chOff x="0" y="0"/>
          <a:chExt cx="0" cy="0"/>
        </a:xfrm>
      </p:grpSpPr>
      <p:sp>
        <p:nvSpPr>
          <p:cNvPr id="482" name="Google Shape;482;p2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483" name="Google Shape;483;p2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484" name="Google Shape;484;p2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88" name="Google Shape;488;p26"/>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D9D9D9"/>
              </a:buClr>
              <a:buSzPts val="1000"/>
              <a:buFont typeface="Lexend"/>
              <a:buNone/>
            </a:pPr>
            <a:r>
              <a:rPr b="1" lang="zh-TW" sz="1000">
                <a:solidFill>
                  <a:srgbClr val="D9D9D9"/>
                </a:solidFill>
                <a:latin typeface="Lexend"/>
                <a:ea typeface="Lexend"/>
                <a:cs typeface="Lexend"/>
                <a:sym typeface="Lexend"/>
              </a:rPr>
              <a:t>淡江資圖 112-2</a:t>
            </a:r>
            <a:endParaRPr b="1" sz="1000">
              <a:solidFill>
                <a:srgbClr val="D9D9D9"/>
              </a:solidFill>
              <a:latin typeface="Lexend"/>
              <a:ea typeface="Lexend"/>
              <a:cs typeface="Lexend"/>
              <a:sym typeface="Lexend"/>
            </a:endParaRPr>
          </a:p>
        </p:txBody>
      </p:sp>
      <p:sp>
        <p:nvSpPr>
          <p:cNvPr id="489" name="Google Shape;489;p2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1">
  <p:cSld name="TITLE_AND_BODY_1_4_1">
    <p:spTree>
      <p:nvGrpSpPr>
        <p:cNvPr id="490" name="Shape 490"/>
        <p:cNvGrpSpPr/>
        <p:nvPr/>
      </p:nvGrpSpPr>
      <p:grpSpPr>
        <a:xfrm>
          <a:off x="0" y="0"/>
          <a:ext cx="0" cy="0"/>
          <a:chOff x="0" y="0"/>
          <a:chExt cx="0" cy="0"/>
        </a:xfrm>
      </p:grpSpPr>
      <p:sp>
        <p:nvSpPr>
          <p:cNvPr id="491" name="Google Shape;491;p2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93" name="Google Shape;493;p27"/>
          <p:cNvSpPr txBox="1"/>
          <p:nvPr>
            <p:ph type="title"/>
          </p:nvPr>
        </p:nvSpPr>
        <p:spPr>
          <a:xfrm>
            <a:off x="715550" y="3117142"/>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494" name="Google Shape;494;p2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98" name="Google Shape;498;p27"/>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499" name="Google Shape;499;p2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p:cSld name="TITLE_AND_BODY_1_1">
    <p:spTree>
      <p:nvGrpSpPr>
        <p:cNvPr id="500" name="Shape 500"/>
        <p:cNvGrpSpPr/>
        <p:nvPr/>
      </p:nvGrpSpPr>
      <p:grpSpPr>
        <a:xfrm>
          <a:off x="0" y="0"/>
          <a:ext cx="0" cy="0"/>
          <a:chOff x="0" y="0"/>
          <a:chExt cx="0" cy="0"/>
        </a:xfrm>
      </p:grpSpPr>
      <p:sp>
        <p:nvSpPr>
          <p:cNvPr id="501" name="Google Shape;501;p28"/>
          <p:cNvSpPr/>
          <p:nvPr/>
        </p:nvSpPr>
        <p:spPr>
          <a:xfrm>
            <a:off x="8218880" y="5897940"/>
            <a:ext cx="733188" cy="733188"/>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8332726" y="6025900"/>
            <a:ext cx="531699" cy="531699"/>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p:nvPr/>
        </p:nvSpPr>
        <p:spPr>
          <a:xfrm>
            <a:off x="8300619" y="5984812"/>
            <a:ext cx="531699" cy="531699"/>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05" name="Google Shape;505;p28"/>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rtl="0">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rtl="0">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rtl="0">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506" name="Google Shape;506;p28"/>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07" name="Google Shape;507;p28"/>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508" name="Google Shape;508;p28"/>
          <p:cNvGrpSpPr/>
          <p:nvPr/>
        </p:nvGrpSpPr>
        <p:grpSpPr>
          <a:xfrm>
            <a:off x="2143296" y="6022739"/>
            <a:ext cx="5955157" cy="483582"/>
            <a:chOff x="2143296" y="651793"/>
            <a:chExt cx="5955157" cy="362696"/>
          </a:xfrm>
        </p:grpSpPr>
        <p:cxnSp>
          <p:nvCxnSpPr>
            <p:cNvPr id="509" name="Google Shape;509;p2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10" name="Google Shape;510;p28"/>
            <p:cNvGrpSpPr/>
            <p:nvPr/>
          </p:nvGrpSpPr>
          <p:grpSpPr>
            <a:xfrm rot="-5400000">
              <a:off x="7826311" y="742347"/>
              <a:ext cx="362696" cy="181588"/>
              <a:chOff x="5733900" y="3128019"/>
              <a:chExt cx="1376978" cy="689400"/>
            </a:xfrm>
          </p:grpSpPr>
          <p:sp>
            <p:nvSpPr>
              <p:cNvPr id="511" name="Google Shape;511;p2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3" name="Google Shape;513;p28"/>
          <p:cNvGrpSpPr/>
          <p:nvPr/>
        </p:nvGrpSpPr>
        <p:grpSpPr>
          <a:xfrm>
            <a:off x="118450" y="143608"/>
            <a:ext cx="1299300" cy="526200"/>
            <a:chOff x="7243875" y="3780983"/>
            <a:chExt cx="1299300" cy="526200"/>
          </a:xfrm>
        </p:grpSpPr>
        <p:grpSp>
          <p:nvGrpSpPr>
            <p:cNvPr id="514" name="Google Shape;514;p28"/>
            <p:cNvGrpSpPr/>
            <p:nvPr/>
          </p:nvGrpSpPr>
          <p:grpSpPr>
            <a:xfrm>
              <a:off x="7243875" y="3780983"/>
              <a:ext cx="1299300" cy="526200"/>
              <a:chOff x="3130375" y="-210650"/>
              <a:chExt cx="1299300" cy="526200"/>
            </a:xfrm>
          </p:grpSpPr>
          <p:sp>
            <p:nvSpPr>
              <p:cNvPr id="515" name="Google Shape;515;p2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 name="Google Shape;518;p28"/>
            <p:cNvGrpSpPr/>
            <p:nvPr/>
          </p:nvGrpSpPr>
          <p:grpSpPr>
            <a:xfrm>
              <a:off x="7728150" y="4016475"/>
              <a:ext cx="330750" cy="55200"/>
              <a:chOff x="7632750" y="4032725"/>
              <a:chExt cx="330750" cy="55200"/>
            </a:xfrm>
          </p:grpSpPr>
          <p:sp>
            <p:nvSpPr>
              <p:cNvPr id="519" name="Google Shape;519;p2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2" name="Google Shape;522;p28"/>
          <p:cNvGrpSpPr/>
          <p:nvPr/>
        </p:nvGrpSpPr>
        <p:grpSpPr>
          <a:xfrm rot="10800000">
            <a:off x="594600" y="566131"/>
            <a:ext cx="896554" cy="733186"/>
            <a:chOff x="3337500" y="1640525"/>
            <a:chExt cx="3773378" cy="3085800"/>
          </a:xfrm>
        </p:grpSpPr>
        <p:sp>
          <p:nvSpPr>
            <p:cNvPr id="523" name="Google Shape;523;p2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6" name="Google Shape;526;p28"/>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527" name="Google Shape;527;p28"/>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528" name="Google Shape;528;p28"/>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a:spcBef>
                <a:spcPts val="1000"/>
              </a:spcBef>
              <a:spcAft>
                <a:spcPts val="0"/>
              </a:spcAft>
              <a:buSzPts val="2000"/>
              <a:buChar char="●"/>
              <a:defRPr sz="2000"/>
            </a:lvl1pPr>
            <a:lvl2pPr indent="-342900" lvl="1" marL="914400">
              <a:spcBef>
                <a:spcPts val="1000"/>
              </a:spcBef>
              <a:spcAft>
                <a:spcPts val="0"/>
              </a:spcAft>
              <a:buSzPts val="1800"/>
              <a:buChar char="○"/>
              <a:defRPr sz="1800"/>
            </a:lvl2pPr>
            <a:lvl3pPr indent="-330200" lvl="2" marL="1371600">
              <a:spcBef>
                <a:spcPts val="0"/>
              </a:spcBef>
              <a:spcAft>
                <a:spcPts val="0"/>
              </a:spcAft>
              <a:buSzPts val="1600"/>
              <a:buChar char="■"/>
              <a:defRPr sz="16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9" name="Google Shape;529;p28"/>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p:cSld name="TITLE_AND_BODY_1_1_1">
    <p:spTree>
      <p:nvGrpSpPr>
        <p:cNvPr id="530" name="Shape 530"/>
        <p:cNvGrpSpPr/>
        <p:nvPr/>
      </p:nvGrpSpPr>
      <p:grpSpPr>
        <a:xfrm>
          <a:off x="0" y="0"/>
          <a:ext cx="0" cy="0"/>
          <a:chOff x="0" y="0"/>
          <a:chExt cx="0" cy="0"/>
        </a:xfrm>
      </p:grpSpPr>
      <p:sp>
        <p:nvSpPr>
          <p:cNvPr id="531" name="Google Shape;531;p29"/>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35" name="Google Shape;535;p29"/>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36" name="Google Shape;536;p29"/>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537" name="Google Shape;537;p29"/>
          <p:cNvGrpSpPr/>
          <p:nvPr/>
        </p:nvGrpSpPr>
        <p:grpSpPr>
          <a:xfrm>
            <a:off x="2143296" y="6022739"/>
            <a:ext cx="5955157" cy="483582"/>
            <a:chOff x="2143296" y="651793"/>
            <a:chExt cx="5955157" cy="362696"/>
          </a:xfrm>
        </p:grpSpPr>
        <p:cxnSp>
          <p:nvCxnSpPr>
            <p:cNvPr id="538" name="Google Shape;538;p2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39" name="Google Shape;539;p29"/>
            <p:cNvGrpSpPr/>
            <p:nvPr/>
          </p:nvGrpSpPr>
          <p:grpSpPr>
            <a:xfrm rot="-5400000">
              <a:off x="7826311" y="742347"/>
              <a:ext cx="362696" cy="181588"/>
              <a:chOff x="5733900" y="3128019"/>
              <a:chExt cx="1376978" cy="689400"/>
            </a:xfrm>
          </p:grpSpPr>
          <p:sp>
            <p:nvSpPr>
              <p:cNvPr id="540" name="Google Shape;540;p2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2" name="Google Shape;542;p29"/>
          <p:cNvGrpSpPr/>
          <p:nvPr/>
        </p:nvGrpSpPr>
        <p:grpSpPr>
          <a:xfrm>
            <a:off x="118450" y="143608"/>
            <a:ext cx="1299300" cy="526200"/>
            <a:chOff x="7243875" y="3780983"/>
            <a:chExt cx="1299300" cy="526200"/>
          </a:xfrm>
        </p:grpSpPr>
        <p:grpSp>
          <p:nvGrpSpPr>
            <p:cNvPr id="543" name="Google Shape;543;p29"/>
            <p:cNvGrpSpPr/>
            <p:nvPr/>
          </p:nvGrpSpPr>
          <p:grpSpPr>
            <a:xfrm>
              <a:off x="7243875" y="3780983"/>
              <a:ext cx="1299300" cy="526200"/>
              <a:chOff x="3130375" y="-210650"/>
              <a:chExt cx="1299300" cy="526200"/>
            </a:xfrm>
          </p:grpSpPr>
          <p:sp>
            <p:nvSpPr>
              <p:cNvPr id="544" name="Google Shape;544;p2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29"/>
            <p:cNvGrpSpPr/>
            <p:nvPr/>
          </p:nvGrpSpPr>
          <p:grpSpPr>
            <a:xfrm>
              <a:off x="7728150" y="4016475"/>
              <a:ext cx="330750" cy="55200"/>
              <a:chOff x="7632750" y="4032725"/>
              <a:chExt cx="330750" cy="55200"/>
            </a:xfrm>
          </p:grpSpPr>
          <p:sp>
            <p:nvSpPr>
              <p:cNvPr id="548" name="Google Shape;548;p2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1" name="Google Shape;551;p29"/>
          <p:cNvGrpSpPr/>
          <p:nvPr/>
        </p:nvGrpSpPr>
        <p:grpSpPr>
          <a:xfrm rot="10800000">
            <a:off x="594600" y="566131"/>
            <a:ext cx="896554" cy="733186"/>
            <a:chOff x="3337500" y="1640525"/>
            <a:chExt cx="3773378" cy="3085800"/>
          </a:xfrm>
        </p:grpSpPr>
        <p:sp>
          <p:nvSpPr>
            <p:cNvPr id="552" name="Google Shape;552;p2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55" name="Google Shape;555;p29"/>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556" name="Google Shape;556;p29"/>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57" name="Google Shape;557;p29"/>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2">
  <p:cSld name="TITLE_AND_BODY_1_2">
    <p:spTree>
      <p:nvGrpSpPr>
        <p:cNvPr id="558" name="Shape 558"/>
        <p:cNvGrpSpPr/>
        <p:nvPr/>
      </p:nvGrpSpPr>
      <p:grpSpPr>
        <a:xfrm>
          <a:off x="0" y="0"/>
          <a:ext cx="0" cy="0"/>
          <a:chOff x="0" y="0"/>
          <a:chExt cx="0" cy="0"/>
        </a:xfrm>
      </p:grpSpPr>
      <p:sp>
        <p:nvSpPr>
          <p:cNvPr id="559" name="Google Shape;559;p30"/>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60" name="Google Shape;560;p30"/>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61" name="Google Shape;561;p30"/>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cxnSp>
        <p:nvCxnSpPr>
          <p:cNvPr id="562" name="Google Shape;562;p30"/>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563" name="Google Shape;563;p30"/>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567" name="Google Shape;567;p30"/>
          <p:cNvGrpSpPr/>
          <p:nvPr/>
        </p:nvGrpSpPr>
        <p:grpSpPr>
          <a:xfrm>
            <a:off x="2143296" y="6022739"/>
            <a:ext cx="5955157" cy="483582"/>
            <a:chOff x="2143296" y="651793"/>
            <a:chExt cx="5955157" cy="362696"/>
          </a:xfrm>
        </p:grpSpPr>
        <p:cxnSp>
          <p:nvCxnSpPr>
            <p:cNvPr id="568" name="Google Shape;568;p3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69" name="Google Shape;569;p30"/>
            <p:cNvGrpSpPr/>
            <p:nvPr/>
          </p:nvGrpSpPr>
          <p:grpSpPr>
            <a:xfrm rot="-5400000">
              <a:off x="7826311" y="742347"/>
              <a:ext cx="362696" cy="181588"/>
              <a:chOff x="5733900" y="3128019"/>
              <a:chExt cx="1376978" cy="689400"/>
            </a:xfrm>
          </p:grpSpPr>
          <p:sp>
            <p:nvSpPr>
              <p:cNvPr id="570" name="Google Shape;570;p3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2" name="Google Shape;572;p30"/>
          <p:cNvGrpSpPr/>
          <p:nvPr/>
        </p:nvGrpSpPr>
        <p:grpSpPr>
          <a:xfrm rot="10800000">
            <a:off x="594600" y="566131"/>
            <a:ext cx="896554" cy="733186"/>
            <a:chOff x="3337500" y="1640525"/>
            <a:chExt cx="3773378" cy="3085800"/>
          </a:xfrm>
        </p:grpSpPr>
        <p:sp>
          <p:nvSpPr>
            <p:cNvPr id="573" name="Google Shape;573;p3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 name="Google Shape;576;p30"/>
          <p:cNvGrpSpPr/>
          <p:nvPr/>
        </p:nvGrpSpPr>
        <p:grpSpPr>
          <a:xfrm>
            <a:off x="118450" y="143608"/>
            <a:ext cx="1299300" cy="526200"/>
            <a:chOff x="7243875" y="3780983"/>
            <a:chExt cx="1299300" cy="526200"/>
          </a:xfrm>
        </p:grpSpPr>
        <p:grpSp>
          <p:nvGrpSpPr>
            <p:cNvPr id="577" name="Google Shape;577;p30"/>
            <p:cNvGrpSpPr/>
            <p:nvPr/>
          </p:nvGrpSpPr>
          <p:grpSpPr>
            <a:xfrm>
              <a:off x="7243875" y="3780983"/>
              <a:ext cx="1299300" cy="526200"/>
              <a:chOff x="3130375" y="-210650"/>
              <a:chExt cx="1299300" cy="526200"/>
            </a:xfrm>
          </p:grpSpPr>
          <p:sp>
            <p:nvSpPr>
              <p:cNvPr id="578" name="Google Shape;578;p3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0"/>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30"/>
            <p:cNvGrpSpPr/>
            <p:nvPr/>
          </p:nvGrpSpPr>
          <p:grpSpPr>
            <a:xfrm>
              <a:off x="7728150" y="4016475"/>
              <a:ext cx="330750" cy="55200"/>
              <a:chOff x="7632750" y="4032725"/>
              <a:chExt cx="330750" cy="55200"/>
            </a:xfrm>
          </p:grpSpPr>
          <p:sp>
            <p:nvSpPr>
              <p:cNvPr id="582" name="Google Shape;582;p3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p:cSld name="TITLE_2_1">
    <p:bg>
      <p:bgPr>
        <a:solidFill>
          <a:srgbClr val="FFFFFF"/>
        </a:solidFill>
      </p:bgPr>
    </p:bg>
    <p:spTree>
      <p:nvGrpSpPr>
        <p:cNvPr id="100" name="Shape 100"/>
        <p:cNvGrpSpPr/>
        <p:nvPr/>
      </p:nvGrpSpPr>
      <p:grpSpPr>
        <a:xfrm>
          <a:off x="0" y="0"/>
          <a:ext cx="0" cy="0"/>
          <a:chOff x="0" y="0"/>
          <a:chExt cx="0" cy="0"/>
        </a:xfrm>
      </p:grpSpPr>
      <p:sp>
        <p:nvSpPr>
          <p:cNvPr id="101" name="Google Shape;101;p4"/>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txBox="1"/>
          <p:nvPr/>
        </p:nvSpPr>
        <p:spPr>
          <a:xfrm>
            <a:off x="4616925" y="10095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感謝參與</a:t>
            </a:r>
            <a:endParaRPr b="1" sz="5000">
              <a:latin typeface="Lexend"/>
              <a:ea typeface="Lexend"/>
              <a:cs typeface="Lexend"/>
              <a:sym typeface="Lexend"/>
            </a:endParaRPr>
          </a:p>
        </p:txBody>
      </p:sp>
      <p:sp>
        <p:nvSpPr>
          <p:cNvPr id="103" name="Google Shape;103;p4"/>
          <p:cNvSpPr txBox="1"/>
          <p:nvPr/>
        </p:nvSpPr>
        <p:spPr>
          <a:xfrm>
            <a:off x="4616925" y="18357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104" name="Google Shape;104;p4"/>
          <p:cNvPicPr preferRelativeResize="0"/>
          <p:nvPr/>
        </p:nvPicPr>
        <p:blipFill>
          <a:blip r:embed="rId2">
            <a:alphaModFix/>
          </a:blip>
          <a:stretch>
            <a:fillRect/>
          </a:stretch>
        </p:blipFill>
        <p:spPr>
          <a:xfrm>
            <a:off x="4858377" y="3094925"/>
            <a:ext cx="546447" cy="546446"/>
          </a:xfrm>
          <a:prstGeom prst="rect">
            <a:avLst/>
          </a:prstGeom>
          <a:noFill/>
          <a:ln>
            <a:noFill/>
          </a:ln>
        </p:spPr>
      </p:pic>
      <p:sp>
        <p:nvSpPr>
          <p:cNvPr id="105" name="Google Shape;105;p4"/>
          <p:cNvSpPr txBox="1"/>
          <p:nvPr/>
        </p:nvSpPr>
        <p:spPr>
          <a:xfrm>
            <a:off x="5469000" y="3106550"/>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直接問，最快</a:t>
            </a:r>
            <a:endParaRPr sz="2200">
              <a:latin typeface="Lexend Light"/>
              <a:ea typeface="Lexend Light"/>
              <a:cs typeface="Lexend Light"/>
              <a:sym typeface="Lexend Light"/>
            </a:endParaRPr>
          </a:p>
        </p:txBody>
      </p:sp>
      <p:sp>
        <p:nvSpPr>
          <p:cNvPr id="106" name="Google Shape;106;p4"/>
          <p:cNvSpPr txBox="1"/>
          <p:nvPr/>
        </p:nvSpPr>
        <p:spPr>
          <a:xfrm>
            <a:off x="5519550" y="5340500"/>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個人提問請寄到電子信箱</a:t>
            </a:r>
            <a:endParaRPr/>
          </a:p>
          <a:p>
            <a:pPr indent="0" lvl="0" marL="0" rtl="0" algn="l">
              <a:spcBef>
                <a:spcPts val="0"/>
              </a:spcBef>
              <a:spcAft>
                <a:spcPts val="0"/>
              </a:spcAft>
              <a:buNone/>
            </a:pPr>
            <a:r>
              <a:rPr lang="zh-TW" sz="2200" u="sng">
                <a:solidFill>
                  <a:schemeClr val="hlink"/>
                </a:solidFill>
                <a:hlinkClick r:id="rId3"/>
              </a:rPr>
              <a:t>chenyt@tku.edu.tw</a:t>
            </a:r>
            <a:r>
              <a:rPr lang="zh-TW" sz="2200"/>
              <a:t> </a:t>
            </a:r>
            <a:endParaRPr sz="2200"/>
          </a:p>
        </p:txBody>
      </p:sp>
      <p:pic>
        <p:nvPicPr>
          <p:cNvPr id="107" name="Google Shape;107;p4"/>
          <p:cNvPicPr preferRelativeResize="0"/>
          <p:nvPr/>
        </p:nvPicPr>
        <p:blipFill>
          <a:blip r:embed="rId4">
            <a:alphaModFix/>
          </a:blip>
          <a:stretch>
            <a:fillRect/>
          </a:stretch>
        </p:blipFill>
        <p:spPr>
          <a:xfrm>
            <a:off x="4858375" y="5436729"/>
            <a:ext cx="546447" cy="546446"/>
          </a:xfrm>
          <a:prstGeom prst="rect">
            <a:avLst/>
          </a:prstGeom>
          <a:noFill/>
          <a:ln>
            <a:noFill/>
          </a:ln>
        </p:spPr>
      </p:pic>
      <p:pic>
        <p:nvPicPr>
          <p:cNvPr id="108" name="Google Shape;108;p4"/>
          <p:cNvPicPr preferRelativeResize="0"/>
          <p:nvPr/>
        </p:nvPicPr>
        <p:blipFill>
          <a:blip r:embed="rId5">
            <a:alphaModFix/>
          </a:blip>
          <a:stretch>
            <a:fillRect/>
          </a:stretch>
        </p:blipFill>
        <p:spPr>
          <a:xfrm>
            <a:off x="4858514" y="3889125"/>
            <a:ext cx="546300" cy="546300"/>
          </a:xfrm>
          <a:prstGeom prst="ellipse">
            <a:avLst/>
          </a:prstGeom>
          <a:noFill/>
          <a:ln>
            <a:noFill/>
          </a:ln>
        </p:spPr>
      </p:pic>
      <p:sp>
        <p:nvSpPr>
          <p:cNvPr id="109" name="Google Shape;109;p4"/>
          <p:cNvSpPr txBox="1"/>
          <p:nvPr/>
        </p:nvSpPr>
        <p:spPr>
          <a:xfrm>
            <a:off x="5519550" y="37928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只想打字</a:t>
            </a:r>
            <a:endParaRPr/>
          </a:p>
          <a:p>
            <a:pPr indent="0" lvl="0" marL="0" rtl="0" algn="l">
              <a:spcBef>
                <a:spcPts val="0"/>
              </a:spcBef>
              <a:spcAft>
                <a:spcPts val="0"/>
              </a:spcAft>
              <a:buNone/>
            </a:pPr>
            <a:r>
              <a:rPr lang="zh-TW" sz="2200"/>
              <a:t>線上課程聊天室</a:t>
            </a:r>
            <a:endParaRPr sz="2200"/>
          </a:p>
        </p:txBody>
      </p:sp>
      <p:grpSp>
        <p:nvGrpSpPr>
          <p:cNvPr id="110" name="Google Shape;110;p4"/>
          <p:cNvGrpSpPr/>
          <p:nvPr/>
        </p:nvGrpSpPr>
        <p:grpSpPr>
          <a:xfrm>
            <a:off x="4858462" y="4713523"/>
            <a:ext cx="546418" cy="546418"/>
            <a:chOff x="4769350" y="4579738"/>
            <a:chExt cx="724500" cy="724500"/>
          </a:xfrm>
        </p:grpSpPr>
        <p:sp>
          <p:nvSpPr>
            <p:cNvPr id="111" name="Google Shape;111;p4"/>
            <p:cNvSpPr/>
            <p:nvPr/>
          </p:nvSpPr>
          <p:spPr>
            <a:xfrm>
              <a:off x="4769350" y="4579738"/>
              <a:ext cx="724500" cy="7245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4"/>
            <p:cNvPicPr preferRelativeResize="0"/>
            <p:nvPr/>
          </p:nvPicPr>
          <p:blipFill>
            <a:blip r:embed="rId6">
              <a:alphaModFix/>
            </a:blip>
            <a:stretch>
              <a:fillRect/>
            </a:stretch>
          </p:blipFill>
          <p:spPr>
            <a:xfrm>
              <a:off x="4841088" y="4794354"/>
              <a:ext cx="581025" cy="295275"/>
            </a:xfrm>
            <a:prstGeom prst="rect">
              <a:avLst/>
            </a:prstGeom>
            <a:noFill/>
            <a:ln>
              <a:noFill/>
            </a:ln>
          </p:spPr>
        </p:pic>
      </p:grpSp>
      <p:sp>
        <p:nvSpPr>
          <p:cNvPr id="113" name="Google Shape;113;p4"/>
          <p:cNvSpPr txBox="1"/>
          <p:nvPr/>
        </p:nvSpPr>
        <p:spPr>
          <a:xfrm>
            <a:off x="5519550" y="4680400"/>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u="sng">
                <a:solidFill>
                  <a:schemeClr val="hlink"/>
                </a:solidFill>
                <a:hlinkClick r:id="rId7"/>
              </a:rPr>
              <a:t>http://iclass.tku.edu.tw</a:t>
            </a:r>
            <a:endParaRPr sz="2200" u="sng"/>
          </a:p>
        </p:txBody>
      </p:sp>
      <p:pic>
        <p:nvPicPr>
          <p:cNvPr id="114" name="Google Shape;114;p4"/>
          <p:cNvPicPr preferRelativeResize="0"/>
          <p:nvPr/>
        </p:nvPicPr>
        <p:blipFill rotWithShape="1">
          <a:blip r:embed="rId8">
            <a:alphaModFix amt="45000"/>
          </a:blip>
          <a:srcRect b="0" l="6816" r="57588" t="0"/>
          <a:stretch/>
        </p:blipFill>
        <p:spPr>
          <a:xfrm>
            <a:off x="0" y="0"/>
            <a:ext cx="43476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2">
  <p:cSld name="TITLE_AND_BODY_1_1_2">
    <p:spTree>
      <p:nvGrpSpPr>
        <p:cNvPr id="585" name="Shape 585"/>
        <p:cNvGrpSpPr/>
        <p:nvPr/>
      </p:nvGrpSpPr>
      <p:grpSpPr>
        <a:xfrm>
          <a:off x="0" y="0"/>
          <a:ext cx="0" cy="0"/>
          <a:chOff x="0" y="0"/>
          <a:chExt cx="0" cy="0"/>
        </a:xfrm>
      </p:grpSpPr>
      <p:sp>
        <p:nvSpPr>
          <p:cNvPr id="586" name="Google Shape;586;p31"/>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90" name="Google Shape;590;p31"/>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rtl="0">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rtl="0">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rtl="0">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591" name="Google Shape;591;p31"/>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92" name="Google Shape;592;p31"/>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593" name="Google Shape;593;p31"/>
          <p:cNvGrpSpPr/>
          <p:nvPr/>
        </p:nvGrpSpPr>
        <p:grpSpPr>
          <a:xfrm>
            <a:off x="2143296" y="6022739"/>
            <a:ext cx="5955157" cy="483582"/>
            <a:chOff x="2143296" y="651793"/>
            <a:chExt cx="5955157" cy="362696"/>
          </a:xfrm>
        </p:grpSpPr>
        <p:cxnSp>
          <p:nvCxnSpPr>
            <p:cNvPr id="594" name="Google Shape;594;p3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595" name="Google Shape;595;p31"/>
            <p:cNvGrpSpPr/>
            <p:nvPr/>
          </p:nvGrpSpPr>
          <p:grpSpPr>
            <a:xfrm rot="-5400000">
              <a:off x="7826311" y="742347"/>
              <a:ext cx="362696" cy="181588"/>
              <a:chOff x="5733900" y="3128019"/>
              <a:chExt cx="1376978" cy="689400"/>
            </a:xfrm>
          </p:grpSpPr>
          <p:sp>
            <p:nvSpPr>
              <p:cNvPr id="596" name="Google Shape;596;p3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8" name="Google Shape;598;p31"/>
          <p:cNvGrpSpPr/>
          <p:nvPr/>
        </p:nvGrpSpPr>
        <p:grpSpPr>
          <a:xfrm>
            <a:off x="118450" y="143608"/>
            <a:ext cx="1299300" cy="526200"/>
            <a:chOff x="3130375" y="-210650"/>
            <a:chExt cx="1299300" cy="526200"/>
          </a:xfrm>
        </p:grpSpPr>
        <p:sp>
          <p:nvSpPr>
            <p:cNvPr id="599" name="Google Shape;599;p3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1"/>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 name="Google Shape;602;p31"/>
          <p:cNvGrpSpPr/>
          <p:nvPr/>
        </p:nvGrpSpPr>
        <p:grpSpPr>
          <a:xfrm>
            <a:off x="602725" y="379100"/>
            <a:ext cx="330750" cy="55200"/>
            <a:chOff x="7632750" y="4032725"/>
            <a:chExt cx="330750" cy="55200"/>
          </a:xfrm>
        </p:grpSpPr>
        <p:sp>
          <p:nvSpPr>
            <p:cNvPr id="603" name="Google Shape;603;p3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31"/>
          <p:cNvGrpSpPr/>
          <p:nvPr/>
        </p:nvGrpSpPr>
        <p:grpSpPr>
          <a:xfrm rot="10800000">
            <a:off x="594600" y="566131"/>
            <a:ext cx="896554" cy="733186"/>
            <a:chOff x="3337500" y="1640525"/>
            <a:chExt cx="3773378" cy="3085800"/>
          </a:xfrm>
        </p:grpSpPr>
        <p:sp>
          <p:nvSpPr>
            <p:cNvPr id="607" name="Google Shape;607;p3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10" name="Google Shape;610;p31"/>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611" name="Google Shape;611;p31"/>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rtl="0">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rtl="0">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rtl="0">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612" name="Google Shape;612;p31"/>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13" name="Google Shape;613;p31"/>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1">
  <p:cSld name="TITLE_AND_BODY_1_1_1_1">
    <p:spTree>
      <p:nvGrpSpPr>
        <p:cNvPr id="614" name="Shape 614"/>
        <p:cNvGrpSpPr/>
        <p:nvPr/>
      </p:nvGrpSpPr>
      <p:grpSpPr>
        <a:xfrm>
          <a:off x="0" y="0"/>
          <a:ext cx="0" cy="0"/>
          <a:chOff x="0" y="0"/>
          <a:chExt cx="0" cy="0"/>
        </a:xfrm>
      </p:grpSpPr>
      <p:sp>
        <p:nvSpPr>
          <p:cNvPr id="615" name="Google Shape;615;p32"/>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19" name="Google Shape;619;p32"/>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20" name="Google Shape;620;p32"/>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621" name="Google Shape;621;p32"/>
          <p:cNvGrpSpPr/>
          <p:nvPr/>
        </p:nvGrpSpPr>
        <p:grpSpPr>
          <a:xfrm>
            <a:off x="2143296" y="6022739"/>
            <a:ext cx="5955157" cy="483582"/>
            <a:chOff x="2143296" y="651793"/>
            <a:chExt cx="5955157" cy="362696"/>
          </a:xfrm>
        </p:grpSpPr>
        <p:cxnSp>
          <p:nvCxnSpPr>
            <p:cNvPr id="622" name="Google Shape;622;p3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623" name="Google Shape;623;p32"/>
            <p:cNvGrpSpPr/>
            <p:nvPr/>
          </p:nvGrpSpPr>
          <p:grpSpPr>
            <a:xfrm rot="-5400000">
              <a:off x="7826311" y="742347"/>
              <a:ext cx="362696" cy="181588"/>
              <a:chOff x="5733900" y="3128019"/>
              <a:chExt cx="1376978" cy="689400"/>
            </a:xfrm>
          </p:grpSpPr>
          <p:sp>
            <p:nvSpPr>
              <p:cNvPr id="624" name="Google Shape;624;p3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6" name="Google Shape;626;p32"/>
          <p:cNvGrpSpPr/>
          <p:nvPr/>
        </p:nvGrpSpPr>
        <p:grpSpPr>
          <a:xfrm>
            <a:off x="118450" y="143608"/>
            <a:ext cx="1299300" cy="526200"/>
            <a:chOff x="3130375" y="-210650"/>
            <a:chExt cx="1299300" cy="526200"/>
          </a:xfrm>
        </p:grpSpPr>
        <p:sp>
          <p:nvSpPr>
            <p:cNvPr id="627" name="Google Shape;627;p3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2"/>
            <p:cNvSpPr/>
            <p:nvPr/>
          </p:nvSpPr>
          <p:spPr>
            <a:xfrm>
              <a:off x="3263060" y="-47084"/>
              <a:ext cx="1077000" cy="26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 name="Google Shape;630;p32"/>
          <p:cNvGrpSpPr/>
          <p:nvPr/>
        </p:nvGrpSpPr>
        <p:grpSpPr>
          <a:xfrm>
            <a:off x="602725" y="379100"/>
            <a:ext cx="330750" cy="55200"/>
            <a:chOff x="7632750" y="4032725"/>
            <a:chExt cx="330750" cy="55200"/>
          </a:xfrm>
        </p:grpSpPr>
        <p:sp>
          <p:nvSpPr>
            <p:cNvPr id="631" name="Google Shape;631;p3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32"/>
          <p:cNvGrpSpPr/>
          <p:nvPr/>
        </p:nvGrpSpPr>
        <p:grpSpPr>
          <a:xfrm rot="10800000">
            <a:off x="594600" y="566131"/>
            <a:ext cx="896554" cy="733186"/>
            <a:chOff x="3337500" y="1640525"/>
            <a:chExt cx="3773378" cy="3085800"/>
          </a:xfrm>
        </p:grpSpPr>
        <p:sp>
          <p:nvSpPr>
            <p:cNvPr id="635" name="Google Shape;635;p3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38" name="Google Shape;638;p32"/>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639" name="Google Shape;639;p32"/>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0" name="Google Shape;640;p32"/>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2 1">
  <p:cSld name="TITLE_AND_BODY_1_2_1">
    <p:spTree>
      <p:nvGrpSpPr>
        <p:cNvPr id="641" name="Shape 641"/>
        <p:cNvGrpSpPr/>
        <p:nvPr/>
      </p:nvGrpSpPr>
      <p:grpSpPr>
        <a:xfrm>
          <a:off x="0" y="0"/>
          <a:ext cx="0" cy="0"/>
          <a:chOff x="0" y="0"/>
          <a:chExt cx="0" cy="0"/>
        </a:xfrm>
      </p:grpSpPr>
      <p:sp>
        <p:nvSpPr>
          <p:cNvPr id="642" name="Google Shape;642;p33"/>
          <p:cNvSpPr txBox="1"/>
          <p:nvPr>
            <p:ph idx="1" type="body"/>
          </p:nvPr>
        </p:nvSpPr>
        <p:spPr>
          <a:xfrm>
            <a:off x="715550" y="1341267"/>
            <a:ext cx="7713000" cy="7332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3" name="Google Shape;643;p33"/>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44" name="Google Shape;644;p33"/>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cxnSp>
        <p:nvCxnSpPr>
          <p:cNvPr id="645" name="Google Shape;645;p33"/>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646" name="Google Shape;646;p33"/>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650" name="Google Shape;650;p33"/>
          <p:cNvGrpSpPr/>
          <p:nvPr/>
        </p:nvGrpSpPr>
        <p:grpSpPr>
          <a:xfrm>
            <a:off x="2143296" y="6022739"/>
            <a:ext cx="5955157" cy="483582"/>
            <a:chOff x="2143296" y="651793"/>
            <a:chExt cx="5955157" cy="362696"/>
          </a:xfrm>
        </p:grpSpPr>
        <p:cxnSp>
          <p:nvCxnSpPr>
            <p:cNvPr id="651" name="Google Shape;651;p3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652" name="Google Shape;652;p33"/>
            <p:cNvGrpSpPr/>
            <p:nvPr/>
          </p:nvGrpSpPr>
          <p:grpSpPr>
            <a:xfrm rot="-5400000">
              <a:off x="7826311" y="742347"/>
              <a:ext cx="362696" cy="181588"/>
              <a:chOff x="5733900" y="3128019"/>
              <a:chExt cx="1376978" cy="689400"/>
            </a:xfrm>
          </p:grpSpPr>
          <p:sp>
            <p:nvSpPr>
              <p:cNvPr id="653" name="Google Shape;653;p3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55" name="Google Shape;655;p33"/>
          <p:cNvGrpSpPr/>
          <p:nvPr/>
        </p:nvGrpSpPr>
        <p:grpSpPr>
          <a:xfrm rot="10800000">
            <a:off x="594600" y="566131"/>
            <a:ext cx="896554" cy="733186"/>
            <a:chOff x="3337500" y="1640525"/>
            <a:chExt cx="3773378" cy="3085800"/>
          </a:xfrm>
        </p:grpSpPr>
        <p:sp>
          <p:nvSpPr>
            <p:cNvPr id="656" name="Google Shape;656;p3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 name="Google Shape;659;p33"/>
          <p:cNvGrpSpPr/>
          <p:nvPr/>
        </p:nvGrpSpPr>
        <p:grpSpPr>
          <a:xfrm>
            <a:off x="118450" y="143608"/>
            <a:ext cx="1299300" cy="526200"/>
            <a:chOff x="7243875" y="3780983"/>
            <a:chExt cx="1299300" cy="526200"/>
          </a:xfrm>
        </p:grpSpPr>
        <p:grpSp>
          <p:nvGrpSpPr>
            <p:cNvPr id="660" name="Google Shape;660;p33"/>
            <p:cNvGrpSpPr/>
            <p:nvPr/>
          </p:nvGrpSpPr>
          <p:grpSpPr>
            <a:xfrm>
              <a:off x="7243875" y="3780983"/>
              <a:ext cx="1299300" cy="526200"/>
              <a:chOff x="3130375" y="-210650"/>
              <a:chExt cx="1299300" cy="526200"/>
            </a:xfrm>
          </p:grpSpPr>
          <p:sp>
            <p:nvSpPr>
              <p:cNvPr id="661" name="Google Shape;661;p3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3"/>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33"/>
            <p:cNvGrpSpPr/>
            <p:nvPr/>
          </p:nvGrpSpPr>
          <p:grpSpPr>
            <a:xfrm>
              <a:off x="7728150" y="4016475"/>
              <a:ext cx="330750" cy="55200"/>
              <a:chOff x="7632750" y="4032725"/>
              <a:chExt cx="330750" cy="55200"/>
            </a:xfrm>
          </p:grpSpPr>
          <p:sp>
            <p:nvSpPr>
              <p:cNvPr id="665" name="Google Shape;665;p3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2 1">
  <p:cSld name="TITLE_AND_BODY_1_1_2_1">
    <p:spTree>
      <p:nvGrpSpPr>
        <p:cNvPr id="668" name="Shape 668"/>
        <p:cNvGrpSpPr/>
        <p:nvPr/>
      </p:nvGrpSpPr>
      <p:grpSpPr>
        <a:xfrm>
          <a:off x="0" y="0"/>
          <a:ext cx="0" cy="0"/>
          <a:chOff x="0" y="0"/>
          <a:chExt cx="0" cy="0"/>
        </a:xfrm>
      </p:grpSpPr>
      <p:sp>
        <p:nvSpPr>
          <p:cNvPr id="669" name="Google Shape;669;p34"/>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73" name="Google Shape;673;p34"/>
          <p:cNvSpPr txBox="1"/>
          <p:nvPr>
            <p:ph idx="1" type="subTitle"/>
          </p:nvPr>
        </p:nvSpPr>
        <p:spPr>
          <a:xfrm>
            <a:off x="4572050" y="1341375"/>
            <a:ext cx="38565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rtl="0">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rtl="0">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rtl="0">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674" name="Google Shape;674;p34"/>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75" name="Google Shape;675;p34"/>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676" name="Google Shape;676;p34"/>
          <p:cNvGrpSpPr/>
          <p:nvPr/>
        </p:nvGrpSpPr>
        <p:grpSpPr>
          <a:xfrm>
            <a:off x="2143296" y="6022739"/>
            <a:ext cx="5955157" cy="483582"/>
            <a:chOff x="2143296" y="651793"/>
            <a:chExt cx="5955157" cy="362696"/>
          </a:xfrm>
        </p:grpSpPr>
        <p:cxnSp>
          <p:nvCxnSpPr>
            <p:cNvPr id="677" name="Google Shape;677;p3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678" name="Google Shape;678;p34"/>
            <p:cNvGrpSpPr/>
            <p:nvPr/>
          </p:nvGrpSpPr>
          <p:grpSpPr>
            <a:xfrm rot="-5400000">
              <a:off x="7826311" y="742347"/>
              <a:ext cx="362696" cy="181588"/>
              <a:chOff x="5733900" y="3128019"/>
              <a:chExt cx="1376978" cy="689400"/>
            </a:xfrm>
          </p:grpSpPr>
          <p:sp>
            <p:nvSpPr>
              <p:cNvPr id="679" name="Google Shape;679;p3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1" name="Google Shape;681;p34"/>
          <p:cNvGrpSpPr/>
          <p:nvPr/>
        </p:nvGrpSpPr>
        <p:grpSpPr>
          <a:xfrm>
            <a:off x="118450" y="143608"/>
            <a:ext cx="1299300" cy="526200"/>
            <a:chOff x="3130375" y="-210650"/>
            <a:chExt cx="1299300" cy="526200"/>
          </a:xfrm>
        </p:grpSpPr>
        <p:sp>
          <p:nvSpPr>
            <p:cNvPr id="682" name="Google Shape;682;p34"/>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4"/>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4"/>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4"/>
          <p:cNvGrpSpPr/>
          <p:nvPr/>
        </p:nvGrpSpPr>
        <p:grpSpPr>
          <a:xfrm>
            <a:off x="602725" y="379100"/>
            <a:ext cx="330750" cy="55200"/>
            <a:chOff x="7632750" y="4032725"/>
            <a:chExt cx="330750" cy="55200"/>
          </a:xfrm>
        </p:grpSpPr>
        <p:sp>
          <p:nvSpPr>
            <p:cNvPr id="686" name="Google Shape;686;p34"/>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4"/>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4"/>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34"/>
          <p:cNvGrpSpPr/>
          <p:nvPr/>
        </p:nvGrpSpPr>
        <p:grpSpPr>
          <a:xfrm rot="10800000">
            <a:off x="594600" y="566131"/>
            <a:ext cx="896554" cy="733186"/>
            <a:chOff x="3337500" y="1640525"/>
            <a:chExt cx="3773378" cy="3085800"/>
          </a:xfrm>
        </p:grpSpPr>
        <p:sp>
          <p:nvSpPr>
            <p:cNvPr id="690" name="Google Shape;690;p34"/>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4"/>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4"/>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93" name="Google Shape;693;p34"/>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694" name="Google Shape;694;p34"/>
          <p:cNvSpPr txBox="1"/>
          <p:nvPr>
            <p:ph idx="3" type="subTitle"/>
          </p:nvPr>
        </p:nvSpPr>
        <p:spPr>
          <a:xfrm>
            <a:off x="715550" y="1341375"/>
            <a:ext cx="38565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7F6000"/>
              </a:buClr>
              <a:buSzPts val="2200"/>
              <a:buFont typeface="Lexend"/>
              <a:buNone/>
              <a:defRPr b="1">
                <a:solidFill>
                  <a:srgbClr val="7F6000"/>
                </a:solidFill>
                <a:latin typeface="Lexend"/>
                <a:ea typeface="Lexend"/>
                <a:cs typeface="Lexend"/>
                <a:sym typeface="Lexend"/>
              </a:defRPr>
            </a:lvl1pPr>
            <a:lvl2pPr lvl="1" rtl="0">
              <a:spcBef>
                <a:spcPts val="1000"/>
              </a:spcBef>
              <a:spcAft>
                <a:spcPts val="0"/>
              </a:spcAft>
              <a:buClr>
                <a:srgbClr val="7F6000"/>
              </a:buClr>
              <a:buSzPts val="2000"/>
              <a:buFont typeface="Lexend"/>
              <a:buNone/>
              <a:defRPr b="1">
                <a:solidFill>
                  <a:srgbClr val="7F6000"/>
                </a:solidFill>
                <a:latin typeface="Lexend"/>
                <a:ea typeface="Lexend"/>
                <a:cs typeface="Lexend"/>
                <a:sym typeface="Lexend"/>
              </a:defRPr>
            </a:lvl2pPr>
            <a:lvl3pPr lvl="2" rtl="0">
              <a:spcBef>
                <a:spcPts val="0"/>
              </a:spcBef>
              <a:spcAft>
                <a:spcPts val="0"/>
              </a:spcAft>
              <a:buClr>
                <a:srgbClr val="7F6000"/>
              </a:buClr>
              <a:buSzPts val="1800"/>
              <a:buFont typeface="Lexend"/>
              <a:buNone/>
              <a:defRPr b="1">
                <a:solidFill>
                  <a:srgbClr val="7F6000"/>
                </a:solidFill>
                <a:latin typeface="Lexend"/>
                <a:ea typeface="Lexend"/>
                <a:cs typeface="Lexend"/>
                <a:sym typeface="Lexend"/>
              </a:defRPr>
            </a:lvl3pPr>
            <a:lvl4pPr lvl="3" rtl="0">
              <a:spcBef>
                <a:spcPts val="0"/>
              </a:spcBef>
              <a:spcAft>
                <a:spcPts val="0"/>
              </a:spcAft>
              <a:buClr>
                <a:srgbClr val="7F6000"/>
              </a:buClr>
              <a:buSzPts val="1600"/>
              <a:buFont typeface="Lexend"/>
              <a:buNone/>
              <a:defRPr b="1">
                <a:solidFill>
                  <a:srgbClr val="7F6000"/>
                </a:solidFill>
                <a:latin typeface="Lexend"/>
                <a:ea typeface="Lexend"/>
                <a:cs typeface="Lexend"/>
                <a:sym typeface="Lexend"/>
              </a:defRPr>
            </a:lvl4pPr>
            <a:lvl5pPr lvl="4"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5pPr>
            <a:lvl6pPr lvl="5"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6pPr>
            <a:lvl7pPr lvl="6"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7pPr>
            <a:lvl8pPr lvl="7"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8pPr>
            <a:lvl9pPr lvl="8" rtl="0">
              <a:spcBef>
                <a:spcPts val="0"/>
              </a:spcBef>
              <a:spcAft>
                <a:spcPts val="0"/>
              </a:spcAft>
              <a:buClr>
                <a:srgbClr val="7F6000"/>
              </a:buClr>
              <a:buSzPts val="1400"/>
              <a:buFont typeface="Lexend"/>
              <a:buNone/>
              <a:defRPr b="1">
                <a:solidFill>
                  <a:srgbClr val="7F6000"/>
                </a:solidFill>
                <a:latin typeface="Lexend"/>
                <a:ea typeface="Lexend"/>
                <a:cs typeface="Lexend"/>
                <a:sym typeface="Lexend"/>
              </a:defRPr>
            </a:lvl9pPr>
          </a:lstStyle>
          <a:p/>
        </p:txBody>
      </p:sp>
      <p:sp>
        <p:nvSpPr>
          <p:cNvPr id="695" name="Google Shape;695;p34"/>
          <p:cNvSpPr txBox="1"/>
          <p:nvPr>
            <p:ph idx="4"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6" name="Google Shape;696;p34"/>
          <p:cNvSpPr txBox="1"/>
          <p:nvPr>
            <p:ph idx="5"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內文 1 1 1 1 1">
  <p:cSld name="TITLE_AND_BODY_1_1_1_1_1">
    <p:spTree>
      <p:nvGrpSpPr>
        <p:cNvPr id="697" name="Shape 697"/>
        <p:cNvGrpSpPr/>
        <p:nvPr/>
      </p:nvGrpSpPr>
      <p:grpSpPr>
        <a:xfrm>
          <a:off x="0" y="0"/>
          <a:ext cx="0" cy="0"/>
          <a:chOff x="0" y="0"/>
          <a:chExt cx="0" cy="0"/>
        </a:xfrm>
      </p:grpSpPr>
      <p:sp>
        <p:nvSpPr>
          <p:cNvPr id="698" name="Google Shape;698;p3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02" name="Google Shape;702;p3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783F04"/>
              </a:buClr>
              <a:buSzPts val="3200"/>
              <a:buNone/>
              <a:defRPr sz="3200">
                <a:solidFill>
                  <a:srgbClr val="783F04"/>
                </a:solidFill>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03" name="Google Shape;703;p35"/>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04" name="Google Shape;704;p35"/>
          <p:cNvGrpSpPr/>
          <p:nvPr/>
        </p:nvGrpSpPr>
        <p:grpSpPr>
          <a:xfrm>
            <a:off x="2143296" y="6022739"/>
            <a:ext cx="5955157" cy="483582"/>
            <a:chOff x="2143296" y="651793"/>
            <a:chExt cx="5955157" cy="362696"/>
          </a:xfrm>
        </p:grpSpPr>
        <p:cxnSp>
          <p:nvCxnSpPr>
            <p:cNvPr id="705" name="Google Shape;705;p3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06" name="Google Shape;706;p35"/>
            <p:cNvGrpSpPr/>
            <p:nvPr/>
          </p:nvGrpSpPr>
          <p:grpSpPr>
            <a:xfrm rot="-5400000">
              <a:off x="7826311" y="742347"/>
              <a:ext cx="362696" cy="181588"/>
              <a:chOff x="5733900" y="3128019"/>
              <a:chExt cx="1376978" cy="689400"/>
            </a:xfrm>
          </p:grpSpPr>
          <p:sp>
            <p:nvSpPr>
              <p:cNvPr id="707" name="Google Shape;707;p3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9" name="Google Shape;709;p35"/>
          <p:cNvGrpSpPr/>
          <p:nvPr/>
        </p:nvGrpSpPr>
        <p:grpSpPr>
          <a:xfrm>
            <a:off x="118450" y="143608"/>
            <a:ext cx="1299300" cy="526200"/>
            <a:chOff x="3130375" y="-210650"/>
            <a:chExt cx="1299300" cy="526200"/>
          </a:xfrm>
        </p:grpSpPr>
        <p:sp>
          <p:nvSpPr>
            <p:cNvPr id="710" name="Google Shape;710;p35"/>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5"/>
            <p:cNvSpPr/>
            <p:nvPr/>
          </p:nvSpPr>
          <p:spPr>
            <a:xfrm>
              <a:off x="3263060" y="-47084"/>
              <a:ext cx="1077000" cy="26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5"/>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 name="Google Shape;713;p35"/>
          <p:cNvGrpSpPr/>
          <p:nvPr/>
        </p:nvGrpSpPr>
        <p:grpSpPr>
          <a:xfrm>
            <a:off x="602725" y="379100"/>
            <a:ext cx="330750" cy="55200"/>
            <a:chOff x="7632750" y="4032725"/>
            <a:chExt cx="330750" cy="55200"/>
          </a:xfrm>
        </p:grpSpPr>
        <p:sp>
          <p:nvSpPr>
            <p:cNvPr id="714" name="Google Shape;714;p35"/>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5"/>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5"/>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 name="Google Shape;717;p35"/>
          <p:cNvGrpSpPr/>
          <p:nvPr/>
        </p:nvGrpSpPr>
        <p:grpSpPr>
          <a:xfrm rot="10800000">
            <a:off x="594600" y="566131"/>
            <a:ext cx="896554" cy="733186"/>
            <a:chOff x="3337500" y="1640525"/>
            <a:chExt cx="3773378" cy="3085800"/>
          </a:xfrm>
        </p:grpSpPr>
        <p:sp>
          <p:nvSpPr>
            <p:cNvPr id="718" name="Google Shape;718;p35"/>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5"/>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5"/>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21" name="Google Shape;721;p35"/>
          <p:cNvCxnSpPr/>
          <p:nvPr/>
        </p:nvCxnSpPr>
        <p:spPr>
          <a:xfrm>
            <a:off x="1118271" y="1299317"/>
            <a:ext cx="7333500" cy="0"/>
          </a:xfrm>
          <a:prstGeom prst="straightConnector1">
            <a:avLst/>
          </a:prstGeom>
          <a:noFill/>
          <a:ln cap="flat" cmpd="sng" w="9525">
            <a:solidFill>
              <a:schemeClr val="dk1"/>
            </a:solidFill>
            <a:prstDash val="solid"/>
            <a:round/>
            <a:headEnd len="med" w="med" type="none"/>
            <a:tailEnd len="med" w="med" type="none"/>
          </a:ln>
          <a:effectLst>
            <a:outerShdw blurRad="57150" rotWithShape="0" algn="bl" dir="5400000" dist="19050">
              <a:srgbClr val="000000">
                <a:alpha val="69000"/>
              </a:srgbClr>
            </a:outerShdw>
          </a:effectLst>
        </p:spPr>
      </p:cxnSp>
      <p:sp>
        <p:nvSpPr>
          <p:cNvPr id="722" name="Google Shape;722;p35"/>
          <p:cNvSpPr txBox="1"/>
          <p:nvPr>
            <p:ph idx="2"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3" name="Google Shape;723;p35"/>
          <p:cNvSpPr txBox="1"/>
          <p:nvPr>
            <p:ph idx="3"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4" name="Shape 724"/>
        <p:cNvGrpSpPr/>
        <p:nvPr/>
      </p:nvGrpSpPr>
      <p:grpSpPr>
        <a:xfrm>
          <a:off x="0" y="0"/>
          <a:ext cx="0" cy="0"/>
          <a:chOff x="0" y="0"/>
          <a:chExt cx="0" cy="0"/>
        </a:xfrm>
      </p:grpSpPr>
      <p:sp>
        <p:nvSpPr>
          <p:cNvPr id="725" name="Google Shape;725;p36"/>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6" name="Google Shape;726;p36"/>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27" name="Google Shape;727;p36"/>
          <p:cNvGrpSpPr/>
          <p:nvPr/>
        </p:nvGrpSpPr>
        <p:grpSpPr>
          <a:xfrm>
            <a:off x="2143296" y="6022739"/>
            <a:ext cx="5955157" cy="483582"/>
            <a:chOff x="2143296" y="651793"/>
            <a:chExt cx="5955157" cy="362696"/>
          </a:xfrm>
        </p:grpSpPr>
        <p:cxnSp>
          <p:nvCxnSpPr>
            <p:cNvPr id="728" name="Google Shape;728;p3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29" name="Google Shape;729;p36"/>
            <p:cNvGrpSpPr/>
            <p:nvPr/>
          </p:nvGrpSpPr>
          <p:grpSpPr>
            <a:xfrm rot="-5400000">
              <a:off x="7826311" y="742347"/>
              <a:ext cx="362696" cy="181588"/>
              <a:chOff x="5733900" y="3128019"/>
              <a:chExt cx="1376978" cy="689400"/>
            </a:xfrm>
          </p:grpSpPr>
          <p:sp>
            <p:nvSpPr>
              <p:cNvPr id="730" name="Google Shape;730;p3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32" name="Google Shape;732;p36"/>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736" name="Shape 736"/>
        <p:cNvGrpSpPr/>
        <p:nvPr/>
      </p:nvGrpSpPr>
      <p:grpSpPr>
        <a:xfrm>
          <a:off x="0" y="0"/>
          <a:ext cx="0" cy="0"/>
          <a:chOff x="0" y="0"/>
          <a:chExt cx="0" cy="0"/>
        </a:xfrm>
      </p:grpSpPr>
      <p:sp>
        <p:nvSpPr>
          <p:cNvPr id="737" name="Google Shape;737;p37"/>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38" name="Google Shape;738;p37"/>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大字編號 1">
  <p:cSld name="BIG_NUMBER_1">
    <p:spTree>
      <p:nvGrpSpPr>
        <p:cNvPr id="742" name="Shape 742"/>
        <p:cNvGrpSpPr/>
        <p:nvPr/>
      </p:nvGrpSpPr>
      <p:grpSpPr>
        <a:xfrm>
          <a:off x="0" y="0"/>
          <a:ext cx="0" cy="0"/>
          <a:chOff x="0" y="0"/>
          <a:chExt cx="0" cy="0"/>
        </a:xfrm>
      </p:grpSpPr>
      <p:sp>
        <p:nvSpPr>
          <p:cNvPr id="743" name="Google Shape;743;p38"/>
          <p:cNvSpPr txBox="1"/>
          <p:nvPr>
            <p:ph hasCustomPrompt="1" type="title"/>
          </p:nvPr>
        </p:nvSpPr>
        <p:spPr>
          <a:xfrm>
            <a:off x="2216400" y="2049083"/>
            <a:ext cx="4711200" cy="2304000"/>
          </a:xfrm>
          <a:prstGeom prst="rect">
            <a:avLst/>
          </a:prstGeom>
        </p:spPr>
        <p:txBody>
          <a:bodyPr anchorCtr="0" anchor="t" bIns="91425" lIns="91425" spcFirstLastPara="1" rIns="91425" wrap="square" tIns="0">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44" name="Google Shape;744;p3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5" name="Google Shape;745;p3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746" name="Google Shape;746;p3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47" name="Google Shape;747;p38"/>
          <p:cNvGrpSpPr/>
          <p:nvPr/>
        </p:nvGrpSpPr>
        <p:grpSpPr>
          <a:xfrm>
            <a:off x="2143296" y="319664"/>
            <a:ext cx="5955157" cy="483582"/>
            <a:chOff x="2143296" y="651793"/>
            <a:chExt cx="5955157" cy="362696"/>
          </a:xfrm>
        </p:grpSpPr>
        <p:cxnSp>
          <p:nvCxnSpPr>
            <p:cNvPr id="748" name="Google Shape;748;p3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49" name="Google Shape;749;p38"/>
            <p:cNvGrpSpPr/>
            <p:nvPr/>
          </p:nvGrpSpPr>
          <p:grpSpPr>
            <a:xfrm rot="-5400000">
              <a:off x="7826311" y="742347"/>
              <a:ext cx="362696" cy="181588"/>
              <a:chOff x="5733900" y="3128019"/>
              <a:chExt cx="1376978" cy="689400"/>
            </a:xfrm>
          </p:grpSpPr>
          <p:sp>
            <p:nvSpPr>
              <p:cNvPr id="750" name="Google Shape;750;p3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2" name="Google Shape;752;p38"/>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8"/>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8"/>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8"/>
          <p:cNvSpPr txBox="1"/>
          <p:nvPr>
            <p:ph idx="3"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大字編號 1 1">
  <p:cSld name="BIG_NUMBER_1_1">
    <p:bg>
      <p:bgPr>
        <a:solidFill>
          <a:schemeClr val="dk1"/>
        </a:solidFill>
      </p:bgPr>
    </p:bg>
    <p:spTree>
      <p:nvGrpSpPr>
        <p:cNvPr id="756" name="Shape 756"/>
        <p:cNvGrpSpPr/>
        <p:nvPr/>
      </p:nvGrpSpPr>
      <p:grpSpPr>
        <a:xfrm>
          <a:off x="0" y="0"/>
          <a:ext cx="0" cy="0"/>
          <a:chOff x="0" y="0"/>
          <a:chExt cx="0" cy="0"/>
        </a:xfrm>
      </p:grpSpPr>
      <p:sp>
        <p:nvSpPr>
          <p:cNvPr id="757" name="Google Shape;757;p39"/>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758" name="Google Shape;758;p39"/>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9" name="Google Shape;759;p39"/>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60" name="Google Shape;760;p39"/>
          <p:cNvGrpSpPr/>
          <p:nvPr/>
        </p:nvGrpSpPr>
        <p:grpSpPr>
          <a:xfrm>
            <a:off x="2143296" y="319664"/>
            <a:ext cx="5955157" cy="483582"/>
            <a:chOff x="2143296" y="651793"/>
            <a:chExt cx="5955157" cy="362696"/>
          </a:xfrm>
        </p:grpSpPr>
        <p:cxnSp>
          <p:nvCxnSpPr>
            <p:cNvPr id="761" name="Google Shape;761;p3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62" name="Google Shape;762;p39"/>
            <p:cNvGrpSpPr/>
            <p:nvPr/>
          </p:nvGrpSpPr>
          <p:grpSpPr>
            <a:xfrm rot="-5400000">
              <a:off x="7826311" y="742347"/>
              <a:ext cx="362696" cy="181588"/>
              <a:chOff x="5733900" y="3128019"/>
              <a:chExt cx="1376978" cy="689400"/>
            </a:xfrm>
          </p:grpSpPr>
          <p:sp>
            <p:nvSpPr>
              <p:cNvPr id="763" name="Google Shape;763;p3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65" name="Google Shape;765;p3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769" name="Google Shape;769;p39"/>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FFFFFF"/>
              </a:buClr>
              <a:buSzPts val="1000"/>
              <a:buFont typeface="Lexend"/>
              <a:buNone/>
            </a:pPr>
            <a:r>
              <a:rPr b="1" lang="zh-TW" sz="1000">
                <a:solidFill>
                  <a:srgbClr val="FFFFFF"/>
                </a:solidFill>
                <a:latin typeface="Lexend"/>
                <a:ea typeface="Lexend"/>
                <a:cs typeface="Lexend"/>
                <a:sym typeface="Lexend"/>
              </a:rPr>
              <a:t>淡江資圖</a:t>
            </a:r>
            <a:r>
              <a:rPr b="1" lang="zh-TW" sz="1000">
                <a:solidFill>
                  <a:srgbClr val="FFFFFF"/>
                </a:solidFill>
                <a:latin typeface="Lexend"/>
                <a:ea typeface="Lexend"/>
                <a:cs typeface="Lexend"/>
                <a:sym typeface="Lexend"/>
              </a:rPr>
              <a:t> 112-2</a:t>
            </a:r>
            <a:endParaRPr b="1" sz="1000">
              <a:solidFill>
                <a:srgbClr val="FFFFFF"/>
              </a:solidFill>
              <a:latin typeface="Lexend"/>
              <a:ea typeface="Lexend"/>
              <a:cs typeface="Lexend"/>
              <a:sym typeface="Lexen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1">
  <p:cSld name="CUSTOM_8">
    <p:spTree>
      <p:nvGrpSpPr>
        <p:cNvPr id="770" name="Shape 770"/>
        <p:cNvGrpSpPr/>
        <p:nvPr/>
      </p:nvGrpSpPr>
      <p:grpSpPr>
        <a:xfrm>
          <a:off x="0" y="0"/>
          <a:ext cx="0" cy="0"/>
          <a:chOff x="0" y="0"/>
          <a:chExt cx="0" cy="0"/>
        </a:xfrm>
      </p:grpSpPr>
      <p:sp>
        <p:nvSpPr>
          <p:cNvPr id="771" name="Google Shape;771;p40"/>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a:spcBef>
                <a:spcPts val="0"/>
              </a:spcBef>
              <a:spcAft>
                <a:spcPts val="0"/>
              </a:spcAft>
              <a:buSzPts val="3200"/>
              <a:buNone/>
              <a:defRPr>
                <a:latin typeface="Lexend Light"/>
                <a:ea typeface="Lexend Light"/>
                <a:cs typeface="Lexend Light"/>
                <a:sym typeface="Lexend Light"/>
              </a:defRPr>
            </a:lvl1pPr>
            <a:lvl2pPr lvl="1">
              <a:spcBef>
                <a:spcPts val="0"/>
              </a:spcBef>
              <a:spcAft>
                <a:spcPts val="0"/>
              </a:spcAft>
              <a:buSzPts val="3200"/>
              <a:buNone/>
              <a:defRPr>
                <a:latin typeface="Lexend Light"/>
                <a:ea typeface="Lexend Light"/>
                <a:cs typeface="Lexend Light"/>
                <a:sym typeface="Lexend Light"/>
              </a:defRPr>
            </a:lvl2pPr>
            <a:lvl3pPr lvl="2">
              <a:spcBef>
                <a:spcPts val="0"/>
              </a:spcBef>
              <a:spcAft>
                <a:spcPts val="0"/>
              </a:spcAft>
              <a:buSzPts val="3200"/>
              <a:buNone/>
              <a:defRPr>
                <a:latin typeface="Lexend Light"/>
                <a:ea typeface="Lexend Light"/>
                <a:cs typeface="Lexend Light"/>
                <a:sym typeface="Lexend Light"/>
              </a:defRPr>
            </a:lvl3pPr>
            <a:lvl4pPr lvl="3">
              <a:spcBef>
                <a:spcPts val="0"/>
              </a:spcBef>
              <a:spcAft>
                <a:spcPts val="0"/>
              </a:spcAft>
              <a:buSzPts val="3200"/>
              <a:buNone/>
              <a:defRPr>
                <a:latin typeface="Lexend Light"/>
                <a:ea typeface="Lexend Light"/>
                <a:cs typeface="Lexend Light"/>
                <a:sym typeface="Lexend Light"/>
              </a:defRPr>
            </a:lvl4pPr>
            <a:lvl5pPr lvl="4">
              <a:spcBef>
                <a:spcPts val="0"/>
              </a:spcBef>
              <a:spcAft>
                <a:spcPts val="0"/>
              </a:spcAft>
              <a:buSzPts val="3200"/>
              <a:buNone/>
              <a:defRPr>
                <a:latin typeface="Lexend Light"/>
                <a:ea typeface="Lexend Light"/>
                <a:cs typeface="Lexend Light"/>
                <a:sym typeface="Lexend Light"/>
              </a:defRPr>
            </a:lvl5pPr>
            <a:lvl6pPr lvl="5">
              <a:spcBef>
                <a:spcPts val="0"/>
              </a:spcBef>
              <a:spcAft>
                <a:spcPts val="0"/>
              </a:spcAft>
              <a:buSzPts val="3200"/>
              <a:buNone/>
              <a:defRPr>
                <a:latin typeface="Lexend Light"/>
                <a:ea typeface="Lexend Light"/>
                <a:cs typeface="Lexend Light"/>
                <a:sym typeface="Lexend Light"/>
              </a:defRPr>
            </a:lvl6pPr>
            <a:lvl7pPr lvl="6">
              <a:spcBef>
                <a:spcPts val="0"/>
              </a:spcBef>
              <a:spcAft>
                <a:spcPts val="0"/>
              </a:spcAft>
              <a:buSzPts val="3200"/>
              <a:buNone/>
              <a:defRPr>
                <a:latin typeface="Lexend Light"/>
                <a:ea typeface="Lexend Light"/>
                <a:cs typeface="Lexend Light"/>
                <a:sym typeface="Lexend Light"/>
              </a:defRPr>
            </a:lvl7pPr>
            <a:lvl8pPr lvl="7">
              <a:spcBef>
                <a:spcPts val="0"/>
              </a:spcBef>
              <a:spcAft>
                <a:spcPts val="0"/>
              </a:spcAft>
              <a:buSzPts val="3200"/>
              <a:buNone/>
              <a:defRPr>
                <a:latin typeface="Lexend Light"/>
                <a:ea typeface="Lexend Light"/>
                <a:cs typeface="Lexend Light"/>
                <a:sym typeface="Lexend Light"/>
              </a:defRPr>
            </a:lvl8pPr>
            <a:lvl9pPr lvl="8">
              <a:spcBef>
                <a:spcPts val="0"/>
              </a:spcBef>
              <a:spcAft>
                <a:spcPts val="0"/>
              </a:spcAft>
              <a:buSzPts val="3200"/>
              <a:buNone/>
              <a:defRPr>
                <a:latin typeface="Lexend Light"/>
                <a:ea typeface="Lexend Light"/>
                <a:cs typeface="Lexend Light"/>
                <a:sym typeface="Lexend Light"/>
              </a:defRPr>
            </a:lvl9pPr>
          </a:lstStyle>
          <a:p/>
        </p:txBody>
      </p:sp>
      <p:sp>
        <p:nvSpPr>
          <p:cNvPr id="772" name="Google Shape;772;p4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2">
  <p:cSld name="TITLE_2_1_2">
    <p:bg>
      <p:bgPr>
        <a:solidFill>
          <a:srgbClr val="FFFFFF"/>
        </a:solidFill>
      </p:bgPr>
    </p:bg>
    <p:spTree>
      <p:nvGrpSpPr>
        <p:cNvPr id="115" name="Shape 115"/>
        <p:cNvGrpSpPr/>
        <p:nvPr/>
      </p:nvGrpSpPr>
      <p:grpSpPr>
        <a:xfrm>
          <a:off x="0" y="0"/>
          <a:ext cx="0" cy="0"/>
          <a:chOff x="0" y="0"/>
          <a:chExt cx="0" cy="0"/>
        </a:xfrm>
      </p:grpSpPr>
      <p:sp>
        <p:nvSpPr>
          <p:cNvPr id="116" name="Google Shape;116;p5"/>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txBox="1"/>
          <p:nvPr/>
        </p:nvSpPr>
        <p:spPr>
          <a:xfrm>
            <a:off x="4616925" y="10095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感謝參與</a:t>
            </a:r>
            <a:endParaRPr b="1" sz="5000">
              <a:latin typeface="Lexend"/>
              <a:ea typeface="Lexend"/>
              <a:cs typeface="Lexend"/>
              <a:sym typeface="Lexend"/>
            </a:endParaRPr>
          </a:p>
        </p:txBody>
      </p:sp>
      <p:sp>
        <p:nvSpPr>
          <p:cNvPr id="118" name="Google Shape;118;p5"/>
          <p:cNvSpPr txBox="1"/>
          <p:nvPr/>
        </p:nvSpPr>
        <p:spPr>
          <a:xfrm>
            <a:off x="4616925" y="18357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119" name="Google Shape;119;p5"/>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pic>
        <p:nvPicPr>
          <p:cNvPr id="120" name="Google Shape;120;p5"/>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121" name="Google Shape;121;p5"/>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122" name="Google Shape;122;p5"/>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123" name="Google Shape;123;p5"/>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rgbClr val="000000"/>
                </a:solidFill>
                <a:hlinkClick r:id="rId5">
                  <a:extLst>
                    <a:ext uri="{A12FA001-AC4F-418D-AE19-62706E023703}">
                      <ahyp:hlinkClr val="tx"/>
                    </a:ext>
                  </a:extLst>
                </a:hlinkClick>
              </a:rPr>
              <a:t>chenyt@tku.edu.tw</a:t>
            </a:r>
            <a:r>
              <a:rPr lang="zh-TW" sz="2200"/>
              <a:t> </a:t>
            </a:r>
            <a:endParaRPr sz="2200"/>
          </a:p>
        </p:txBody>
      </p:sp>
      <p:pic>
        <p:nvPicPr>
          <p:cNvPr id="124" name="Google Shape;124;p5"/>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125" name="Google Shape;125;p5"/>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3" name="Shape 773"/>
        <p:cNvGrpSpPr/>
        <p:nvPr/>
      </p:nvGrpSpPr>
      <p:grpSpPr>
        <a:xfrm>
          <a:off x="0" y="0"/>
          <a:ext cx="0" cy="0"/>
          <a:chOff x="0" y="0"/>
          <a:chExt cx="0" cy="0"/>
        </a:xfrm>
      </p:grpSpPr>
      <p:sp>
        <p:nvSpPr>
          <p:cNvPr id="774" name="Google Shape;774;p4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75" name="Google Shape;775;p41"/>
          <p:cNvGrpSpPr/>
          <p:nvPr/>
        </p:nvGrpSpPr>
        <p:grpSpPr>
          <a:xfrm>
            <a:off x="2143296" y="6022739"/>
            <a:ext cx="5955157" cy="483582"/>
            <a:chOff x="2143296" y="651793"/>
            <a:chExt cx="5955157" cy="362696"/>
          </a:xfrm>
        </p:grpSpPr>
        <p:cxnSp>
          <p:nvCxnSpPr>
            <p:cNvPr id="776" name="Google Shape;776;p4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77" name="Google Shape;777;p41"/>
            <p:cNvGrpSpPr/>
            <p:nvPr/>
          </p:nvGrpSpPr>
          <p:grpSpPr>
            <a:xfrm rot="-5400000">
              <a:off x="7826311" y="742347"/>
              <a:ext cx="362696" cy="181588"/>
              <a:chOff x="5733900" y="3128019"/>
              <a:chExt cx="1376978" cy="689400"/>
            </a:xfrm>
          </p:grpSpPr>
          <p:sp>
            <p:nvSpPr>
              <p:cNvPr id="778" name="Google Shape;778;p4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80" name="Google Shape;780;p41"/>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r">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81" name="Google Shape;781;p4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782" name="Google Shape;782;p4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3" name="Shape 783"/>
        <p:cNvGrpSpPr/>
        <p:nvPr/>
      </p:nvGrpSpPr>
      <p:grpSpPr>
        <a:xfrm>
          <a:off x="0" y="0"/>
          <a:ext cx="0" cy="0"/>
          <a:chOff x="0" y="0"/>
          <a:chExt cx="0" cy="0"/>
        </a:xfrm>
      </p:grpSpPr>
      <p:sp>
        <p:nvSpPr>
          <p:cNvPr id="784" name="Google Shape;784;p42"/>
          <p:cNvSpPr txBox="1"/>
          <p:nvPr>
            <p:ph idx="1" type="body"/>
          </p:nvPr>
        </p:nvSpPr>
        <p:spPr>
          <a:xfrm>
            <a:off x="4449350" y="2235600"/>
            <a:ext cx="3947400" cy="2866500"/>
          </a:xfrm>
          <a:prstGeom prst="rect">
            <a:avLst/>
          </a:prstGeom>
        </p:spPr>
        <p:txBody>
          <a:bodyPr anchorCtr="0" anchor="t" bIns="91425" lIns="91425" spcFirstLastPara="1" rIns="91425" wrap="square" tIns="91425">
            <a:noAutofit/>
          </a:bodyPr>
          <a:lstStyle>
            <a:lvl1pPr indent="-304800" lvl="0" marL="457200">
              <a:lnSpc>
                <a:spcPct val="100000"/>
              </a:lnSpc>
              <a:spcBef>
                <a:spcPts val="1000"/>
              </a:spcBef>
              <a:spcAft>
                <a:spcPts val="0"/>
              </a:spcAft>
              <a:buClr>
                <a:schemeClr val="accent1"/>
              </a:buClr>
              <a:buSzPts val="12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5" name="Google Shape;785;p42"/>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86" name="Google Shape;786;p42"/>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87" name="Google Shape;787;p42"/>
          <p:cNvGrpSpPr/>
          <p:nvPr/>
        </p:nvGrpSpPr>
        <p:grpSpPr>
          <a:xfrm>
            <a:off x="2143296" y="6022739"/>
            <a:ext cx="5955157" cy="483582"/>
            <a:chOff x="2143296" y="651793"/>
            <a:chExt cx="5955157" cy="362696"/>
          </a:xfrm>
        </p:grpSpPr>
        <p:cxnSp>
          <p:nvCxnSpPr>
            <p:cNvPr id="788" name="Google Shape;788;p4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89" name="Google Shape;789;p42"/>
            <p:cNvGrpSpPr/>
            <p:nvPr/>
          </p:nvGrpSpPr>
          <p:grpSpPr>
            <a:xfrm rot="-5400000">
              <a:off x="7826311" y="742347"/>
              <a:ext cx="362696" cy="181588"/>
              <a:chOff x="5733900" y="3128019"/>
              <a:chExt cx="1376978" cy="689400"/>
            </a:xfrm>
          </p:grpSpPr>
          <p:sp>
            <p:nvSpPr>
              <p:cNvPr id="790" name="Google Shape;790;p4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92" name="Google Shape;792;p42"/>
          <p:cNvSpPr txBox="1"/>
          <p:nvPr>
            <p:ph hasCustomPrompt="1" idx="3"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793" name="Google Shape;793;p4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4" name="Shape 794"/>
        <p:cNvGrpSpPr/>
        <p:nvPr/>
      </p:nvGrpSpPr>
      <p:grpSpPr>
        <a:xfrm>
          <a:off x="0" y="0"/>
          <a:ext cx="0" cy="0"/>
          <a:chOff x="0" y="0"/>
          <a:chExt cx="0" cy="0"/>
        </a:xfrm>
      </p:grpSpPr>
      <p:sp>
        <p:nvSpPr>
          <p:cNvPr id="795" name="Google Shape;795;p43"/>
          <p:cNvSpPr txBox="1"/>
          <p:nvPr>
            <p:ph type="title"/>
          </p:nvPr>
        </p:nvSpPr>
        <p:spPr>
          <a:xfrm>
            <a:off x="1868100" y="1785917"/>
            <a:ext cx="5407800" cy="3335100"/>
          </a:xfrm>
          <a:prstGeom prst="rect">
            <a:avLst/>
          </a:prstGeom>
        </p:spPr>
        <p:txBody>
          <a:bodyPr anchorCtr="0" anchor="ctr" bIns="91425" lIns="91425" spcFirstLastPara="1" rIns="91425" wrap="square" tIns="0">
            <a:noAutofit/>
          </a:bodyPr>
          <a:lstStyle>
            <a:lvl1pPr lvl="0" algn="ctr">
              <a:spcBef>
                <a:spcPts val="0"/>
              </a:spcBef>
              <a:spcAft>
                <a:spcPts val="0"/>
              </a:spcAft>
              <a:buSzPts val="4800"/>
              <a:buNone/>
              <a:defRPr sz="8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6" name="Google Shape;796;p43"/>
          <p:cNvSpPr txBox="1"/>
          <p:nvPr>
            <p:ph idx="1"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797" name="Google Shape;797;p43"/>
          <p:cNvGrpSpPr/>
          <p:nvPr/>
        </p:nvGrpSpPr>
        <p:grpSpPr>
          <a:xfrm>
            <a:off x="2143296" y="389280"/>
            <a:ext cx="5955157" cy="483582"/>
            <a:chOff x="2143296" y="651793"/>
            <a:chExt cx="5955157" cy="362696"/>
          </a:xfrm>
        </p:grpSpPr>
        <p:cxnSp>
          <p:nvCxnSpPr>
            <p:cNvPr id="798" name="Google Shape;798;p4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799" name="Google Shape;799;p43"/>
            <p:cNvGrpSpPr/>
            <p:nvPr/>
          </p:nvGrpSpPr>
          <p:grpSpPr>
            <a:xfrm rot="-5400000">
              <a:off x="7826311" y="742347"/>
              <a:ext cx="362696" cy="181588"/>
              <a:chOff x="5733900" y="3128019"/>
              <a:chExt cx="1376978" cy="689400"/>
            </a:xfrm>
          </p:grpSpPr>
          <p:sp>
            <p:nvSpPr>
              <p:cNvPr id="800" name="Google Shape;800;p4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02" name="Google Shape;802;p43"/>
          <p:cNvSpPr txBox="1"/>
          <p:nvPr>
            <p:ph hasCustomPrompt="1" idx="2"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03" name="Google Shape;803;p4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4" name="Shape 804"/>
        <p:cNvGrpSpPr/>
        <p:nvPr/>
      </p:nvGrpSpPr>
      <p:grpSpPr>
        <a:xfrm>
          <a:off x="0" y="0"/>
          <a:ext cx="0" cy="0"/>
          <a:chOff x="0" y="0"/>
          <a:chExt cx="0" cy="0"/>
        </a:xfrm>
      </p:grpSpPr>
      <p:sp>
        <p:nvSpPr>
          <p:cNvPr id="805" name="Google Shape;805;p44"/>
          <p:cNvSpPr txBox="1"/>
          <p:nvPr>
            <p:ph type="title"/>
          </p:nvPr>
        </p:nvSpPr>
        <p:spPr>
          <a:xfrm>
            <a:off x="4872701" y="2837260"/>
            <a:ext cx="3424500" cy="764100"/>
          </a:xfrm>
          <a:prstGeom prst="rect">
            <a:avLst/>
          </a:prstGeom>
        </p:spPr>
        <p:txBody>
          <a:bodyPr anchorCtr="0" anchor="t" bIns="91425" lIns="91425" spcFirstLastPara="1" rIns="91425" wrap="square" tIns="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06" name="Google Shape;806;p44"/>
          <p:cNvSpPr txBox="1"/>
          <p:nvPr>
            <p:ph idx="1" type="subTitle"/>
          </p:nvPr>
        </p:nvSpPr>
        <p:spPr>
          <a:xfrm>
            <a:off x="3598750" y="3901225"/>
            <a:ext cx="4829400" cy="1600800"/>
          </a:xfrm>
          <a:prstGeom prst="rect">
            <a:avLst/>
          </a:prstGeom>
        </p:spPr>
        <p:txBody>
          <a:bodyPr anchorCtr="0" anchor="t" bIns="91425" lIns="91425" spcFirstLastPara="1" rIns="91425" wrap="square" tIns="91425">
            <a:noAutofit/>
          </a:bodyPr>
          <a:lstStyle>
            <a:lvl1pPr lvl="0" algn="r">
              <a:lnSpc>
                <a:spcPct val="100000"/>
              </a:lnSpc>
              <a:spcBef>
                <a:spcPts val="100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07" name="Google Shape;807;p44"/>
          <p:cNvSpPr txBox="1"/>
          <p:nvPr>
            <p:ph idx="2"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08" name="Google Shape;808;p44"/>
          <p:cNvGrpSpPr/>
          <p:nvPr/>
        </p:nvGrpSpPr>
        <p:grpSpPr>
          <a:xfrm>
            <a:off x="2143296" y="6022739"/>
            <a:ext cx="5955157" cy="483582"/>
            <a:chOff x="2143296" y="651793"/>
            <a:chExt cx="5955157" cy="362696"/>
          </a:xfrm>
        </p:grpSpPr>
        <p:cxnSp>
          <p:nvCxnSpPr>
            <p:cNvPr id="809" name="Google Shape;809;p4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10" name="Google Shape;810;p44"/>
            <p:cNvGrpSpPr/>
            <p:nvPr/>
          </p:nvGrpSpPr>
          <p:grpSpPr>
            <a:xfrm rot="-5400000">
              <a:off x="7826311" y="742347"/>
              <a:ext cx="362696" cy="181588"/>
              <a:chOff x="5733900" y="3128019"/>
              <a:chExt cx="1376978" cy="689400"/>
            </a:xfrm>
          </p:grpSpPr>
          <p:sp>
            <p:nvSpPr>
              <p:cNvPr id="811" name="Google Shape;811;p4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3" name="Google Shape;813;p44"/>
          <p:cNvSpPr txBox="1"/>
          <p:nvPr>
            <p:ph hasCustomPrompt="1" idx="3"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14" name="Google Shape;814;p4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5" name="Shape 815"/>
        <p:cNvGrpSpPr/>
        <p:nvPr/>
      </p:nvGrpSpPr>
      <p:grpSpPr>
        <a:xfrm>
          <a:off x="0" y="0"/>
          <a:ext cx="0" cy="0"/>
          <a:chOff x="0" y="0"/>
          <a:chExt cx="0" cy="0"/>
        </a:xfrm>
      </p:grpSpPr>
      <p:sp>
        <p:nvSpPr>
          <p:cNvPr id="816" name="Google Shape;816;p45"/>
          <p:cNvSpPr txBox="1"/>
          <p:nvPr>
            <p:ph idx="1" type="body"/>
          </p:nvPr>
        </p:nvSpPr>
        <p:spPr>
          <a:xfrm>
            <a:off x="715550" y="1274652"/>
            <a:ext cx="7713000" cy="603600"/>
          </a:xfrm>
          <a:prstGeom prst="rect">
            <a:avLst/>
          </a:prstGeom>
        </p:spPr>
        <p:txBody>
          <a:bodyPr anchorCtr="0" anchor="ctr" bIns="91425" lIns="91425" spcFirstLastPara="1" rIns="91425" wrap="square" tIns="91425">
            <a:noAutofit/>
          </a:bodyPr>
          <a:lstStyle>
            <a:lvl1pPr indent="-228600" lvl="0" marL="457200">
              <a:lnSpc>
                <a:spcPct val="100000"/>
              </a:lnSpc>
              <a:spcBef>
                <a:spcPts val="1000"/>
              </a:spcBef>
              <a:spcAft>
                <a:spcPts val="0"/>
              </a:spcAft>
              <a:buSzPts val="2200"/>
              <a:buNone/>
              <a:defRPr b="1" sz="3200">
                <a:latin typeface="Outfit"/>
                <a:ea typeface="Outfit"/>
                <a:cs typeface="Outfit"/>
                <a:sym typeface="Outfit"/>
              </a:defRPr>
            </a:lvl1pPr>
          </a:lstStyle>
          <a:p/>
        </p:txBody>
      </p:sp>
      <p:sp>
        <p:nvSpPr>
          <p:cNvPr id="817" name="Google Shape;817;p45"/>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18" name="Google Shape;818;p45"/>
          <p:cNvGrpSpPr/>
          <p:nvPr/>
        </p:nvGrpSpPr>
        <p:grpSpPr>
          <a:xfrm>
            <a:off x="2143296" y="389280"/>
            <a:ext cx="5955157" cy="483582"/>
            <a:chOff x="2143296" y="651793"/>
            <a:chExt cx="5955157" cy="362696"/>
          </a:xfrm>
        </p:grpSpPr>
        <p:cxnSp>
          <p:nvCxnSpPr>
            <p:cNvPr id="819" name="Google Shape;819;p4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20" name="Google Shape;820;p45"/>
            <p:cNvGrpSpPr/>
            <p:nvPr/>
          </p:nvGrpSpPr>
          <p:grpSpPr>
            <a:xfrm rot="-5400000">
              <a:off x="7826311" y="742347"/>
              <a:ext cx="362696" cy="181588"/>
              <a:chOff x="5733900" y="3128019"/>
              <a:chExt cx="1376978" cy="689400"/>
            </a:xfrm>
          </p:grpSpPr>
          <p:sp>
            <p:nvSpPr>
              <p:cNvPr id="821" name="Google Shape;821;p4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3" name="Google Shape;823;p45"/>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24" name="Google Shape;824;p4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atin typeface="Outfit"/>
                <a:ea typeface="Outfit"/>
                <a:cs typeface="Outfit"/>
                <a:sym typeface="Outfit"/>
              </a:defRPr>
            </a:lvl1pPr>
            <a:lvl2pPr lvl="1">
              <a:buNone/>
              <a:defRPr>
                <a:latin typeface="Outfit"/>
                <a:ea typeface="Outfit"/>
                <a:cs typeface="Outfit"/>
                <a:sym typeface="Outfit"/>
              </a:defRPr>
            </a:lvl2pPr>
            <a:lvl3pPr lvl="2">
              <a:buNone/>
              <a:defRPr>
                <a:latin typeface="Outfit"/>
                <a:ea typeface="Outfit"/>
                <a:cs typeface="Outfit"/>
                <a:sym typeface="Outfit"/>
              </a:defRPr>
            </a:lvl3pPr>
            <a:lvl4pPr lvl="3">
              <a:buNone/>
              <a:defRPr>
                <a:latin typeface="Outfit"/>
                <a:ea typeface="Outfit"/>
                <a:cs typeface="Outfit"/>
                <a:sym typeface="Outfit"/>
              </a:defRPr>
            </a:lvl4pPr>
            <a:lvl5pPr lvl="4">
              <a:buNone/>
              <a:defRPr>
                <a:latin typeface="Outfit"/>
                <a:ea typeface="Outfit"/>
                <a:cs typeface="Outfit"/>
                <a:sym typeface="Outfit"/>
              </a:defRPr>
            </a:lvl5pPr>
            <a:lvl6pPr lvl="5">
              <a:buNone/>
              <a:defRPr>
                <a:latin typeface="Outfit"/>
                <a:ea typeface="Outfit"/>
                <a:cs typeface="Outfit"/>
                <a:sym typeface="Outfit"/>
              </a:defRPr>
            </a:lvl6pPr>
            <a:lvl7pPr lvl="6">
              <a:buNone/>
              <a:defRPr>
                <a:latin typeface="Outfit"/>
                <a:ea typeface="Outfit"/>
                <a:cs typeface="Outfit"/>
                <a:sym typeface="Outfit"/>
              </a:defRPr>
            </a:lvl7pPr>
            <a:lvl8pPr lvl="7">
              <a:buNone/>
              <a:defRPr>
                <a:latin typeface="Outfit"/>
                <a:ea typeface="Outfit"/>
                <a:cs typeface="Outfit"/>
                <a:sym typeface="Outfit"/>
              </a:defRPr>
            </a:lvl8pPr>
            <a:lvl9pPr lvl="8">
              <a:buNone/>
              <a:defRPr>
                <a:latin typeface="Outfit"/>
                <a:ea typeface="Outfit"/>
                <a:cs typeface="Outfit"/>
                <a:sym typeface="Outfit"/>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25" name="Shape 825"/>
        <p:cNvGrpSpPr/>
        <p:nvPr/>
      </p:nvGrpSpPr>
      <p:grpSpPr>
        <a:xfrm>
          <a:off x="0" y="0"/>
          <a:ext cx="0" cy="0"/>
          <a:chOff x="0" y="0"/>
          <a:chExt cx="0" cy="0"/>
        </a:xfrm>
      </p:grpSpPr>
      <p:sp>
        <p:nvSpPr>
          <p:cNvPr id="826" name="Google Shape;826;p46"/>
          <p:cNvSpPr txBox="1"/>
          <p:nvPr>
            <p:ph hasCustomPrompt="1" type="title"/>
          </p:nvPr>
        </p:nvSpPr>
        <p:spPr>
          <a:xfrm>
            <a:off x="2216400" y="2049083"/>
            <a:ext cx="4711200" cy="2304000"/>
          </a:xfrm>
          <a:prstGeom prst="rect">
            <a:avLst/>
          </a:prstGeom>
        </p:spPr>
        <p:txBody>
          <a:bodyPr anchorCtr="0" anchor="t" bIns="91425" lIns="91425" spcFirstLastPara="1" rIns="91425" wrap="square" tIns="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7" name="Google Shape;827;p46"/>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algn="ctr">
              <a:lnSpc>
                <a:spcPct val="100000"/>
              </a:lnSpc>
              <a:spcBef>
                <a:spcPts val="1000"/>
              </a:spcBef>
              <a:spcAft>
                <a:spcPts val="0"/>
              </a:spcAft>
              <a:buSzPts val="2200"/>
              <a:buNone/>
              <a:defRPr sz="1600"/>
            </a:lvl1pPr>
            <a:lvl2pPr lvl="1">
              <a:spcBef>
                <a:spcPts val="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8" name="Google Shape;828;p46"/>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29" name="Google Shape;829;p46"/>
          <p:cNvGrpSpPr/>
          <p:nvPr/>
        </p:nvGrpSpPr>
        <p:grpSpPr>
          <a:xfrm>
            <a:off x="2143296" y="389280"/>
            <a:ext cx="5955157" cy="483582"/>
            <a:chOff x="2143296" y="651793"/>
            <a:chExt cx="5955157" cy="362696"/>
          </a:xfrm>
        </p:grpSpPr>
        <p:cxnSp>
          <p:nvCxnSpPr>
            <p:cNvPr id="830" name="Google Shape;830;p4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31" name="Google Shape;831;p46"/>
            <p:cNvGrpSpPr/>
            <p:nvPr/>
          </p:nvGrpSpPr>
          <p:grpSpPr>
            <a:xfrm rot="-5400000">
              <a:off x="7826311" y="742347"/>
              <a:ext cx="362696" cy="181588"/>
              <a:chOff x="5733900" y="3128019"/>
              <a:chExt cx="1376978" cy="689400"/>
            </a:xfrm>
          </p:grpSpPr>
          <p:sp>
            <p:nvSpPr>
              <p:cNvPr id="832" name="Google Shape;832;p4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34" name="Google Shape;834;p46"/>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35" name="Google Shape;835;p4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36" name="Shape 836"/>
        <p:cNvGrpSpPr/>
        <p:nvPr/>
      </p:nvGrpSpPr>
      <p:grpSpPr>
        <a:xfrm>
          <a:off x="0" y="0"/>
          <a:ext cx="0" cy="0"/>
          <a:chOff x="0" y="0"/>
          <a:chExt cx="0" cy="0"/>
        </a:xfrm>
      </p:grpSpPr>
      <p:sp>
        <p:nvSpPr>
          <p:cNvPr id="837" name="Google Shape;837;p4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838" name="Shape 838"/>
        <p:cNvGrpSpPr/>
        <p:nvPr/>
      </p:nvGrpSpPr>
      <p:grpSpPr>
        <a:xfrm>
          <a:off x="0" y="0"/>
          <a:ext cx="0" cy="0"/>
          <a:chOff x="0" y="0"/>
          <a:chExt cx="0" cy="0"/>
        </a:xfrm>
      </p:grpSpPr>
      <p:sp>
        <p:nvSpPr>
          <p:cNvPr id="839" name="Google Shape;839;p48"/>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840" name="Google Shape;840;p48"/>
          <p:cNvSpPr txBox="1"/>
          <p:nvPr>
            <p:ph hasCustomPrompt="1" idx="2" type="title"/>
          </p:nvPr>
        </p:nvSpPr>
        <p:spPr>
          <a:xfrm>
            <a:off x="795100" y="2521198"/>
            <a:ext cx="699000" cy="631500"/>
          </a:xfrm>
          <a:prstGeom prst="rect">
            <a:avLst/>
          </a:prstGeom>
        </p:spPr>
        <p:txBody>
          <a:bodyPr anchorCtr="0" anchor="t" bIns="91425" lIns="91425" spcFirstLastPara="1" rIns="91425" wrap="square" tIns="0">
            <a:noAutofit/>
          </a:bodyPr>
          <a:lstStyle>
            <a:lvl1pPr lvl="0" rtl="0" algn="ctr">
              <a:spcBef>
                <a:spcPts val="0"/>
              </a:spcBef>
              <a:spcAft>
                <a:spcPts val="0"/>
              </a:spcAft>
              <a:buSzPts val="3300"/>
              <a:buNone/>
              <a:defRPr sz="29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841" name="Google Shape;841;p48"/>
          <p:cNvSpPr txBox="1"/>
          <p:nvPr>
            <p:ph idx="1" type="subTitle"/>
          </p:nvPr>
        </p:nvSpPr>
        <p:spPr>
          <a:xfrm>
            <a:off x="1688401" y="2862600"/>
            <a:ext cx="2529300" cy="670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2" name="Google Shape;842;p48"/>
          <p:cNvSpPr txBox="1"/>
          <p:nvPr>
            <p:ph idx="3" type="subTitle"/>
          </p:nvPr>
        </p:nvSpPr>
        <p:spPr>
          <a:xfrm>
            <a:off x="1688001" y="2274200"/>
            <a:ext cx="2529300" cy="497100"/>
          </a:xfrm>
          <a:prstGeom prst="rect">
            <a:avLst/>
          </a:prstGeom>
        </p:spPr>
        <p:txBody>
          <a:bodyPr anchorCtr="0" anchor="t" bIns="91425" lIns="91425" spcFirstLastPara="1" rIns="91425" wrap="square" tIns="91425">
            <a:noAutofit/>
          </a:bodyPr>
          <a:lstStyle>
            <a:lvl1pPr lvl="0" rtl="0">
              <a:spcBef>
                <a:spcPts val="1000"/>
              </a:spcBef>
              <a:spcAft>
                <a:spcPts val="0"/>
              </a:spcAft>
              <a:buSzPts val="1400"/>
              <a:buNone/>
              <a:defRPr b="1" sz="2100">
                <a:latin typeface="Outfit"/>
                <a:ea typeface="Outfit"/>
                <a:cs typeface="Outfit"/>
                <a:sym typeface="Outfit"/>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3" name="Google Shape;843;p48"/>
          <p:cNvSpPr txBox="1"/>
          <p:nvPr>
            <p:ph hasCustomPrompt="1" idx="4" type="title"/>
          </p:nvPr>
        </p:nvSpPr>
        <p:spPr>
          <a:xfrm>
            <a:off x="795100" y="4422484"/>
            <a:ext cx="699000" cy="630000"/>
          </a:xfrm>
          <a:prstGeom prst="rect">
            <a:avLst/>
          </a:prstGeom>
        </p:spPr>
        <p:txBody>
          <a:bodyPr anchorCtr="0" anchor="t" bIns="91425" lIns="91425" spcFirstLastPara="1" rIns="91425" wrap="square" tIns="0">
            <a:noAutofit/>
          </a:bodyPr>
          <a:lstStyle>
            <a:lvl1pPr lvl="0" rtl="0" algn="ctr">
              <a:spcBef>
                <a:spcPts val="0"/>
              </a:spcBef>
              <a:spcAft>
                <a:spcPts val="0"/>
              </a:spcAft>
              <a:buSzPts val="3300"/>
              <a:buNone/>
              <a:defRPr sz="29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844" name="Google Shape;844;p48"/>
          <p:cNvSpPr txBox="1"/>
          <p:nvPr>
            <p:ph idx="5" type="subTitle"/>
          </p:nvPr>
        </p:nvSpPr>
        <p:spPr>
          <a:xfrm>
            <a:off x="1688350" y="4737867"/>
            <a:ext cx="2529300" cy="651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5" name="Google Shape;845;p48"/>
          <p:cNvSpPr txBox="1"/>
          <p:nvPr>
            <p:ph idx="6" type="subTitle"/>
          </p:nvPr>
        </p:nvSpPr>
        <p:spPr>
          <a:xfrm>
            <a:off x="1687950" y="4144967"/>
            <a:ext cx="2529300" cy="497100"/>
          </a:xfrm>
          <a:prstGeom prst="rect">
            <a:avLst/>
          </a:prstGeom>
        </p:spPr>
        <p:txBody>
          <a:bodyPr anchorCtr="0" anchor="t" bIns="91425" lIns="91425" spcFirstLastPara="1" rIns="91425" wrap="square" tIns="91425">
            <a:noAutofit/>
          </a:bodyPr>
          <a:lstStyle>
            <a:lvl1pPr lvl="0" rtl="0">
              <a:spcBef>
                <a:spcPts val="1000"/>
              </a:spcBef>
              <a:spcAft>
                <a:spcPts val="0"/>
              </a:spcAft>
              <a:buSzPts val="1400"/>
              <a:buNone/>
              <a:defRPr b="1" sz="2100">
                <a:latin typeface="Outfit"/>
                <a:ea typeface="Outfit"/>
                <a:cs typeface="Outfit"/>
                <a:sym typeface="Outfit"/>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6" name="Google Shape;846;p48"/>
          <p:cNvSpPr txBox="1"/>
          <p:nvPr>
            <p:ph hasCustomPrompt="1" idx="7" type="title"/>
          </p:nvPr>
        </p:nvSpPr>
        <p:spPr>
          <a:xfrm>
            <a:off x="5024399" y="2540801"/>
            <a:ext cx="699000" cy="631500"/>
          </a:xfrm>
          <a:prstGeom prst="rect">
            <a:avLst/>
          </a:prstGeom>
        </p:spPr>
        <p:txBody>
          <a:bodyPr anchorCtr="0" anchor="t" bIns="91425" lIns="91425" spcFirstLastPara="1" rIns="91425" wrap="square" tIns="0">
            <a:noAutofit/>
          </a:bodyPr>
          <a:lstStyle>
            <a:lvl1pPr lvl="0" rtl="0" algn="ctr">
              <a:spcBef>
                <a:spcPts val="0"/>
              </a:spcBef>
              <a:spcAft>
                <a:spcPts val="0"/>
              </a:spcAft>
              <a:buSzPts val="3300"/>
              <a:buNone/>
              <a:defRPr sz="29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847" name="Google Shape;847;p48"/>
          <p:cNvSpPr txBox="1"/>
          <p:nvPr>
            <p:ph idx="8" type="subTitle"/>
          </p:nvPr>
        </p:nvSpPr>
        <p:spPr>
          <a:xfrm>
            <a:off x="5896725" y="2862600"/>
            <a:ext cx="2495700" cy="670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8" name="Google Shape;848;p48"/>
          <p:cNvSpPr txBox="1"/>
          <p:nvPr>
            <p:ph idx="9" type="subTitle"/>
          </p:nvPr>
        </p:nvSpPr>
        <p:spPr>
          <a:xfrm>
            <a:off x="5896675" y="2274200"/>
            <a:ext cx="2495700" cy="497100"/>
          </a:xfrm>
          <a:prstGeom prst="rect">
            <a:avLst/>
          </a:prstGeom>
        </p:spPr>
        <p:txBody>
          <a:bodyPr anchorCtr="0" anchor="t" bIns="91425" lIns="91425" spcFirstLastPara="1" rIns="91425" wrap="square" tIns="91425">
            <a:noAutofit/>
          </a:bodyPr>
          <a:lstStyle>
            <a:lvl1pPr lvl="0" rtl="0">
              <a:spcBef>
                <a:spcPts val="1000"/>
              </a:spcBef>
              <a:spcAft>
                <a:spcPts val="0"/>
              </a:spcAft>
              <a:buSzPts val="1400"/>
              <a:buNone/>
              <a:defRPr b="1" sz="2100">
                <a:latin typeface="Outfit"/>
                <a:ea typeface="Outfit"/>
                <a:cs typeface="Outfit"/>
                <a:sym typeface="Outfit"/>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9" name="Google Shape;849;p48"/>
          <p:cNvSpPr txBox="1"/>
          <p:nvPr>
            <p:ph hasCustomPrompt="1" idx="13" type="title"/>
          </p:nvPr>
        </p:nvSpPr>
        <p:spPr>
          <a:xfrm>
            <a:off x="5024399" y="4420767"/>
            <a:ext cx="699000" cy="630000"/>
          </a:xfrm>
          <a:prstGeom prst="rect">
            <a:avLst/>
          </a:prstGeom>
        </p:spPr>
        <p:txBody>
          <a:bodyPr anchorCtr="0" anchor="t" bIns="91425" lIns="91425" spcFirstLastPara="1" rIns="91425" wrap="square" tIns="0">
            <a:noAutofit/>
          </a:bodyPr>
          <a:lstStyle>
            <a:lvl1pPr lvl="0" rtl="0" algn="ctr">
              <a:spcBef>
                <a:spcPts val="0"/>
              </a:spcBef>
              <a:spcAft>
                <a:spcPts val="0"/>
              </a:spcAft>
              <a:buSzPts val="3300"/>
              <a:buNone/>
              <a:defRPr sz="29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850" name="Google Shape;850;p48"/>
          <p:cNvSpPr txBox="1"/>
          <p:nvPr>
            <p:ph idx="14" type="subTitle"/>
          </p:nvPr>
        </p:nvSpPr>
        <p:spPr>
          <a:xfrm>
            <a:off x="5896777" y="4718834"/>
            <a:ext cx="2495700" cy="651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1" name="Google Shape;851;p48"/>
          <p:cNvSpPr txBox="1"/>
          <p:nvPr>
            <p:ph idx="15" type="subTitle"/>
          </p:nvPr>
        </p:nvSpPr>
        <p:spPr>
          <a:xfrm>
            <a:off x="5896728" y="4130433"/>
            <a:ext cx="2495700" cy="497100"/>
          </a:xfrm>
          <a:prstGeom prst="rect">
            <a:avLst/>
          </a:prstGeom>
        </p:spPr>
        <p:txBody>
          <a:bodyPr anchorCtr="0" anchor="t" bIns="91425" lIns="91425" spcFirstLastPara="1" rIns="91425" wrap="square" tIns="91425">
            <a:noAutofit/>
          </a:bodyPr>
          <a:lstStyle>
            <a:lvl1pPr lvl="0" rtl="0">
              <a:spcBef>
                <a:spcPts val="1000"/>
              </a:spcBef>
              <a:spcAft>
                <a:spcPts val="0"/>
              </a:spcAft>
              <a:buSzPts val="1400"/>
              <a:buNone/>
              <a:defRPr b="1" sz="2100">
                <a:latin typeface="Outfit"/>
                <a:ea typeface="Outfit"/>
                <a:cs typeface="Outfit"/>
                <a:sym typeface="Outfit"/>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2" name="Google Shape;852;p48"/>
          <p:cNvSpPr txBox="1"/>
          <p:nvPr>
            <p:ph idx="16"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53" name="Google Shape;853;p48"/>
          <p:cNvGrpSpPr/>
          <p:nvPr/>
        </p:nvGrpSpPr>
        <p:grpSpPr>
          <a:xfrm>
            <a:off x="2143296" y="6022739"/>
            <a:ext cx="5955157" cy="483582"/>
            <a:chOff x="2143296" y="651793"/>
            <a:chExt cx="5955157" cy="362696"/>
          </a:xfrm>
        </p:grpSpPr>
        <p:cxnSp>
          <p:nvCxnSpPr>
            <p:cNvPr id="854" name="Google Shape;854;p4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55" name="Google Shape;855;p48"/>
            <p:cNvGrpSpPr/>
            <p:nvPr/>
          </p:nvGrpSpPr>
          <p:grpSpPr>
            <a:xfrm rot="-5400000">
              <a:off x="7826311" y="742347"/>
              <a:ext cx="362696" cy="181588"/>
              <a:chOff x="5733900" y="3128019"/>
              <a:chExt cx="1376978" cy="689400"/>
            </a:xfrm>
          </p:grpSpPr>
          <p:sp>
            <p:nvSpPr>
              <p:cNvPr id="856" name="Google Shape;856;p4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58" name="Google Shape;858;p48"/>
          <p:cNvSpPr txBox="1"/>
          <p:nvPr>
            <p:ph hasCustomPrompt="1" idx="17"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59" name="Google Shape;859;p4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860" name="Shape 860"/>
        <p:cNvGrpSpPr/>
        <p:nvPr/>
      </p:nvGrpSpPr>
      <p:grpSpPr>
        <a:xfrm>
          <a:off x="0" y="0"/>
          <a:ext cx="0" cy="0"/>
          <a:chOff x="0" y="0"/>
          <a:chExt cx="0" cy="0"/>
        </a:xfrm>
      </p:grpSpPr>
      <p:sp>
        <p:nvSpPr>
          <p:cNvPr id="861" name="Google Shape;861;p49"/>
          <p:cNvSpPr txBox="1"/>
          <p:nvPr>
            <p:ph idx="1" type="subTitle"/>
          </p:nvPr>
        </p:nvSpPr>
        <p:spPr>
          <a:xfrm>
            <a:off x="993577" y="4396333"/>
            <a:ext cx="4146900" cy="728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solidFill>
                  <a:srgbClr val="191919"/>
                </a:solidFill>
                <a:latin typeface="Outfit"/>
                <a:ea typeface="Outfit"/>
                <a:cs typeface="Outfit"/>
                <a:sym typeface="Outfit"/>
              </a:defRPr>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2" name="Google Shape;862;p49"/>
          <p:cNvSpPr txBox="1"/>
          <p:nvPr>
            <p:ph idx="2" type="subTitle"/>
          </p:nvPr>
        </p:nvSpPr>
        <p:spPr>
          <a:xfrm>
            <a:off x="715550" y="2096567"/>
            <a:ext cx="6963900" cy="1884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30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3" name="Google Shape;863;p49"/>
          <p:cNvSpPr txBox="1"/>
          <p:nvPr>
            <p:ph idx="3"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64" name="Google Shape;864;p49"/>
          <p:cNvGrpSpPr/>
          <p:nvPr/>
        </p:nvGrpSpPr>
        <p:grpSpPr>
          <a:xfrm>
            <a:off x="2143296" y="389280"/>
            <a:ext cx="5955157" cy="483582"/>
            <a:chOff x="2143296" y="651793"/>
            <a:chExt cx="5955157" cy="362696"/>
          </a:xfrm>
        </p:grpSpPr>
        <p:cxnSp>
          <p:nvCxnSpPr>
            <p:cNvPr id="865" name="Google Shape;865;p4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66" name="Google Shape;866;p49"/>
            <p:cNvGrpSpPr/>
            <p:nvPr/>
          </p:nvGrpSpPr>
          <p:grpSpPr>
            <a:xfrm rot="-5400000">
              <a:off x="7826311" y="742347"/>
              <a:ext cx="362696" cy="181588"/>
              <a:chOff x="5733900" y="3128019"/>
              <a:chExt cx="1376978" cy="689400"/>
            </a:xfrm>
          </p:grpSpPr>
          <p:sp>
            <p:nvSpPr>
              <p:cNvPr id="867" name="Google Shape;867;p4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69" name="Google Shape;869;p49"/>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70" name="Google Shape;870;p4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871" name="Shape 871"/>
        <p:cNvGrpSpPr/>
        <p:nvPr/>
      </p:nvGrpSpPr>
      <p:grpSpPr>
        <a:xfrm>
          <a:off x="0" y="0"/>
          <a:ext cx="0" cy="0"/>
          <a:chOff x="0" y="0"/>
          <a:chExt cx="0" cy="0"/>
        </a:xfrm>
      </p:grpSpPr>
      <p:sp>
        <p:nvSpPr>
          <p:cNvPr id="872" name="Google Shape;872;p50"/>
          <p:cNvSpPr txBox="1"/>
          <p:nvPr>
            <p:ph idx="1" type="subTitle"/>
          </p:nvPr>
        </p:nvSpPr>
        <p:spPr>
          <a:xfrm>
            <a:off x="834800" y="4387893"/>
            <a:ext cx="2283000" cy="10377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3" name="Google Shape;873;p50"/>
          <p:cNvSpPr txBox="1"/>
          <p:nvPr>
            <p:ph idx="2" type="subTitle"/>
          </p:nvPr>
        </p:nvSpPr>
        <p:spPr>
          <a:xfrm>
            <a:off x="834800" y="36218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4" name="Google Shape;874;p50"/>
          <p:cNvSpPr txBox="1"/>
          <p:nvPr>
            <p:ph idx="3" type="subTitle"/>
          </p:nvPr>
        </p:nvSpPr>
        <p:spPr>
          <a:xfrm>
            <a:off x="3430550" y="4387893"/>
            <a:ext cx="2283000" cy="10377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5" name="Google Shape;875;p50"/>
          <p:cNvSpPr txBox="1"/>
          <p:nvPr>
            <p:ph idx="4" type="subTitle"/>
          </p:nvPr>
        </p:nvSpPr>
        <p:spPr>
          <a:xfrm>
            <a:off x="3430550" y="36218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6" name="Google Shape;876;p50"/>
          <p:cNvSpPr txBox="1"/>
          <p:nvPr>
            <p:ph idx="5" type="subTitle"/>
          </p:nvPr>
        </p:nvSpPr>
        <p:spPr>
          <a:xfrm>
            <a:off x="6026300" y="4387893"/>
            <a:ext cx="2283000" cy="10377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7" name="Google Shape;877;p50"/>
          <p:cNvSpPr txBox="1"/>
          <p:nvPr>
            <p:ph idx="6" type="subTitle"/>
          </p:nvPr>
        </p:nvSpPr>
        <p:spPr>
          <a:xfrm>
            <a:off x="6026300" y="36218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8" name="Google Shape;878;p50"/>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79" name="Google Shape;879;p50"/>
          <p:cNvSpPr txBox="1"/>
          <p:nvPr>
            <p:ph idx="7"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80" name="Google Shape;880;p50"/>
          <p:cNvGrpSpPr/>
          <p:nvPr/>
        </p:nvGrpSpPr>
        <p:grpSpPr>
          <a:xfrm>
            <a:off x="2143296" y="6022739"/>
            <a:ext cx="5955157" cy="483582"/>
            <a:chOff x="2143296" y="651793"/>
            <a:chExt cx="5955157" cy="362696"/>
          </a:xfrm>
        </p:grpSpPr>
        <p:cxnSp>
          <p:nvCxnSpPr>
            <p:cNvPr id="881" name="Google Shape;881;p5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82" name="Google Shape;882;p50"/>
            <p:cNvGrpSpPr/>
            <p:nvPr/>
          </p:nvGrpSpPr>
          <p:grpSpPr>
            <a:xfrm rot="-5400000">
              <a:off x="7826311" y="742347"/>
              <a:ext cx="362696" cy="181588"/>
              <a:chOff x="5733900" y="3128019"/>
              <a:chExt cx="1376978" cy="689400"/>
            </a:xfrm>
          </p:grpSpPr>
          <p:sp>
            <p:nvSpPr>
              <p:cNvPr id="883" name="Google Shape;883;p5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85" name="Google Shape;885;p50"/>
          <p:cNvSpPr txBox="1"/>
          <p:nvPr>
            <p:ph hasCustomPrompt="1" idx="8"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886" name="Google Shape;886;p5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2 2">
  <p:cSld name="TITLE_2_1_2_2">
    <p:bg>
      <p:bgPr>
        <a:solidFill>
          <a:srgbClr val="FFFFFF"/>
        </a:solidFill>
      </p:bgPr>
    </p:bg>
    <p:spTree>
      <p:nvGrpSpPr>
        <p:cNvPr id="126" name="Shape 126"/>
        <p:cNvGrpSpPr/>
        <p:nvPr/>
      </p:nvGrpSpPr>
      <p:grpSpPr>
        <a:xfrm>
          <a:off x="0" y="0"/>
          <a:ext cx="0" cy="0"/>
          <a:chOff x="0" y="0"/>
          <a:chExt cx="0" cy="0"/>
        </a:xfrm>
      </p:grpSpPr>
      <p:sp>
        <p:nvSpPr>
          <p:cNvPr id="127" name="Google Shape;127;p6"/>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
          <p:cNvSpPr txBox="1"/>
          <p:nvPr/>
        </p:nvSpPr>
        <p:spPr>
          <a:xfrm>
            <a:off x="4858375" y="10095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a:t>
            </a:r>
            <a:r>
              <a:rPr b="1" lang="zh-TW" sz="5000">
                <a:latin typeface="Lexend"/>
                <a:ea typeface="Lexend"/>
                <a:cs typeface="Lexend"/>
                <a:sym typeface="Lexend"/>
              </a:rPr>
              <a:t>聆聽</a:t>
            </a:r>
            <a:endParaRPr b="1" sz="5000">
              <a:latin typeface="Lexend"/>
              <a:ea typeface="Lexend"/>
              <a:cs typeface="Lexend"/>
              <a:sym typeface="Lexend"/>
            </a:endParaRPr>
          </a:p>
        </p:txBody>
      </p:sp>
      <p:sp>
        <p:nvSpPr>
          <p:cNvPr id="129" name="Google Shape;129;p6"/>
          <p:cNvSpPr txBox="1"/>
          <p:nvPr/>
        </p:nvSpPr>
        <p:spPr>
          <a:xfrm>
            <a:off x="4858375" y="18357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130" name="Google Shape;130;p6"/>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pic>
        <p:nvPicPr>
          <p:cNvPr id="131" name="Google Shape;131;p6"/>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132" name="Google Shape;132;p6"/>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133" name="Google Shape;133;p6"/>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134" name="Google Shape;134;p6"/>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rgbClr val="000000"/>
                </a:solidFill>
                <a:hlinkClick r:id="rId5">
                  <a:extLst>
                    <a:ext uri="{A12FA001-AC4F-418D-AE19-62706E023703}">
                      <ahyp:hlinkClr val="tx"/>
                    </a:ext>
                  </a:extLst>
                </a:hlinkClick>
              </a:rPr>
              <a:t>chenyt@tku.edu.tw</a:t>
            </a:r>
            <a:r>
              <a:rPr lang="zh-TW" sz="2200"/>
              <a:t> </a:t>
            </a:r>
            <a:endParaRPr sz="2200"/>
          </a:p>
        </p:txBody>
      </p:sp>
      <p:pic>
        <p:nvPicPr>
          <p:cNvPr id="135" name="Google Shape;135;p6"/>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136" name="Google Shape;136;p6"/>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2_3">
    <p:spTree>
      <p:nvGrpSpPr>
        <p:cNvPr id="887" name="Shape 887"/>
        <p:cNvGrpSpPr/>
        <p:nvPr/>
      </p:nvGrpSpPr>
      <p:grpSpPr>
        <a:xfrm>
          <a:off x="0" y="0"/>
          <a:ext cx="0" cy="0"/>
          <a:chOff x="0" y="0"/>
          <a:chExt cx="0" cy="0"/>
        </a:xfrm>
      </p:grpSpPr>
      <p:sp>
        <p:nvSpPr>
          <p:cNvPr id="888" name="Google Shape;888;p51"/>
          <p:cNvSpPr txBox="1"/>
          <p:nvPr>
            <p:ph idx="1" type="subTitle"/>
          </p:nvPr>
        </p:nvSpPr>
        <p:spPr>
          <a:xfrm>
            <a:off x="987200" y="4961793"/>
            <a:ext cx="2283000" cy="8049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89" name="Google Shape;889;p51"/>
          <p:cNvSpPr txBox="1"/>
          <p:nvPr>
            <p:ph idx="2" type="subTitle"/>
          </p:nvPr>
        </p:nvSpPr>
        <p:spPr>
          <a:xfrm>
            <a:off x="987200" y="4259704"/>
            <a:ext cx="2283000" cy="5445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0" name="Google Shape;890;p51"/>
          <p:cNvSpPr txBox="1"/>
          <p:nvPr>
            <p:ph idx="3" type="subTitle"/>
          </p:nvPr>
        </p:nvSpPr>
        <p:spPr>
          <a:xfrm>
            <a:off x="3430550" y="4961793"/>
            <a:ext cx="2283000" cy="8049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1" name="Google Shape;891;p51"/>
          <p:cNvSpPr txBox="1"/>
          <p:nvPr>
            <p:ph idx="4" type="subTitle"/>
          </p:nvPr>
        </p:nvSpPr>
        <p:spPr>
          <a:xfrm flipH="1">
            <a:off x="5873900" y="4259704"/>
            <a:ext cx="2283000" cy="5445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2" name="Google Shape;892;p51"/>
          <p:cNvSpPr txBox="1"/>
          <p:nvPr>
            <p:ph idx="5" type="subTitle"/>
          </p:nvPr>
        </p:nvSpPr>
        <p:spPr>
          <a:xfrm>
            <a:off x="5873900" y="4961793"/>
            <a:ext cx="2283000" cy="8049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3" name="Google Shape;893;p51"/>
          <p:cNvSpPr txBox="1"/>
          <p:nvPr>
            <p:ph idx="6" type="subTitle"/>
          </p:nvPr>
        </p:nvSpPr>
        <p:spPr>
          <a:xfrm flipH="1">
            <a:off x="3430550" y="4259704"/>
            <a:ext cx="2283000" cy="5445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94" name="Google Shape;894;p51"/>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95" name="Google Shape;895;p51"/>
          <p:cNvSpPr txBox="1"/>
          <p:nvPr>
            <p:ph idx="7"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896" name="Google Shape;896;p51"/>
          <p:cNvGrpSpPr/>
          <p:nvPr/>
        </p:nvGrpSpPr>
        <p:grpSpPr>
          <a:xfrm>
            <a:off x="2143296" y="6022739"/>
            <a:ext cx="5955157" cy="483582"/>
            <a:chOff x="2143296" y="651793"/>
            <a:chExt cx="5955157" cy="362696"/>
          </a:xfrm>
        </p:grpSpPr>
        <p:cxnSp>
          <p:nvCxnSpPr>
            <p:cNvPr id="897" name="Google Shape;897;p5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898" name="Google Shape;898;p51"/>
            <p:cNvGrpSpPr/>
            <p:nvPr/>
          </p:nvGrpSpPr>
          <p:grpSpPr>
            <a:xfrm rot="-5400000">
              <a:off x="7826311" y="742347"/>
              <a:ext cx="362696" cy="181588"/>
              <a:chOff x="5733900" y="3128019"/>
              <a:chExt cx="1376978" cy="689400"/>
            </a:xfrm>
          </p:grpSpPr>
          <p:sp>
            <p:nvSpPr>
              <p:cNvPr id="899" name="Google Shape;899;p5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01" name="Google Shape;901;p51"/>
          <p:cNvSpPr txBox="1"/>
          <p:nvPr>
            <p:ph hasCustomPrompt="1" idx="8"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02" name="Google Shape;902;p5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_2_2">
    <p:spTree>
      <p:nvGrpSpPr>
        <p:cNvPr id="903" name="Shape 903"/>
        <p:cNvGrpSpPr/>
        <p:nvPr/>
      </p:nvGrpSpPr>
      <p:grpSpPr>
        <a:xfrm>
          <a:off x="0" y="0"/>
          <a:ext cx="0" cy="0"/>
          <a:chOff x="0" y="0"/>
          <a:chExt cx="0" cy="0"/>
        </a:xfrm>
      </p:grpSpPr>
      <p:sp>
        <p:nvSpPr>
          <p:cNvPr id="904" name="Google Shape;904;p52"/>
          <p:cNvSpPr txBox="1"/>
          <p:nvPr>
            <p:ph idx="1" type="subTitle"/>
          </p:nvPr>
        </p:nvSpPr>
        <p:spPr>
          <a:xfrm>
            <a:off x="2627850" y="2629533"/>
            <a:ext cx="5348700" cy="749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5" name="Google Shape;905;p52"/>
          <p:cNvSpPr txBox="1"/>
          <p:nvPr>
            <p:ph idx="2" type="subTitle"/>
          </p:nvPr>
        </p:nvSpPr>
        <p:spPr>
          <a:xfrm>
            <a:off x="2627850" y="1991393"/>
            <a:ext cx="16698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6" name="Google Shape;906;p52"/>
          <p:cNvSpPr txBox="1"/>
          <p:nvPr>
            <p:ph idx="3" type="subTitle"/>
          </p:nvPr>
        </p:nvSpPr>
        <p:spPr>
          <a:xfrm>
            <a:off x="2627850" y="4594733"/>
            <a:ext cx="5348700" cy="749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7" name="Google Shape;907;p52"/>
          <p:cNvSpPr txBox="1"/>
          <p:nvPr>
            <p:ph idx="4" type="subTitle"/>
          </p:nvPr>
        </p:nvSpPr>
        <p:spPr>
          <a:xfrm>
            <a:off x="2627850" y="3956592"/>
            <a:ext cx="16698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8" name="Google Shape;908;p52"/>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09" name="Google Shape;909;p52"/>
          <p:cNvSpPr txBox="1"/>
          <p:nvPr>
            <p:ph idx="5"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10" name="Google Shape;910;p52"/>
          <p:cNvGrpSpPr/>
          <p:nvPr/>
        </p:nvGrpSpPr>
        <p:grpSpPr>
          <a:xfrm>
            <a:off x="2143296" y="6022739"/>
            <a:ext cx="5955157" cy="483582"/>
            <a:chOff x="2143296" y="651793"/>
            <a:chExt cx="5955157" cy="362696"/>
          </a:xfrm>
        </p:grpSpPr>
        <p:cxnSp>
          <p:nvCxnSpPr>
            <p:cNvPr id="911" name="Google Shape;911;p5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12" name="Google Shape;912;p52"/>
            <p:cNvGrpSpPr/>
            <p:nvPr/>
          </p:nvGrpSpPr>
          <p:grpSpPr>
            <a:xfrm rot="-5400000">
              <a:off x="7826311" y="742347"/>
              <a:ext cx="362696" cy="181588"/>
              <a:chOff x="5733900" y="3128019"/>
              <a:chExt cx="1376978" cy="689400"/>
            </a:xfrm>
          </p:grpSpPr>
          <p:sp>
            <p:nvSpPr>
              <p:cNvPr id="913" name="Google Shape;913;p5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15" name="Google Shape;915;p52"/>
          <p:cNvSpPr txBox="1"/>
          <p:nvPr>
            <p:ph hasCustomPrompt="1" idx="6"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16" name="Google Shape;916;p5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2_2_1">
    <p:spTree>
      <p:nvGrpSpPr>
        <p:cNvPr id="917" name="Shape 917"/>
        <p:cNvGrpSpPr/>
        <p:nvPr/>
      </p:nvGrpSpPr>
      <p:grpSpPr>
        <a:xfrm>
          <a:off x="0" y="0"/>
          <a:ext cx="0" cy="0"/>
          <a:chOff x="0" y="0"/>
          <a:chExt cx="0" cy="0"/>
        </a:xfrm>
      </p:grpSpPr>
      <p:sp>
        <p:nvSpPr>
          <p:cNvPr id="918" name="Google Shape;918;p53"/>
          <p:cNvSpPr txBox="1"/>
          <p:nvPr>
            <p:ph idx="1" type="body"/>
          </p:nvPr>
        </p:nvSpPr>
        <p:spPr>
          <a:xfrm>
            <a:off x="715550" y="1970800"/>
            <a:ext cx="3856500" cy="4169100"/>
          </a:xfrm>
          <a:prstGeom prst="rect">
            <a:avLst/>
          </a:prstGeom>
        </p:spPr>
        <p:txBody>
          <a:bodyPr anchorCtr="0" anchor="t" bIns="91425" lIns="91425" spcFirstLastPara="1" rIns="91425" wrap="square" tIns="91425">
            <a:noAutofit/>
          </a:bodyPr>
          <a:lstStyle>
            <a:lvl1pPr indent="-317500" lvl="0" marL="457200" marR="50800" rtl="0">
              <a:lnSpc>
                <a:spcPct val="100000"/>
              </a:lnSpc>
              <a:spcBef>
                <a:spcPts val="1000"/>
              </a:spcBef>
              <a:spcAft>
                <a:spcPts val="0"/>
              </a:spcAft>
              <a:buClr>
                <a:schemeClr val="accent1"/>
              </a:buClr>
              <a:buSzPts val="1400"/>
              <a:buChar char="●"/>
              <a:defRPr/>
            </a:lvl1pPr>
            <a:lvl2pPr indent="-355600" lvl="1" marL="914400" rtl="0">
              <a:spcBef>
                <a:spcPts val="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19" name="Google Shape;919;p53"/>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20" name="Google Shape;920;p53"/>
          <p:cNvSpPr txBox="1"/>
          <p:nvPr>
            <p:ph idx="2" type="body"/>
          </p:nvPr>
        </p:nvSpPr>
        <p:spPr>
          <a:xfrm>
            <a:off x="4572000" y="1970800"/>
            <a:ext cx="3856500" cy="4169100"/>
          </a:xfrm>
          <a:prstGeom prst="rect">
            <a:avLst/>
          </a:prstGeom>
        </p:spPr>
        <p:txBody>
          <a:bodyPr anchorCtr="0" anchor="t" bIns="91425" lIns="91425" spcFirstLastPara="1" rIns="91425" wrap="square" tIns="91425">
            <a:noAutofit/>
          </a:bodyPr>
          <a:lstStyle>
            <a:lvl1pPr indent="-317500" lvl="0" marL="457200" rtl="0">
              <a:lnSpc>
                <a:spcPct val="100000"/>
              </a:lnSpc>
              <a:spcBef>
                <a:spcPts val="1000"/>
              </a:spcBef>
              <a:spcAft>
                <a:spcPts val="0"/>
              </a:spcAft>
              <a:buClr>
                <a:schemeClr val="accent1"/>
              </a:buClr>
              <a:buSzPts val="1400"/>
              <a:buChar char="●"/>
              <a:defRPr/>
            </a:lvl1pPr>
            <a:lvl2pPr indent="-355600" lvl="1" marL="914400" rtl="0">
              <a:spcBef>
                <a:spcPts val="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21" name="Google Shape;921;p53"/>
          <p:cNvSpPr txBox="1"/>
          <p:nvPr>
            <p:ph idx="3"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22" name="Google Shape;922;p53"/>
          <p:cNvGrpSpPr/>
          <p:nvPr/>
        </p:nvGrpSpPr>
        <p:grpSpPr>
          <a:xfrm>
            <a:off x="2143296" y="6022739"/>
            <a:ext cx="5955157" cy="483582"/>
            <a:chOff x="2143296" y="651793"/>
            <a:chExt cx="5955157" cy="362696"/>
          </a:xfrm>
        </p:grpSpPr>
        <p:cxnSp>
          <p:nvCxnSpPr>
            <p:cNvPr id="923" name="Google Shape;923;p5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24" name="Google Shape;924;p53"/>
            <p:cNvGrpSpPr/>
            <p:nvPr/>
          </p:nvGrpSpPr>
          <p:grpSpPr>
            <a:xfrm rot="-5400000">
              <a:off x="7826311" y="742347"/>
              <a:ext cx="362696" cy="181588"/>
              <a:chOff x="5733900" y="3128019"/>
              <a:chExt cx="1376978" cy="689400"/>
            </a:xfrm>
          </p:grpSpPr>
          <p:sp>
            <p:nvSpPr>
              <p:cNvPr id="925" name="Google Shape;925;p5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27" name="Google Shape;927;p53"/>
          <p:cNvSpPr txBox="1"/>
          <p:nvPr>
            <p:ph hasCustomPrompt="1" idx="4"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28" name="Google Shape;928;p5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2_1">
    <p:spTree>
      <p:nvGrpSpPr>
        <p:cNvPr id="929" name="Shape 929"/>
        <p:cNvGrpSpPr/>
        <p:nvPr/>
      </p:nvGrpSpPr>
      <p:grpSpPr>
        <a:xfrm>
          <a:off x="0" y="0"/>
          <a:ext cx="0" cy="0"/>
          <a:chOff x="0" y="0"/>
          <a:chExt cx="0" cy="0"/>
        </a:xfrm>
      </p:grpSpPr>
      <p:sp>
        <p:nvSpPr>
          <p:cNvPr id="930" name="Google Shape;930;p54"/>
          <p:cNvSpPr txBox="1"/>
          <p:nvPr>
            <p:ph idx="1" type="subTitle"/>
          </p:nvPr>
        </p:nvSpPr>
        <p:spPr>
          <a:xfrm>
            <a:off x="1055700" y="48696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1" name="Google Shape;931;p54"/>
          <p:cNvSpPr txBox="1"/>
          <p:nvPr>
            <p:ph idx="2" type="subTitle"/>
          </p:nvPr>
        </p:nvSpPr>
        <p:spPr>
          <a:xfrm>
            <a:off x="1055700" y="4129862"/>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2" name="Google Shape;932;p54"/>
          <p:cNvSpPr txBox="1"/>
          <p:nvPr>
            <p:ph idx="3" type="subTitle"/>
          </p:nvPr>
        </p:nvSpPr>
        <p:spPr>
          <a:xfrm>
            <a:off x="3651450" y="48696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3" name="Google Shape;933;p54"/>
          <p:cNvSpPr txBox="1"/>
          <p:nvPr>
            <p:ph idx="4" type="subTitle"/>
          </p:nvPr>
        </p:nvSpPr>
        <p:spPr>
          <a:xfrm>
            <a:off x="3651450" y="4129862"/>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4" name="Google Shape;934;p54"/>
          <p:cNvSpPr txBox="1"/>
          <p:nvPr>
            <p:ph idx="5" type="subTitle"/>
          </p:nvPr>
        </p:nvSpPr>
        <p:spPr>
          <a:xfrm>
            <a:off x="6247200" y="48696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5" name="Google Shape;935;p54"/>
          <p:cNvSpPr txBox="1"/>
          <p:nvPr>
            <p:ph idx="6" type="subTitle"/>
          </p:nvPr>
        </p:nvSpPr>
        <p:spPr>
          <a:xfrm>
            <a:off x="6247200" y="4129862"/>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6" name="Google Shape;936;p54"/>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37" name="Google Shape;937;p54"/>
          <p:cNvSpPr txBox="1"/>
          <p:nvPr>
            <p:ph idx="7" type="subTitle"/>
          </p:nvPr>
        </p:nvSpPr>
        <p:spPr>
          <a:xfrm>
            <a:off x="1055700" y="30118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8" name="Google Shape;938;p54"/>
          <p:cNvSpPr txBox="1"/>
          <p:nvPr>
            <p:ph idx="8" type="subTitle"/>
          </p:nvPr>
        </p:nvSpPr>
        <p:spPr>
          <a:xfrm>
            <a:off x="1055700" y="2272067"/>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9" name="Google Shape;939;p54"/>
          <p:cNvSpPr txBox="1"/>
          <p:nvPr>
            <p:ph idx="9" type="subTitle"/>
          </p:nvPr>
        </p:nvSpPr>
        <p:spPr>
          <a:xfrm>
            <a:off x="3651450" y="30118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40" name="Google Shape;940;p54"/>
          <p:cNvSpPr txBox="1"/>
          <p:nvPr>
            <p:ph idx="13" type="subTitle"/>
          </p:nvPr>
        </p:nvSpPr>
        <p:spPr>
          <a:xfrm>
            <a:off x="3651450" y="2272067"/>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41" name="Google Shape;941;p54"/>
          <p:cNvSpPr txBox="1"/>
          <p:nvPr>
            <p:ph idx="14" type="subTitle"/>
          </p:nvPr>
        </p:nvSpPr>
        <p:spPr>
          <a:xfrm>
            <a:off x="6247200" y="3011807"/>
            <a:ext cx="2145900" cy="6801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42" name="Google Shape;942;p54"/>
          <p:cNvSpPr txBox="1"/>
          <p:nvPr>
            <p:ph idx="15" type="subTitle"/>
          </p:nvPr>
        </p:nvSpPr>
        <p:spPr>
          <a:xfrm>
            <a:off x="6247200" y="2272067"/>
            <a:ext cx="21459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43" name="Google Shape;943;p54"/>
          <p:cNvSpPr txBox="1"/>
          <p:nvPr>
            <p:ph idx="16"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44" name="Google Shape;944;p54"/>
          <p:cNvGrpSpPr/>
          <p:nvPr/>
        </p:nvGrpSpPr>
        <p:grpSpPr>
          <a:xfrm>
            <a:off x="2143296" y="6022739"/>
            <a:ext cx="5955157" cy="483582"/>
            <a:chOff x="2143296" y="651793"/>
            <a:chExt cx="5955157" cy="362696"/>
          </a:xfrm>
        </p:grpSpPr>
        <p:cxnSp>
          <p:nvCxnSpPr>
            <p:cNvPr id="945" name="Google Shape;945;p5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46" name="Google Shape;946;p54"/>
            <p:cNvGrpSpPr/>
            <p:nvPr/>
          </p:nvGrpSpPr>
          <p:grpSpPr>
            <a:xfrm rot="-5400000">
              <a:off x="7826311" y="742347"/>
              <a:ext cx="362696" cy="181588"/>
              <a:chOff x="5733900" y="3128019"/>
              <a:chExt cx="1376978" cy="689400"/>
            </a:xfrm>
          </p:grpSpPr>
          <p:sp>
            <p:nvSpPr>
              <p:cNvPr id="947" name="Google Shape;947;p5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49" name="Google Shape;949;p54"/>
          <p:cNvSpPr txBox="1"/>
          <p:nvPr>
            <p:ph hasCustomPrompt="1" idx="17"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50" name="Google Shape;950;p5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951" name="Shape 951"/>
        <p:cNvGrpSpPr/>
        <p:nvPr/>
      </p:nvGrpSpPr>
      <p:grpSpPr>
        <a:xfrm>
          <a:off x="0" y="0"/>
          <a:ext cx="0" cy="0"/>
          <a:chOff x="0" y="0"/>
          <a:chExt cx="0" cy="0"/>
        </a:xfrm>
      </p:grpSpPr>
      <p:sp>
        <p:nvSpPr>
          <p:cNvPr id="952" name="Google Shape;952;p55"/>
          <p:cNvSpPr txBox="1"/>
          <p:nvPr>
            <p:ph idx="1" type="subTitle"/>
          </p:nvPr>
        </p:nvSpPr>
        <p:spPr>
          <a:xfrm>
            <a:off x="2056425" y="3002508"/>
            <a:ext cx="2283000" cy="738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3" name="Google Shape;953;p55"/>
          <p:cNvSpPr txBox="1"/>
          <p:nvPr>
            <p:ph idx="2" type="subTitle"/>
          </p:nvPr>
        </p:nvSpPr>
        <p:spPr>
          <a:xfrm>
            <a:off x="2056425" y="23643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4" name="Google Shape;954;p55"/>
          <p:cNvSpPr txBox="1"/>
          <p:nvPr>
            <p:ph idx="3" type="subTitle"/>
          </p:nvPr>
        </p:nvSpPr>
        <p:spPr>
          <a:xfrm>
            <a:off x="5871375" y="3002508"/>
            <a:ext cx="2283000" cy="738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5" name="Google Shape;955;p55"/>
          <p:cNvSpPr txBox="1"/>
          <p:nvPr>
            <p:ph idx="4" type="subTitle"/>
          </p:nvPr>
        </p:nvSpPr>
        <p:spPr>
          <a:xfrm>
            <a:off x="5871375" y="23643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6" name="Google Shape;956;p5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57" name="Google Shape;957;p55"/>
          <p:cNvSpPr txBox="1"/>
          <p:nvPr>
            <p:ph idx="5" type="subTitle"/>
          </p:nvPr>
        </p:nvSpPr>
        <p:spPr>
          <a:xfrm>
            <a:off x="2056425" y="4860008"/>
            <a:ext cx="2283000" cy="738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8" name="Google Shape;958;p55"/>
          <p:cNvSpPr txBox="1"/>
          <p:nvPr>
            <p:ph idx="6" type="subTitle"/>
          </p:nvPr>
        </p:nvSpPr>
        <p:spPr>
          <a:xfrm>
            <a:off x="2056425" y="42218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9" name="Google Shape;959;p55"/>
          <p:cNvSpPr txBox="1"/>
          <p:nvPr>
            <p:ph idx="7" type="subTitle"/>
          </p:nvPr>
        </p:nvSpPr>
        <p:spPr>
          <a:xfrm>
            <a:off x="5871375" y="4860008"/>
            <a:ext cx="2283000" cy="7383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60" name="Google Shape;960;p55"/>
          <p:cNvSpPr txBox="1"/>
          <p:nvPr>
            <p:ph idx="8" type="subTitle"/>
          </p:nvPr>
        </p:nvSpPr>
        <p:spPr>
          <a:xfrm>
            <a:off x="5871375" y="422186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61" name="Google Shape;961;p55"/>
          <p:cNvSpPr txBox="1"/>
          <p:nvPr>
            <p:ph idx="9"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62" name="Google Shape;962;p55"/>
          <p:cNvGrpSpPr/>
          <p:nvPr/>
        </p:nvGrpSpPr>
        <p:grpSpPr>
          <a:xfrm>
            <a:off x="2143296" y="6022739"/>
            <a:ext cx="5955157" cy="483582"/>
            <a:chOff x="2143296" y="651793"/>
            <a:chExt cx="5955157" cy="362696"/>
          </a:xfrm>
        </p:grpSpPr>
        <p:cxnSp>
          <p:nvCxnSpPr>
            <p:cNvPr id="963" name="Google Shape;963;p55"/>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64" name="Google Shape;964;p55"/>
            <p:cNvGrpSpPr/>
            <p:nvPr/>
          </p:nvGrpSpPr>
          <p:grpSpPr>
            <a:xfrm rot="-5400000">
              <a:off x="7826311" y="742347"/>
              <a:ext cx="362696" cy="181588"/>
              <a:chOff x="5733900" y="3128019"/>
              <a:chExt cx="1376978" cy="689400"/>
            </a:xfrm>
          </p:grpSpPr>
          <p:sp>
            <p:nvSpPr>
              <p:cNvPr id="965" name="Google Shape;965;p55"/>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5"/>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67" name="Google Shape;967;p55"/>
          <p:cNvSpPr txBox="1"/>
          <p:nvPr>
            <p:ph hasCustomPrompt="1" idx="13"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68" name="Google Shape;968;p55"/>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969" name="Shape 969"/>
        <p:cNvGrpSpPr/>
        <p:nvPr/>
      </p:nvGrpSpPr>
      <p:grpSpPr>
        <a:xfrm>
          <a:off x="0" y="0"/>
          <a:ext cx="0" cy="0"/>
          <a:chOff x="0" y="0"/>
          <a:chExt cx="0" cy="0"/>
        </a:xfrm>
      </p:grpSpPr>
      <p:sp>
        <p:nvSpPr>
          <p:cNvPr id="970" name="Google Shape;970;p56"/>
          <p:cNvSpPr txBox="1"/>
          <p:nvPr>
            <p:ph type="title"/>
          </p:nvPr>
        </p:nvSpPr>
        <p:spPr>
          <a:xfrm>
            <a:off x="2114388" y="4729300"/>
            <a:ext cx="4915200" cy="6381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71" name="Google Shape;971;p56"/>
          <p:cNvSpPr txBox="1"/>
          <p:nvPr>
            <p:ph idx="1" type="subTitle"/>
          </p:nvPr>
        </p:nvSpPr>
        <p:spPr>
          <a:xfrm>
            <a:off x="2114413" y="5367133"/>
            <a:ext cx="4915200" cy="7731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72" name="Google Shape;972;p56"/>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73" name="Google Shape;973;p56"/>
          <p:cNvGrpSpPr/>
          <p:nvPr/>
        </p:nvGrpSpPr>
        <p:grpSpPr>
          <a:xfrm>
            <a:off x="2143296" y="389280"/>
            <a:ext cx="5955157" cy="483582"/>
            <a:chOff x="2143296" y="651793"/>
            <a:chExt cx="5955157" cy="362696"/>
          </a:xfrm>
        </p:grpSpPr>
        <p:cxnSp>
          <p:nvCxnSpPr>
            <p:cNvPr id="974" name="Google Shape;974;p56"/>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75" name="Google Shape;975;p56"/>
            <p:cNvGrpSpPr/>
            <p:nvPr/>
          </p:nvGrpSpPr>
          <p:grpSpPr>
            <a:xfrm rot="-5400000">
              <a:off x="7826311" y="742347"/>
              <a:ext cx="362696" cy="181588"/>
              <a:chOff x="5733900" y="3128019"/>
              <a:chExt cx="1376978" cy="689400"/>
            </a:xfrm>
          </p:grpSpPr>
          <p:sp>
            <p:nvSpPr>
              <p:cNvPr id="976" name="Google Shape;976;p56"/>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6"/>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78" name="Google Shape;978;p56"/>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79" name="Google Shape;979;p5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_1">
    <p:spTree>
      <p:nvGrpSpPr>
        <p:cNvPr id="980" name="Shape 980"/>
        <p:cNvGrpSpPr/>
        <p:nvPr/>
      </p:nvGrpSpPr>
      <p:grpSpPr>
        <a:xfrm>
          <a:off x="0" y="0"/>
          <a:ext cx="0" cy="0"/>
          <a:chOff x="0" y="0"/>
          <a:chExt cx="0" cy="0"/>
        </a:xfrm>
      </p:grpSpPr>
      <p:sp>
        <p:nvSpPr>
          <p:cNvPr id="981" name="Google Shape;981;p57"/>
          <p:cNvSpPr txBox="1"/>
          <p:nvPr>
            <p:ph type="title"/>
          </p:nvPr>
        </p:nvSpPr>
        <p:spPr>
          <a:xfrm>
            <a:off x="5782075" y="1462007"/>
            <a:ext cx="2570400" cy="2558700"/>
          </a:xfrm>
          <a:prstGeom prst="rect">
            <a:avLst/>
          </a:prstGeom>
        </p:spPr>
        <p:txBody>
          <a:bodyPr anchorCtr="0" anchor="t" bIns="91425" lIns="91425" spcFirstLastPara="1" rIns="91425" wrap="square" tIns="0">
            <a:noAutofit/>
          </a:bodyPr>
          <a:lstStyle>
            <a:lvl1pPr lvl="0" rtl="0">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82" name="Google Shape;982;p57"/>
          <p:cNvSpPr txBox="1"/>
          <p:nvPr>
            <p:ph idx="1" type="subTitle"/>
          </p:nvPr>
        </p:nvSpPr>
        <p:spPr>
          <a:xfrm>
            <a:off x="4751175" y="4190273"/>
            <a:ext cx="3601200" cy="1413900"/>
          </a:xfrm>
          <a:prstGeom prst="rect">
            <a:avLst/>
          </a:prstGeom>
        </p:spPr>
        <p:txBody>
          <a:bodyPr anchorCtr="0" anchor="t" bIns="91425" lIns="91425" spcFirstLastPara="1" rIns="91425" wrap="square" tIns="91425">
            <a:noAutofit/>
          </a:bodyPr>
          <a:lstStyle>
            <a:lvl1pPr lvl="0" rtl="0" algn="r">
              <a:lnSpc>
                <a:spcPct val="100000"/>
              </a:lnSpc>
              <a:spcBef>
                <a:spcPts val="1000"/>
              </a:spcBef>
              <a:spcAft>
                <a:spcPts val="0"/>
              </a:spcAft>
              <a:buSzPts val="1400"/>
              <a:buNone/>
              <a:defRPr sz="16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83" name="Google Shape;983;p57"/>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84" name="Google Shape;984;p57"/>
          <p:cNvGrpSpPr/>
          <p:nvPr/>
        </p:nvGrpSpPr>
        <p:grpSpPr>
          <a:xfrm>
            <a:off x="2143296" y="389280"/>
            <a:ext cx="5955157" cy="483582"/>
            <a:chOff x="2143296" y="651793"/>
            <a:chExt cx="5955157" cy="362696"/>
          </a:xfrm>
        </p:grpSpPr>
        <p:cxnSp>
          <p:nvCxnSpPr>
            <p:cNvPr id="985" name="Google Shape;985;p57"/>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986" name="Google Shape;986;p57"/>
            <p:cNvGrpSpPr/>
            <p:nvPr/>
          </p:nvGrpSpPr>
          <p:grpSpPr>
            <a:xfrm rot="-5400000">
              <a:off x="7826311" y="742347"/>
              <a:ext cx="362696" cy="181588"/>
              <a:chOff x="5733900" y="3128019"/>
              <a:chExt cx="1376978" cy="689400"/>
            </a:xfrm>
          </p:grpSpPr>
          <p:sp>
            <p:nvSpPr>
              <p:cNvPr id="987" name="Google Shape;987;p57"/>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7"/>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9" name="Google Shape;989;p57"/>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990" name="Google Shape;990;p5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7">
    <p:spTree>
      <p:nvGrpSpPr>
        <p:cNvPr id="991" name="Shape 991"/>
        <p:cNvGrpSpPr/>
        <p:nvPr/>
      </p:nvGrpSpPr>
      <p:grpSpPr>
        <a:xfrm>
          <a:off x="0" y="0"/>
          <a:ext cx="0" cy="0"/>
          <a:chOff x="0" y="0"/>
          <a:chExt cx="0" cy="0"/>
        </a:xfrm>
      </p:grpSpPr>
      <p:sp>
        <p:nvSpPr>
          <p:cNvPr id="992" name="Google Shape;992;p58"/>
          <p:cNvSpPr txBox="1"/>
          <p:nvPr>
            <p:ph hasCustomPrompt="1" type="title"/>
          </p:nvPr>
        </p:nvSpPr>
        <p:spPr>
          <a:xfrm>
            <a:off x="4426075" y="1095600"/>
            <a:ext cx="3945600" cy="928800"/>
          </a:xfrm>
          <a:prstGeom prst="rect">
            <a:avLst/>
          </a:prstGeom>
        </p:spPr>
        <p:txBody>
          <a:bodyPr anchorCtr="0" anchor="t" bIns="91425" lIns="91425" spcFirstLastPara="1" rIns="91425" wrap="square" tIns="0">
            <a:noAutofit/>
          </a:bodyPr>
          <a:lstStyle>
            <a:lvl1pPr lvl="0" rtl="0">
              <a:spcBef>
                <a:spcPts val="0"/>
              </a:spcBef>
              <a:spcAft>
                <a:spcPts val="0"/>
              </a:spcAft>
              <a:buSzPts val="7200"/>
              <a:buNone/>
              <a:defRPr sz="50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993" name="Google Shape;993;p58"/>
          <p:cNvSpPr txBox="1"/>
          <p:nvPr>
            <p:ph idx="1" type="subTitle"/>
          </p:nvPr>
        </p:nvSpPr>
        <p:spPr>
          <a:xfrm>
            <a:off x="4426075" y="2024125"/>
            <a:ext cx="3945600" cy="400500"/>
          </a:xfrm>
          <a:prstGeom prst="rect">
            <a:avLst/>
          </a:prstGeom>
        </p:spPr>
        <p:txBody>
          <a:bodyPr anchorCtr="0" anchor="t" bIns="91425" lIns="91425" spcFirstLastPara="1" rIns="91425" wrap="square" tIns="91425">
            <a:noAutofit/>
          </a:bodyPr>
          <a:lstStyle>
            <a:lvl1pPr lvl="0" rtl="0" algn="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4" name="Google Shape;994;p58"/>
          <p:cNvSpPr txBox="1"/>
          <p:nvPr>
            <p:ph hasCustomPrompt="1" idx="2" type="title"/>
          </p:nvPr>
        </p:nvSpPr>
        <p:spPr>
          <a:xfrm>
            <a:off x="4426075" y="2865998"/>
            <a:ext cx="3945600" cy="928800"/>
          </a:xfrm>
          <a:prstGeom prst="rect">
            <a:avLst/>
          </a:prstGeom>
        </p:spPr>
        <p:txBody>
          <a:bodyPr anchorCtr="0" anchor="t" bIns="91425" lIns="91425" spcFirstLastPara="1" rIns="91425" wrap="square" tIns="0">
            <a:noAutofit/>
          </a:bodyPr>
          <a:lstStyle>
            <a:lvl1pPr lvl="0" rtl="0">
              <a:spcBef>
                <a:spcPts val="0"/>
              </a:spcBef>
              <a:spcAft>
                <a:spcPts val="0"/>
              </a:spcAft>
              <a:buSzPts val="7200"/>
              <a:buNone/>
              <a:defRPr sz="50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995" name="Google Shape;995;p58"/>
          <p:cNvSpPr txBox="1"/>
          <p:nvPr>
            <p:ph idx="3" type="subTitle"/>
          </p:nvPr>
        </p:nvSpPr>
        <p:spPr>
          <a:xfrm>
            <a:off x="4426075" y="3794663"/>
            <a:ext cx="3945600" cy="400500"/>
          </a:xfrm>
          <a:prstGeom prst="rect">
            <a:avLst/>
          </a:prstGeom>
        </p:spPr>
        <p:txBody>
          <a:bodyPr anchorCtr="0" anchor="t" bIns="91425" lIns="91425" spcFirstLastPara="1" rIns="91425" wrap="square" tIns="91425">
            <a:noAutofit/>
          </a:bodyPr>
          <a:lstStyle>
            <a:lvl1pPr lvl="0" rtl="0" algn="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6" name="Google Shape;996;p58"/>
          <p:cNvSpPr txBox="1"/>
          <p:nvPr>
            <p:ph hasCustomPrompt="1" idx="4" type="title"/>
          </p:nvPr>
        </p:nvSpPr>
        <p:spPr>
          <a:xfrm>
            <a:off x="4426075" y="4636553"/>
            <a:ext cx="3945600" cy="928800"/>
          </a:xfrm>
          <a:prstGeom prst="rect">
            <a:avLst/>
          </a:prstGeom>
        </p:spPr>
        <p:txBody>
          <a:bodyPr anchorCtr="0" anchor="t" bIns="91425" lIns="91425" spcFirstLastPara="1" rIns="91425" wrap="square" tIns="0">
            <a:noAutofit/>
          </a:bodyPr>
          <a:lstStyle>
            <a:lvl1pPr lvl="0" rtl="0">
              <a:spcBef>
                <a:spcPts val="0"/>
              </a:spcBef>
              <a:spcAft>
                <a:spcPts val="0"/>
              </a:spcAft>
              <a:buSzPts val="7200"/>
              <a:buNone/>
              <a:defRPr sz="50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997" name="Google Shape;997;p58"/>
          <p:cNvSpPr txBox="1"/>
          <p:nvPr>
            <p:ph idx="5" type="subTitle"/>
          </p:nvPr>
        </p:nvSpPr>
        <p:spPr>
          <a:xfrm>
            <a:off x="4426075" y="5565201"/>
            <a:ext cx="3945600" cy="400500"/>
          </a:xfrm>
          <a:prstGeom prst="rect">
            <a:avLst/>
          </a:prstGeom>
        </p:spPr>
        <p:txBody>
          <a:bodyPr anchorCtr="0" anchor="t" bIns="91425" lIns="91425" spcFirstLastPara="1" rIns="91425" wrap="square" tIns="91425">
            <a:noAutofit/>
          </a:bodyPr>
          <a:lstStyle>
            <a:lvl1pPr lvl="0" rtl="0" algn="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8" name="Google Shape;998;p58"/>
          <p:cNvSpPr txBox="1"/>
          <p:nvPr>
            <p:ph idx="6"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999" name="Google Shape;999;p58"/>
          <p:cNvGrpSpPr/>
          <p:nvPr/>
        </p:nvGrpSpPr>
        <p:grpSpPr>
          <a:xfrm>
            <a:off x="2143296" y="389280"/>
            <a:ext cx="5955157" cy="483582"/>
            <a:chOff x="2143296" y="651793"/>
            <a:chExt cx="5955157" cy="362696"/>
          </a:xfrm>
        </p:grpSpPr>
        <p:cxnSp>
          <p:nvCxnSpPr>
            <p:cNvPr id="1000" name="Google Shape;1000;p5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01" name="Google Shape;1001;p58"/>
            <p:cNvGrpSpPr/>
            <p:nvPr/>
          </p:nvGrpSpPr>
          <p:grpSpPr>
            <a:xfrm rot="-5400000">
              <a:off x="7826311" y="742347"/>
              <a:ext cx="362696" cy="181588"/>
              <a:chOff x="5733900" y="3128019"/>
              <a:chExt cx="1376978" cy="689400"/>
            </a:xfrm>
          </p:grpSpPr>
          <p:sp>
            <p:nvSpPr>
              <p:cNvPr id="1002" name="Google Shape;1002;p5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04" name="Google Shape;1004;p58"/>
          <p:cNvSpPr txBox="1"/>
          <p:nvPr>
            <p:ph hasCustomPrompt="1" idx="7"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05" name="Google Shape;1005;p5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7_1">
    <p:spTree>
      <p:nvGrpSpPr>
        <p:cNvPr id="1006" name="Shape 1006"/>
        <p:cNvGrpSpPr/>
        <p:nvPr/>
      </p:nvGrpSpPr>
      <p:grpSpPr>
        <a:xfrm>
          <a:off x="0" y="0"/>
          <a:ext cx="0" cy="0"/>
          <a:chOff x="0" y="0"/>
          <a:chExt cx="0" cy="0"/>
        </a:xfrm>
      </p:grpSpPr>
      <p:sp>
        <p:nvSpPr>
          <p:cNvPr id="1007" name="Google Shape;1007;p59"/>
          <p:cNvSpPr txBox="1"/>
          <p:nvPr>
            <p:ph idx="1" type="subTitle"/>
          </p:nvPr>
        </p:nvSpPr>
        <p:spPr>
          <a:xfrm>
            <a:off x="1063400" y="3589310"/>
            <a:ext cx="2283000" cy="7479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08" name="Google Shape;1008;p59"/>
          <p:cNvSpPr txBox="1"/>
          <p:nvPr>
            <p:ph idx="2" type="subTitle"/>
          </p:nvPr>
        </p:nvSpPr>
        <p:spPr>
          <a:xfrm>
            <a:off x="1049278" y="296508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09" name="Google Shape;1009;p59"/>
          <p:cNvSpPr txBox="1"/>
          <p:nvPr>
            <p:ph idx="3" type="subTitle"/>
          </p:nvPr>
        </p:nvSpPr>
        <p:spPr>
          <a:xfrm>
            <a:off x="3582950" y="3589310"/>
            <a:ext cx="2283000" cy="7479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0" name="Google Shape;1010;p59"/>
          <p:cNvSpPr txBox="1"/>
          <p:nvPr>
            <p:ph idx="4" type="subTitle"/>
          </p:nvPr>
        </p:nvSpPr>
        <p:spPr>
          <a:xfrm>
            <a:off x="3568828" y="296508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1" name="Google Shape;1011;p59"/>
          <p:cNvSpPr txBox="1"/>
          <p:nvPr>
            <p:ph idx="5" type="subTitle"/>
          </p:nvPr>
        </p:nvSpPr>
        <p:spPr>
          <a:xfrm>
            <a:off x="6102500" y="3589310"/>
            <a:ext cx="2283000" cy="7479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sz="1400"/>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2" name="Google Shape;1012;p59"/>
          <p:cNvSpPr txBox="1"/>
          <p:nvPr>
            <p:ph idx="6" type="subTitle"/>
          </p:nvPr>
        </p:nvSpPr>
        <p:spPr>
          <a:xfrm>
            <a:off x="6088378" y="2965080"/>
            <a:ext cx="2283000" cy="544500"/>
          </a:xfrm>
          <a:prstGeom prst="rect">
            <a:avLst/>
          </a:prstGeom>
        </p:spPr>
        <p:txBody>
          <a:bodyPr anchorCtr="0" anchor="t" bIns="91425" lIns="91425" spcFirstLastPara="1" rIns="91425" wrap="square" tIns="91425">
            <a:noAutofit/>
          </a:bodyPr>
          <a:lstStyle>
            <a:lvl1pPr lvl="0" rtl="0">
              <a:lnSpc>
                <a:spcPct val="100000"/>
              </a:lnSpc>
              <a:spcBef>
                <a:spcPts val="1000"/>
              </a:spcBef>
              <a:spcAft>
                <a:spcPts val="0"/>
              </a:spcAft>
              <a:buSzPts val="1400"/>
              <a:buNone/>
              <a:defRPr b="1" sz="2200">
                <a:latin typeface="Outfit"/>
                <a:ea typeface="Outfit"/>
                <a:cs typeface="Outfit"/>
                <a:sym typeface="Outfit"/>
              </a:defRPr>
            </a:lvl1pPr>
            <a:lvl2pPr lvl="1" rtl="0" algn="ctr">
              <a:spcBef>
                <a:spcPts val="0"/>
              </a:spcBef>
              <a:spcAft>
                <a:spcPts val="0"/>
              </a:spcAft>
              <a:buSzPts val="2000"/>
              <a:buNone/>
              <a:defRPr/>
            </a:lvl2pPr>
            <a:lvl3pPr lvl="2" rtl="0" algn="ctr">
              <a:spcBef>
                <a:spcPts val="0"/>
              </a:spcBef>
              <a:spcAft>
                <a:spcPts val="0"/>
              </a:spcAft>
              <a:buSzPts val="1800"/>
              <a:buNone/>
              <a:defRPr/>
            </a:lvl3pPr>
            <a:lvl4pPr lvl="3" rtl="0" algn="ctr">
              <a:spcBef>
                <a:spcPts val="0"/>
              </a:spcBef>
              <a:spcAft>
                <a:spcPts val="0"/>
              </a:spcAft>
              <a:buSzPts val="16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3" name="Google Shape;1013;p59"/>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014" name="Google Shape;1014;p59"/>
          <p:cNvSpPr txBox="1"/>
          <p:nvPr>
            <p:ph hasCustomPrompt="1" idx="7" type="title"/>
          </p:nvPr>
        </p:nvSpPr>
        <p:spPr>
          <a:xfrm>
            <a:off x="911000" y="1954250"/>
            <a:ext cx="2283000" cy="816300"/>
          </a:xfrm>
          <a:prstGeom prst="rect">
            <a:avLst/>
          </a:prstGeom>
        </p:spPr>
        <p:txBody>
          <a:bodyPr anchorCtr="0" anchor="t" bIns="91425" lIns="91425" spcFirstLastPara="1" rIns="91425" wrap="square" tIns="0">
            <a:noAutofit/>
          </a:bodyPr>
          <a:lstStyle>
            <a:lvl1pPr lvl="0" rtl="0" algn="l">
              <a:spcBef>
                <a:spcPts val="0"/>
              </a:spcBef>
              <a:spcAft>
                <a:spcPts val="0"/>
              </a:spcAft>
              <a:buSzPts val="7200"/>
              <a:buNone/>
              <a:defRPr sz="5000">
                <a:solidFill>
                  <a:schemeClr val="lt2"/>
                </a:solidFill>
              </a:defRPr>
            </a:lvl1pPr>
            <a:lvl2pPr lvl="1" rtl="0" algn="l">
              <a:spcBef>
                <a:spcPts val="0"/>
              </a:spcBef>
              <a:spcAft>
                <a:spcPts val="0"/>
              </a:spcAft>
              <a:buSzPts val="7200"/>
              <a:buNone/>
              <a:defRPr sz="7200"/>
            </a:lvl2pPr>
            <a:lvl3pPr lvl="2" rtl="0" algn="l">
              <a:spcBef>
                <a:spcPts val="0"/>
              </a:spcBef>
              <a:spcAft>
                <a:spcPts val="0"/>
              </a:spcAft>
              <a:buSzPts val="7200"/>
              <a:buNone/>
              <a:defRPr sz="7200"/>
            </a:lvl3pPr>
            <a:lvl4pPr lvl="3" rtl="0" algn="l">
              <a:spcBef>
                <a:spcPts val="0"/>
              </a:spcBef>
              <a:spcAft>
                <a:spcPts val="0"/>
              </a:spcAft>
              <a:buSzPts val="7200"/>
              <a:buNone/>
              <a:defRPr sz="7200"/>
            </a:lvl4pPr>
            <a:lvl5pPr lvl="4" rtl="0" algn="l">
              <a:spcBef>
                <a:spcPts val="0"/>
              </a:spcBef>
              <a:spcAft>
                <a:spcPts val="0"/>
              </a:spcAft>
              <a:buSzPts val="7200"/>
              <a:buNone/>
              <a:defRPr sz="7200"/>
            </a:lvl5pPr>
            <a:lvl6pPr lvl="5" rtl="0" algn="l">
              <a:spcBef>
                <a:spcPts val="0"/>
              </a:spcBef>
              <a:spcAft>
                <a:spcPts val="0"/>
              </a:spcAft>
              <a:buSzPts val="7200"/>
              <a:buNone/>
              <a:defRPr sz="7200"/>
            </a:lvl6pPr>
            <a:lvl7pPr lvl="6" rtl="0" algn="l">
              <a:spcBef>
                <a:spcPts val="0"/>
              </a:spcBef>
              <a:spcAft>
                <a:spcPts val="0"/>
              </a:spcAft>
              <a:buSzPts val="7200"/>
              <a:buNone/>
              <a:defRPr sz="7200"/>
            </a:lvl7pPr>
            <a:lvl8pPr lvl="7" rtl="0" algn="l">
              <a:spcBef>
                <a:spcPts val="0"/>
              </a:spcBef>
              <a:spcAft>
                <a:spcPts val="0"/>
              </a:spcAft>
              <a:buSzPts val="7200"/>
              <a:buNone/>
              <a:defRPr sz="7200"/>
            </a:lvl8pPr>
            <a:lvl9pPr lvl="8" rtl="0" algn="l">
              <a:spcBef>
                <a:spcPts val="0"/>
              </a:spcBef>
              <a:spcAft>
                <a:spcPts val="0"/>
              </a:spcAft>
              <a:buSzPts val="7200"/>
              <a:buNone/>
              <a:defRPr sz="7200"/>
            </a:lvl9pPr>
          </a:lstStyle>
          <a:p>
            <a:r>
              <a:t>xx%</a:t>
            </a:r>
          </a:p>
        </p:txBody>
      </p:sp>
      <p:sp>
        <p:nvSpPr>
          <p:cNvPr id="1015" name="Google Shape;1015;p59"/>
          <p:cNvSpPr txBox="1"/>
          <p:nvPr>
            <p:ph hasCustomPrompt="1" idx="8" type="title"/>
          </p:nvPr>
        </p:nvSpPr>
        <p:spPr>
          <a:xfrm>
            <a:off x="3430550" y="1954250"/>
            <a:ext cx="2283000" cy="816300"/>
          </a:xfrm>
          <a:prstGeom prst="rect">
            <a:avLst/>
          </a:prstGeom>
        </p:spPr>
        <p:txBody>
          <a:bodyPr anchorCtr="0" anchor="t" bIns="91425" lIns="91425" spcFirstLastPara="1" rIns="91425" wrap="square" tIns="0">
            <a:noAutofit/>
          </a:bodyPr>
          <a:lstStyle>
            <a:lvl1pPr lvl="0" rtl="0" algn="l">
              <a:spcBef>
                <a:spcPts val="0"/>
              </a:spcBef>
              <a:spcAft>
                <a:spcPts val="0"/>
              </a:spcAft>
              <a:buSzPts val="7200"/>
              <a:buNone/>
              <a:defRPr sz="5000">
                <a:solidFill>
                  <a:schemeClr val="dk2"/>
                </a:solidFill>
              </a:defRPr>
            </a:lvl1pPr>
            <a:lvl2pPr lvl="1" rtl="0" algn="l">
              <a:spcBef>
                <a:spcPts val="0"/>
              </a:spcBef>
              <a:spcAft>
                <a:spcPts val="0"/>
              </a:spcAft>
              <a:buSzPts val="7200"/>
              <a:buNone/>
              <a:defRPr sz="7200"/>
            </a:lvl2pPr>
            <a:lvl3pPr lvl="2" rtl="0" algn="l">
              <a:spcBef>
                <a:spcPts val="0"/>
              </a:spcBef>
              <a:spcAft>
                <a:spcPts val="0"/>
              </a:spcAft>
              <a:buSzPts val="7200"/>
              <a:buNone/>
              <a:defRPr sz="7200"/>
            </a:lvl3pPr>
            <a:lvl4pPr lvl="3" rtl="0" algn="l">
              <a:spcBef>
                <a:spcPts val="0"/>
              </a:spcBef>
              <a:spcAft>
                <a:spcPts val="0"/>
              </a:spcAft>
              <a:buSzPts val="7200"/>
              <a:buNone/>
              <a:defRPr sz="7200"/>
            </a:lvl4pPr>
            <a:lvl5pPr lvl="4" rtl="0" algn="l">
              <a:spcBef>
                <a:spcPts val="0"/>
              </a:spcBef>
              <a:spcAft>
                <a:spcPts val="0"/>
              </a:spcAft>
              <a:buSzPts val="7200"/>
              <a:buNone/>
              <a:defRPr sz="7200"/>
            </a:lvl5pPr>
            <a:lvl6pPr lvl="5" rtl="0" algn="l">
              <a:spcBef>
                <a:spcPts val="0"/>
              </a:spcBef>
              <a:spcAft>
                <a:spcPts val="0"/>
              </a:spcAft>
              <a:buSzPts val="7200"/>
              <a:buNone/>
              <a:defRPr sz="7200"/>
            </a:lvl6pPr>
            <a:lvl7pPr lvl="6" rtl="0" algn="l">
              <a:spcBef>
                <a:spcPts val="0"/>
              </a:spcBef>
              <a:spcAft>
                <a:spcPts val="0"/>
              </a:spcAft>
              <a:buSzPts val="7200"/>
              <a:buNone/>
              <a:defRPr sz="7200"/>
            </a:lvl7pPr>
            <a:lvl8pPr lvl="7" rtl="0" algn="l">
              <a:spcBef>
                <a:spcPts val="0"/>
              </a:spcBef>
              <a:spcAft>
                <a:spcPts val="0"/>
              </a:spcAft>
              <a:buSzPts val="7200"/>
              <a:buNone/>
              <a:defRPr sz="7200"/>
            </a:lvl8pPr>
            <a:lvl9pPr lvl="8" rtl="0" algn="l">
              <a:spcBef>
                <a:spcPts val="0"/>
              </a:spcBef>
              <a:spcAft>
                <a:spcPts val="0"/>
              </a:spcAft>
              <a:buSzPts val="7200"/>
              <a:buNone/>
              <a:defRPr sz="7200"/>
            </a:lvl9pPr>
          </a:lstStyle>
          <a:p>
            <a:r>
              <a:t>xx%</a:t>
            </a:r>
          </a:p>
        </p:txBody>
      </p:sp>
      <p:sp>
        <p:nvSpPr>
          <p:cNvPr id="1016" name="Google Shape;1016;p59"/>
          <p:cNvSpPr txBox="1"/>
          <p:nvPr>
            <p:ph hasCustomPrompt="1" idx="9" type="title"/>
          </p:nvPr>
        </p:nvSpPr>
        <p:spPr>
          <a:xfrm>
            <a:off x="5950100" y="1954250"/>
            <a:ext cx="2283000" cy="816300"/>
          </a:xfrm>
          <a:prstGeom prst="rect">
            <a:avLst/>
          </a:prstGeom>
        </p:spPr>
        <p:txBody>
          <a:bodyPr anchorCtr="0" anchor="t" bIns="91425" lIns="91425" spcFirstLastPara="1" rIns="91425" wrap="square" tIns="0">
            <a:noAutofit/>
          </a:bodyPr>
          <a:lstStyle>
            <a:lvl1pPr lvl="0" rtl="0" algn="l">
              <a:spcBef>
                <a:spcPts val="0"/>
              </a:spcBef>
              <a:spcAft>
                <a:spcPts val="0"/>
              </a:spcAft>
              <a:buSzPts val="7200"/>
              <a:buNone/>
              <a:defRPr sz="5000">
                <a:solidFill>
                  <a:schemeClr val="accent1"/>
                </a:solidFill>
              </a:defRPr>
            </a:lvl1pPr>
            <a:lvl2pPr lvl="1" rtl="0" algn="l">
              <a:spcBef>
                <a:spcPts val="0"/>
              </a:spcBef>
              <a:spcAft>
                <a:spcPts val="0"/>
              </a:spcAft>
              <a:buSzPts val="7200"/>
              <a:buNone/>
              <a:defRPr sz="7200"/>
            </a:lvl2pPr>
            <a:lvl3pPr lvl="2" rtl="0" algn="l">
              <a:spcBef>
                <a:spcPts val="0"/>
              </a:spcBef>
              <a:spcAft>
                <a:spcPts val="0"/>
              </a:spcAft>
              <a:buSzPts val="7200"/>
              <a:buNone/>
              <a:defRPr sz="7200"/>
            </a:lvl3pPr>
            <a:lvl4pPr lvl="3" rtl="0" algn="l">
              <a:spcBef>
                <a:spcPts val="0"/>
              </a:spcBef>
              <a:spcAft>
                <a:spcPts val="0"/>
              </a:spcAft>
              <a:buSzPts val="7200"/>
              <a:buNone/>
              <a:defRPr sz="7200"/>
            </a:lvl4pPr>
            <a:lvl5pPr lvl="4" rtl="0" algn="l">
              <a:spcBef>
                <a:spcPts val="0"/>
              </a:spcBef>
              <a:spcAft>
                <a:spcPts val="0"/>
              </a:spcAft>
              <a:buSzPts val="7200"/>
              <a:buNone/>
              <a:defRPr sz="7200"/>
            </a:lvl5pPr>
            <a:lvl6pPr lvl="5" rtl="0" algn="l">
              <a:spcBef>
                <a:spcPts val="0"/>
              </a:spcBef>
              <a:spcAft>
                <a:spcPts val="0"/>
              </a:spcAft>
              <a:buSzPts val="7200"/>
              <a:buNone/>
              <a:defRPr sz="7200"/>
            </a:lvl6pPr>
            <a:lvl7pPr lvl="6" rtl="0" algn="l">
              <a:spcBef>
                <a:spcPts val="0"/>
              </a:spcBef>
              <a:spcAft>
                <a:spcPts val="0"/>
              </a:spcAft>
              <a:buSzPts val="7200"/>
              <a:buNone/>
              <a:defRPr sz="7200"/>
            </a:lvl7pPr>
            <a:lvl8pPr lvl="7" rtl="0" algn="l">
              <a:spcBef>
                <a:spcPts val="0"/>
              </a:spcBef>
              <a:spcAft>
                <a:spcPts val="0"/>
              </a:spcAft>
              <a:buSzPts val="7200"/>
              <a:buNone/>
              <a:defRPr sz="7200"/>
            </a:lvl8pPr>
            <a:lvl9pPr lvl="8" rtl="0" algn="l">
              <a:spcBef>
                <a:spcPts val="0"/>
              </a:spcBef>
              <a:spcAft>
                <a:spcPts val="0"/>
              </a:spcAft>
              <a:buSzPts val="7200"/>
              <a:buNone/>
              <a:defRPr sz="7200"/>
            </a:lvl9pPr>
          </a:lstStyle>
          <a:p>
            <a:r>
              <a:t>xx%</a:t>
            </a:r>
          </a:p>
        </p:txBody>
      </p:sp>
      <p:sp>
        <p:nvSpPr>
          <p:cNvPr id="1017" name="Google Shape;1017;p59"/>
          <p:cNvSpPr txBox="1"/>
          <p:nvPr>
            <p:ph idx="13"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018" name="Google Shape;1018;p59"/>
          <p:cNvGrpSpPr/>
          <p:nvPr/>
        </p:nvGrpSpPr>
        <p:grpSpPr>
          <a:xfrm>
            <a:off x="2143296" y="6022739"/>
            <a:ext cx="5955157" cy="483582"/>
            <a:chOff x="2143296" y="651793"/>
            <a:chExt cx="5955157" cy="362696"/>
          </a:xfrm>
        </p:grpSpPr>
        <p:cxnSp>
          <p:nvCxnSpPr>
            <p:cNvPr id="1019" name="Google Shape;1019;p59"/>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20" name="Google Shape;1020;p59"/>
            <p:cNvGrpSpPr/>
            <p:nvPr/>
          </p:nvGrpSpPr>
          <p:grpSpPr>
            <a:xfrm rot="-5400000">
              <a:off x="7826311" y="742347"/>
              <a:ext cx="362696" cy="181588"/>
              <a:chOff x="5733900" y="3128019"/>
              <a:chExt cx="1376978" cy="689400"/>
            </a:xfrm>
          </p:grpSpPr>
          <p:sp>
            <p:nvSpPr>
              <p:cNvPr id="1021" name="Google Shape;1021;p59"/>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9"/>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23" name="Google Shape;1023;p59"/>
          <p:cNvSpPr txBox="1"/>
          <p:nvPr>
            <p:ph hasCustomPrompt="1" idx="14"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24" name="Google Shape;1024;p5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025" name="Shape 1025"/>
        <p:cNvGrpSpPr/>
        <p:nvPr/>
      </p:nvGrpSpPr>
      <p:grpSpPr>
        <a:xfrm>
          <a:off x="0" y="0"/>
          <a:ext cx="0" cy="0"/>
          <a:chOff x="0" y="0"/>
          <a:chExt cx="0" cy="0"/>
        </a:xfrm>
      </p:grpSpPr>
      <p:sp>
        <p:nvSpPr>
          <p:cNvPr id="1026" name="Google Shape;1026;p60"/>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algn="l">
              <a:spcBef>
                <a:spcPts val="0"/>
              </a:spcBef>
              <a:spcAft>
                <a:spcPts val="0"/>
              </a:spcAft>
              <a:buSzPts val="3200"/>
              <a:buNone/>
              <a:defRPr>
                <a:latin typeface="Lexend"/>
                <a:ea typeface="Lexend"/>
                <a:cs typeface="Lexend"/>
                <a:sym typeface="Lexend"/>
              </a:defRPr>
            </a:lvl1pPr>
            <a:lvl2pPr lvl="1">
              <a:spcBef>
                <a:spcPts val="0"/>
              </a:spcBef>
              <a:spcAft>
                <a:spcPts val="0"/>
              </a:spcAft>
              <a:buSzPts val="3200"/>
              <a:buNone/>
              <a:defRPr>
                <a:latin typeface="Lexend"/>
                <a:ea typeface="Lexend"/>
                <a:cs typeface="Lexend"/>
                <a:sym typeface="Lexend"/>
              </a:defRPr>
            </a:lvl2pPr>
            <a:lvl3pPr lvl="2">
              <a:spcBef>
                <a:spcPts val="0"/>
              </a:spcBef>
              <a:spcAft>
                <a:spcPts val="0"/>
              </a:spcAft>
              <a:buSzPts val="3200"/>
              <a:buNone/>
              <a:defRPr>
                <a:latin typeface="Lexend"/>
                <a:ea typeface="Lexend"/>
                <a:cs typeface="Lexend"/>
                <a:sym typeface="Lexend"/>
              </a:defRPr>
            </a:lvl3pPr>
            <a:lvl4pPr lvl="3">
              <a:spcBef>
                <a:spcPts val="0"/>
              </a:spcBef>
              <a:spcAft>
                <a:spcPts val="0"/>
              </a:spcAft>
              <a:buSzPts val="3200"/>
              <a:buNone/>
              <a:defRPr>
                <a:latin typeface="Lexend"/>
                <a:ea typeface="Lexend"/>
                <a:cs typeface="Lexend"/>
                <a:sym typeface="Lexend"/>
              </a:defRPr>
            </a:lvl4pPr>
            <a:lvl5pPr lvl="4">
              <a:spcBef>
                <a:spcPts val="0"/>
              </a:spcBef>
              <a:spcAft>
                <a:spcPts val="0"/>
              </a:spcAft>
              <a:buSzPts val="3200"/>
              <a:buNone/>
              <a:defRPr>
                <a:latin typeface="Lexend"/>
                <a:ea typeface="Lexend"/>
                <a:cs typeface="Lexend"/>
                <a:sym typeface="Lexend"/>
              </a:defRPr>
            </a:lvl5pPr>
            <a:lvl6pPr lvl="5">
              <a:spcBef>
                <a:spcPts val="0"/>
              </a:spcBef>
              <a:spcAft>
                <a:spcPts val="0"/>
              </a:spcAft>
              <a:buSzPts val="3200"/>
              <a:buNone/>
              <a:defRPr>
                <a:latin typeface="Lexend"/>
                <a:ea typeface="Lexend"/>
                <a:cs typeface="Lexend"/>
                <a:sym typeface="Lexend"/>
              </a:defRPr>
            </a:lvl6pPr>
            <a:lvl7pPr lvl="6">
              <a:spcBef>
                <a:spcPts val="0"/>
              </a:spcBef>
              <a:spcAft>
                <a:spcPts val="0"/>
              </a:spcAft>
              <a:buSzPts val="3200"/>
              <a:buNone/>
              <a:defRPr>
                <a:latin typeface="Lexend"/>
                <a:ea typeface="Lexend"/>
                <a:cs typeface="Lexend"/>
                <a:sym typeface="Lexend"/>
              </a:defRPr>
            </a:lvl7pPr>
            <a:lvl8pPr lvl="7">
              <a:spcBef>
                <a:spcPts val="0"/>
              </a:spcBef>
              <a:spcAft>
                <a:spcPts val="0"/>
              </a:spcAft>
              <a:buSzPts val="3200"/>
              <a:buNone/>
              <a:defRPr>
                <a:latin typeface="Lexend"/>
                <a:ea typeface="Lexend"/>
                <a:cs typeface="Lexend"/>
                <a:sym typeface="Lexend"/>
              </a:defRPr>
            </a:lvl8pPr>
            <a:lvl9pPr lvl="8">
              <a:spcBef>
                <a:spcPts val="0"/>
              </a:spcBef>
              <a:spcAft>
                <a:spcPts val="0"/>
              </a:spcAft>
              <a:buSzPts val="3200"/>
              <a:buNone/>
              <a:defRPr>
                <a:latin typeface="Lexend"/>
                <a:ea typeface="Lexend"/>
                <a:cs typeface="Lexend"/>
                <a:sym typeface="Lexend"/>
              </a:defRPr>
            </a:lvl9pPr>
          </a:lstStyle>
          <a:p/>
        </p:txBody>
      </p:sp>
      <p:sp>
        <p:nvSpPr>
          <p:cNvPr id="1027" name="Google Shape;1027;p60"/>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028" name="Google Shape;1028;p60"/>
          <p:cNvGrpSpPr/>
          <p:nvPr/>
        </p:nvGrpSpPr>
        <p:grpSpPr>
          <a:xfrm>
            <a:off x="2143296" y="6022739"/>
            <a:ext cx="5955157" cy="483582"/>
            <a:chOff x="2143296" y="651793"/>
            <a:chExt cx="5955157" cy="362696"/>
          </a:xfrm>
        </p:grpSpPr>
        <p:cxnSp>
          <p:nvCxnSpPr>
            <p:cNvPr id="1029" name="Google Shape;1029;p60"/>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30" name="Google Shape;1030;p60"/>
            <p:cNvGrpSpPr/>
            <p:nvPr/>
          </p:nvGrpSpPr>
          <p:grpSpPr>
            <a:xfrm rot="-5400000">
              <a:off x="7826311" y="742347"/>
              <a:ext cx="362696" cy="181588"/>
              <a:chOff x="5733900" y="3128019"/>
              <a:chExt cx="1376978" cy="689400"/>
            </a:xfrm>
          </p:grpSpPr>
          <p:sp>
            <p:nvSpPr>
              <p:cNvPr id="1031" name="Google Shape;1031;p60"/>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0"/>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33" name="Google Shape;1033;p60"/>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34" name="Google Shape;1034;p60"/>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2 1">
  <p:cSld name="TITLE_2_1_2_1">
    <p:bg>
      <p:bgPr>
        <a:solidFill>
          <a:srgbClr val="FFFFFF"/>
        </a:solidFill>
      </p:bgPr>
    </p:bg>
    <p:spTree>
      <p:nvGrpSpPr>
        <p:cNvPr id="137" name="Shape 137"/>
        <p:cNvGrpSpPr/>
        <p:nvPr/>
      </p:nvGrpSpPr>
      <p:grpSpPr>
        <a:xfrm>
          <a:off x="0" y="0"/>
          <a:ext cx="0" cy="0"/>
          <a:chOff x="0" y="0"/>
          <a:chExt cx="0" cy="0"/>
        </a:xfrm>
      </p:grpSpPr>
      <p:sp>
        <p:nvSpPr>
          <p:cNvPr id="138" name="Google Shape;138;p7"/>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a:t>
            </a:r>
            <a:r>
              <a:rPr b="1" lang="zh-TW" sz="5000">
                <a:latin typeface="Lexend"/>
                <a:ea typeface="Lexend"/>
                <a:cs typeface="Lexend"/>
                <a:sym typeface="Lexend"/>
              </a:rPr>
              <a:t>聆聽</a:t>
            </a:r>
            <a:endParaRPr b="1" sz="5000">
              <a:latin typeface="Lexend"/>
              <a:ea typeface="Lexend"/>
              <a:cs typeface="Lexend"/>
              <a:sym typeface="Lexend"/>
            </a:endParaRPr>
          </a:p>
        </p:txBody>
      </p:sp>
      <p:sp>
        <p:nvSpPr>
          <p:cNvPr id="140" name="Google Shape;140;p7"/>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141" name="Google Shape;141;p7"/>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pic>
        <p:nvPicPr>
          <p:cNvPr id="142" name="Google Shape;142;p7"/>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143" name="Google Shape;143;p7"/>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144" name="Google Shape;144;p7"/>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145" name="Google Shape;145;p7"/>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rgbClr val="000000"/>
                </a:solidFill>
                <a:hlinkClick r:id="rId5">
                  <a:extLst>
                    <a:ext uri="{A12FA001-AC4F-418D-AE19-62706E023703}">
                      <ahyp:hlinkClr val="tx"/>
                    </a:ext>
                  </a:extLst>
                </a:hlinkClick>
              </a:rPr>
              <a:t>chenyt@tku.edu.tw</a:t>
            </a:r>
            <a:r>
              <a:rPr lang="zh-TW" sz="2200"/>
              <a:t> </a:t>
            </a:r>
            <a:endParaRPr sz="2200"/>
          </a:p>
        </p:txBody>
      </p:sp>
      <p:pic>
        <p:nvPicPr>
          <p:cNvPr id="146" name="Google Shape;146;p7"/>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147" name="Google Shape;147;p7"/>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1035" name="Shape 1035"/>
        <p:cNvGrpSpPr/>
        <p:nvPr/>
      </p:nvGrpSpPr>
      <p:grpSpPr>
        <a:xfrm>
          <a:off x="0" y="0"/>
          <a:ext cx="0" cy="0"/>
          <a:chOff x="0" y="0"/>
          <a:chExt cx="0" cy="0"/>
        </a:xfrm>
      </p:grpSpPr>
      <p:sp>
        <p:nvSpPr>
          <p:cNvPr id="1036" name="Google Shape;1036;p6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1037" name="Google Shape;1037;p6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038" name="Google Shape;1038;p61"/>
          <p:cNvGrpSpPr/>
          <p:nvPr/>
        </p:nvGrpSpPr>
        <p:grpSpPr>
          <a:xfrm>
            <a:off x="2143296" y="6022739"/>
            <a:ext cx="5955157" cy="483582"/>
            <a:chOff x="2143296" y="651793"/>
            <a:chExt cx="5955157" cy="362696"/>
          </a:xfrm>
        </p:grpSpPr>
        <p:cxnSp>
          <p:nvCxnSpPr>
            <p:cNvPr id="1039" name="Google Shape;1039;p6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40" name="Google Shape;1040;p61"/>
            <p:cNvGrpSpPr/>
            <p:nvPr/>
          </p:nvGrpSpPr>
          <p:grpSpPr>
            <a:xfrm rot="-5400000">
              <a:off x="7826311" y="742347"/>
              <a:ext cx="362696" cy="181588"/>
              <a:chOff x="5733900" y="3128019"/>
              <a:chExt cx="1376978" cy="689400"/>
            </a:xfrm>
          </p:grpSpPr>
          <p:sp>
            <p:nvSpPr>
              <p:cNvPr id="1041" name="Google Shape;1041;p6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3" name="Google Shape;1043;p6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44" name="Google Shape;1044;p6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045" name="Shape 1045"/>
        <p:cNvGrpSpPr/>
        <p:nvPr/>
      </p:nvGrpSpPr>
      <p:grpSpPr>
        <a:xfrm>
          <a:off x="0" y="0"/>
          <a:ext cx="0" cy="0"/>
          <a:chOff x="0" y="0"/>
          <a:chExt cx="0" cy="0"/>
        </a:xfrm>
      </p:grpSpPr>
      <p:sp>
        <p:nvSpPr>
          <p:cNvPr id="1046" name="Google Shape;1046;p62"/>
          <p:cNvSpPr txBox="1"/>
          <p:nvPr>
            <p:ph type="title"/>
          </p:nvPr>
        </p:nvSpPr>
        <p:spPr>
          <a:xfrm>
            <a:off x="814950" y="926333"/>
            <a:ext cx="3856500" cy="10791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6000">
                <a:latin typeface="Lexend"/>
                <a:ea typeface="Lexend"/>
                <a:cs typeface="Lexend"/>
                <a:sym typeface="Lexend"/>
              </a:defRPr>
            </a:lvl1pPr>
            <a:lvl2pPr lvl="1" algn="l">
              <a:spcBef>
                <a:spcPts val="0"/>
              </a:spcBef>
              <a:spcAft>
                <a:spcPts val="0"/>
              </a:spcAft>
              <a:buSzPts val="3200"/>
              <a:buNone/>
              <a:defRPr>
                <a:latin typeface="Lexend Light"/>
                <a:ea typeface="Lexend Light"/>
                <a:cs typeface="Lexend Light"/>
                <a:sym typeface="Lexend Light"/>
              </a:defRPr>
            </a:lvl2pPr>
            <a:lvl3pPr lvl="2" algn="l">
              <a:spcBef>
                <a:spcPts val="0"/>
              </a:spcBef>
              <a:spcAft>
                <a:spcPts val="0"/>
              </a:spcAft>
              <a:buSzPts val="3200"/>
              <a:buNone/>
              <a:defRPr>
                <a:latin typeface="Lexend Light"/>
                <a:ea typeface="Lexend Light"/>
                <a:cs typeface="Lexend Light"/>
                <a:sym typeface="Lexend Light"/>
              </a:defRPr>
            </a:lvl3pPr>
            <a:lvl4pPr lvl="3" algn="l">
              <a:spcBef>
                <a:spcPts val="0"/>
              </a:spcBef>
              <a:spcAft>
                <a:spcPts val="0"/>
              </a:spcAft>
              <a:buSzPts val="3200"/>
              <a:buNone/>
              <a:defRPr>
                <a:latin typeface="Lexend Light"/>
                <a:ea typeface="Lexend Light"/>
                <a:cs typeface="Lexend Light"/>
                <a:sym typeface="Lexend Light"/>
              </a:defRPr>
            </a:lvl4pPr>
            <a:lvl5pPr lvl="4" algn="l">
              <a:spcBef>
                <a:spcPts val="0"/>
              </a:spcBef>
              <a:spcAft>
                <a:spcPts val="0"/>
              </a:spcAft>
              <a:buSzPts val="3200"/>
              <a:buNone/>
              <a:defRPr>
                <a:latin typeface="Lexend Light"/>
                <a:ea typeface="Lexend Light"/>
                <a:cs typeface="Lexend Light"/>
                <a:sym typeface="Lexend Light"/>
              </a:defRPr>
            </a:lvl5pPr>
            <a:lvl6pPr lvl="5" algn="l">
              <a:spcBef>
                <a:spcPts val="0"/>
              </a:spcBef>
              <a:spcAft>
                <a:spcPts val="0"/>
              </a:spcAft>
              <a:buSzPts val="3200"/>
              <a:buNone/>
              <a:defRPr>
                <a:latin typeface="Lexend Light"/>
                <a:ea typeface="Lexend Light"/>
                <a:cs typeface="Lexend Light"/>
                <a:sym typeface="Lexend Light"/>
              </a:defRPr>
            </a:lvl6pPr>
            <a:lvl7pPr lvl="6" algn="l">
              <a:spcBef>
                <a:spcPts val="0"/>
              </a:spcBef>
              <a:spcAft>
                <a:spcPts val="0"/>
              </a:spcAft>
              <a:buSzPts val="3200"/>
              <a:buNone/>
              <a:defRPr>
                <a:latin typeface="Lexend Light"/>
                <a:ea typeface="Lexend Light"/>
                <a:cs typeface="Lexend Light"/>
                <a:sym typeface="Lexend Light"/>
              </a:defRPr>
            </a:lvl7pPr>
            <a:lvl8pPr lvl="7" algn="l">
              <a:spcBef>
                <a:spcPts val="0"/>
              </a:spcBef>
              <a:spcAft>
                <a:spcPts val="0"/>
              </a:spcAft>
              <a:buSzPts val="3200"/>
              <a:buNone/>
              <a:defRPr>
                <a:latin typeface="Lexend Light"/>
                <a:ea typeface="Lexend Light"/>
                <a:cs typeface="Lexend Light"/>
                <a:sym typeface="Lexend Light"/>
              </a:defRPr>
            </a:lvl8pPr>
            <a:lvl9pPr lvl="8" algn="l">
              <a:spcBef>
                <a:spcPts val="0"/>
              </a:spcBef>
              <a:spcAft>
                <a:spcPts val="0"/>
              </a:spcAft>
              <a:buSzPts val="3200"/>
              <a:buNone/>
              <a:defRPr>
                <a:latin typeface="Lexend Light"/>
                <a:ea typeface="Lexend Light"/>
                <a:cs typeface="Lexend Light"/>
                <a:sym typeface="Lexend Light"/>
              </a:defRPr>
            </a:lvl9pPr>
          </a:lstStyle>
          <a:p/>
        </p:txBody>
      </p:sp>
      <p:sp>
        <p:nvSpPr>
          <p:cNvPr id="1047" name="Google Shape;1047;p62"/>
          <p:cNvSpPr txBox="1"/>
          <p:nvPr>
            <p:ph idx="1" type="subTitle"/>
          </p:nvPr>
        </p:nvSpPr>
        <p:spPr>
          <a:xfrm>
            <a:off x="814950" y="2005639"/>
            <a:ext cx="3856500" cy="15033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1400"/>
              <a:buNone/>
              <a:defRPr sz="14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8" name="Google Shape;1048;p62"/>
          <p:cNvSpPr txBox="1"/>
          <p:nvPr/>
        </p:nvSpPr>
        <p:spPr>
          <a:xfrm>
            <a:off x="856800" y="4805067"/>
            <a:ext cx="3772800" cy="82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b="1" lang="zh-TW" sz="1200">
                <a:solidFill>
                  <a:schemeClr val="dk1"/>
                </a:solidFill>
                <a:latin typeface="Lexend"/>
                <a:ea typeface="Lexend"/>
                <a:cs typeface="Lexend"/>
                <a:sym typeface="Lexend"/>
              </a:rPr>
              <a:t>CREDITS: </a:t>
            </a:r>
            <a:r>
              <a:rPr lang="zh-TW" sz="1200">
                <a:solidFill>
                  <a:schemeClr val="dk1"/>
                </a:solidFill>
                <a:latin typeface="Lexend Light"/>
                <a:ea typeface="Lexend Light"/>
                <a:cs typeface="Lexend Light"/>
                <a:sym typeface="Lexend Light"/>
              </a:rPr>
              <a:t>This presentation template was created by </a:t>
            </a:r>
            <a:r>
              <a:rPr b="1" lang="zh-TW" sz="1200">
                <a:solidFill>
                  <a:schemeClr val="dk1"/>
                </a:solidFill>
                <a:uFill>
                  <a:noFill/>
                </a:uFill>
                <a:latin typeface="Lexend"/>
                <a:ea typeface="Lexend"/>
                <a:cs typeface="Lexend"/>
                <a:sym typeface="Lexend"/>
                <a:hlinkClick r:id="rId2">
                  <a:extLst>
                    <a:ext uri="{A12FA001-AC4F-418D-AE19-62706E023703}">
                      <ahyp:hlinkClr val="tx"/>
                    </a:ext>
                  </a:extLst>
                </a:hlinkClick>
              </a:rPr>
              <a:t>Slidesgo</a:t>
            </a:r>
            <a:r>
              <a:rPr lang="zh-TW" sz="1200">
                <a:solidFill>
                  <a:schemeClr val="dk1"/>
                </a:solidFill>
                <a:latin typeface="Lexend Light"/>
                <a:ea typeface="Lexend Light"/>
                <a:cs typeface="Lexend Light"/>
                <a:sym typeface="Lexend Light"/>
              </a:rPr>
              <a:t>, including icons by </a:t>
            </a:r>
            <a:r>
              <a:rPr b="1" lang="zh-TW" sz="1200">
                <a:solidFill>
                  <a:schemeClr val="dk1"/>
                </a:solidFill>
                <a:uFill>
                  <a:noFill/>
                </a:uFill>
                <a:latin typeface="Lexend"/>
                <a:ea typeface="Lexend"/>
                <a:cs typeface="Lexend"/>
                <a:sym typeface="Lexend"/>
                <a:hlinkClick r:id="rId3">
                  <a:extLst>
                    <a:ext uri="{A12FA001-AC4F-418D-AE19-62706E023703}">
                      <ahyp:hlinkClr val="tx"/>
                    </a:ext>
                  </a:extLst>
                </a:hlinkClick>
              </a:rPr>
              <a:t>Flaticon</a:t>
            </a:r>
            <a:r>
              <a:rPr lang="zh-TW" sz="1200">
                <a:solidFill>
                  <a:schemeClr val="dk1"/>
                </a:solidFill>
                <a:latin typeface="Lexend Light"/>
                <a:ea typeface="Lexend Light"/>
                <a:cs typeface="Lexend Light"/>
                <a:sym typeface="Lexend Light"/>
              </a:rPr>
              <a:t> and infographics &amp; images by </a:t>
            </a:r>
            <a:r>
              <a:rPr b="1" lang="zh-TW" sz="1200">
                <a:solidFill>
                  <a:schemeClr val="dk1"/>
                </a:solidFill>
                <a:uFill>
                  <a:noFill/>
                </a:uFill>
                <a:latin typeface="Lexend"/>
                <a:ea typeface="Lexend"/>
                <a:cs typeface="Lexend"/>
                <a:sym typeface="Lexend"/>
                <a:hlinkClick r:id="rId4">
                  <a:extLst>
                    <a:ext uri="{A12FA001-AC4F-418D-AE19-62706E023703}">
                      <ahyp:hlinkClr val="tx"/>
                    </a:ext>
                  </a:extLst>
                </a:hlinkClick>
              </a:rPr>
              <a:t>Freepik</a:t>
            </a:r>
            <a:endParaRPr b="1" sz="1200">
              <a:solidFill>
                <a:schemeClr val="dk1"/>
              </a:solidFill>
              <a:latin typeface="Lexend"/>
              <a:ea typeface="Lexend"/>
              <a:cs typeface="Lexend"/>
              <a:sym typeface="Lexend"/>
            </a:endParaRPr>
          </a:p>
        </p:txBody>
      </p:sp>
      <p:sp>
        <p:nvSpPr>
          <p:cNvPr id="1049" name="Google Shape;1049;p62"/>
          <p:cNvSpPr txBox="1"/>
          <p:nvPr>
            <p:ph idx="2"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050" name="Google Shape;1050;p62"/>
          <p:cNvGrpSpPr/>
          <p:nvPr/>
        </p:nvGrpSpPr>
        <p:grpSpPr>
          <a:xfrm>
            <a:off x="2143296" y="389280"/>
            <a:ext cx="5955157" cy="483582"/>
            <a:chOff x="2143296" y="651793"/>
            <a:chExt cx="5955157" cy="362696"/>
          </a:xfrm>
        </p:grpSpPr>
        <p:cxnSp>
          <p:nvCxnSpPr>
            <p:cNvPr id="1051" name="Google Shape;1051;p62"/>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52" name="Google Shape;1052;p62"/>
            <p:cNvGrpSpPr/>
            <p:nvPr/>
          </p:nvGrpSpPr>
          <p:grpSpPr>
            <a:xfrm rot="-5400000">
              <a:off x="7826311" y="742347"/>
              <a:ext cx="362696" cy="181588"/>
              <a:chOff x="5733900" y="3128019"/>
              <a:chExt cx="1376978" cy="689400"/>
            </a:xfrm>
          </p:grpSpPr>
          <p:sp>
            <p:nvSpPr>
              <p:cNvPr id="1053" name="Google Shape;1053;p62"/>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62"/>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55" name="Google Shape;1055;p62"/>
          <p:cNvSpPr txBox="1"/>
          <p:nvPr>
            <p:ph hasCustomPrompt="1" idx="3"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56" name="Google Shape;1056;p62"/>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6">
    <p:spTree>
      <p:nvGrpSpPr>
        <p:cNvPr id="1057" name="Shape 1057"/>
        <p:cNvGrpSpPr/>
        <p:nvPr/>
      </p:nvGrpSpPr>
      <p:grpSpPr>
        <a:xfrm>
          <a:off x="0" y="0"/>
          <a:ext cx="0" cy="0"/>
          <a:chOff x="0" y="0"/>
          <a:chExt cx="0" cy="0"/>
        </a:xfrm>
      </p:grpSpPr>
      <p:grpSp>
        <p:nvGrpSpPr>
          <p:cNvPr id="1058" name="Google Shape;1058;p63"/>
          <p:cNvGrpSpPr/>
          <p:nvPr/>
        </p:nvGrpSpPr>
        <p:grpSpPr>
          <a:xfrm>
            <a:off x="1787300" y="5543051"/>
            <a:ext cx="1299300" cy="701582"/>
            <a:chOff x="7243875" y="3780983"/>
            <a:chExt cx="1299300" cy="526200"/>
          </a:xfrm>
        </p:grpSpPr>
        <p:grpSp>
          <p:nvGrpSpPr>
            <p:cNvPr id="1059" name="Google Shape;1059;p63"/>
            <p:cNvGrpSpPr/>
            <p:nvPr/>
          </p:nvGrpSpPr>
          <p:grpSpPr>
            <a:xfrm>
              <a:off x="7243875" y="3780983"/>
              <a:ext cx="1299300" cy="526200"/>
              <a:chOff x="3130375" y="-210650"/>
              <a:chExt cx="1299300" cy="526200"/>
            </a:xfrm>
          </p:grpSpPr>
          <p:sp>
            <p:nvSpPr>
              <p:cNvPr id="1060" name="Google Shape;1060;p63"/>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63"/>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3"/>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 name="Google Shape;1063;p63"/>
            <p:cNvGrpSpPr/>
            <p:nvPr/>
          </p:nvGrpSpPr>
          <p:grpSpPr>
            <a:xfrm>
              <a:off x="7728150" y="4016475"/>
              <a:ext cx="330750" cy="55200"/>
              <a:chOff x="7632750" y="4032725"/>
              <a:chExt cx="330750" cy="55200"/>
            </a:xfrm>
          </p:grpSpPr>
          <p:sp>
            <p:nvSpPr>
              <p:cNvPr id="1064" name="Google Shape;1064;p63"/>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3"/>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3"/>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67" name="Google Shape;1067;p63"/>
          <p:cNvGrpSpPr/>
          <p:nvPr/>
        </p:nvGrpSpPr>
        <p:grpSpPr>
          <a:xfrm>
            <a:off x="7145837" y="3612888"/>
            <a:ext cx="1016876" cy="1355800"/>
            <a:chOff x="5143612" y="760610"/>
            <a:chExt cx="1016876" cy="1016876"/>
          </a:xfrm>
        </p:grpSpPr>
        <p:grpSp>
          <p:nvGrpSpPr>
            <p:cNvPr id="1068" name="Google Shape;1068;p63"/>
            <p:cNvGrpSpPr/>
            <p:nvPr/>
          </p:nvGrpSpPr>
          <p:grpSpPr>
            <a:xfrm>
              <a:off x="5143612" y="760610"/>
              <a:ext cx="1016876" cy="1016876"/>
              <a:chOff x="4490675" y="-372879"/>
              <a:chExt cx="1247700" cy="1247700"/>
            </a:xfrm>
          </p:grpSpPr>
          <p:sp>
            <p:nvSpPr>
              <p:cNvPr id="1069" name="Google Shape;1069;p63"/>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0" name="Google Shape;1070;p63"/>
              <p:cNvGrpSpPr/>
              <p:nvPr/>
            </p:nvGrpSpPr>
            <p:grpSpPr>
              <a:xfrm>
                <a:off x="4579538" y="-271369"/>
                <a:ext cx="1069969" cy="1079355"/>
                <a:chOff x="3750225" y="-93219"/>
                <a:chExt cx="1069969" cy="1079355"/>
              </a:xfrm>
            </p:grpSpPr>
            <p:sp>
              <p:nvSpPr>
                <p:cNvPr id="1071" name="Google Shape;1071;p63"/>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3"/>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73" name="Google Shape;1073;p63"/>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 name="Google Shape;1074;p63"/>
          <p:cNvGrpSpPr/>
          <p:nvPr/>
        </p:nvGrpSpPr>
        <p:grpSpPr>
          <a:xfrm rot="5400000">
            <a:off x="6659122" y="4339391"/>
            <a:ext cx="2517220" cy="1543826"/>
            <a:chOff x="3337500" y="1640525"/>
            <a:chExt cx="3773378" cy="3085800"/>
          </a:xfrm>
        </p:grpSpPr>
        <p:sp>
          <p:nvSpPr>
            <p:cNvPr id="1075" name="Google Shape;1075;p63"/>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3"/>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3"/>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8" name="Google Shape;1078;p63"/>
          <p:cNvGrpSpPr/>
          <p:nvPr/>
        </p:nvGrpSpPr>
        <p:grpSpPr>
          <a:xfrm>
            <a:off x="2066346" y="5154201"/>
            <a:ext cx="1887821" cy="2058537"/>
            <a:chOff x="3337500" y="1640525"/>
            <a:chExt cx="3773378" cy="3085800"/>
          </a:xfrm>
        </p:grpSpPr>
        <p:sp>
          <p:nvSpPr>
            <p:cNvPr id="1079" name="Google Shape;1079;p63"/>
            <p:cNvSpPr/>
            <p:nvPr/>
          </p:nvSpPr>
          <p:spPr>
            <a:xfrm>
              <a:off x="3337500" y="1640525"/>
              <a:ext cx="3085800" cy="30858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3"/>
            <p:cNvSpPr/>
            <p:nvPr/>
          </p:nvSpPr>
          <p:spPr>
            <a:xfrm>
              <a:off x="5733900"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3"/>
            <p:cNvSpPr/>
            <p:nvPr/>
          </p:nvSpPr>
          <p:spPr>
            <a:xfrm flipH="1">
              <a:off x="6421478" y="2838725"/>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a:effectLst>
              <a:outerShdw blurRad="57150" rotWithShape="0" algn="bl" dir="5400000" dist="19050">
                <a:schemeClr val="dk1">
                  <a:alpha val="71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2" name="Google Shape;1082;p63"/>
          <p:cNvGrpSpPr/>
          <p:nvPr/>
        </p:nvGrpSpPr>
        <p:grpSpPr>
          <a:xfrm>
            <a:off x="518444" y="5120089"/>
            <a:ext cx="1629012" cy="743649"/>
            <a:chOff x="1495750" y="4075540"/>
            <a:chExt cx="1804200" cy="617700"/>
          </a:xfrm>
        </p:grpSpPr>
        <p:sp>
          <p:nvSpPr>
            <p:cNvPr id="1083" name="Google Shape;1083;p63"/>
            <p:cNvSpPr/>
            <p:nvPr/>
          </p:nvSpPr>
          <p:spPr>
            <a:xfrm>
              <a:off x="1495750" y="4075540"/>
              <a:ext cx="1804200" cy="617700"/>
            </a:xfrm>
            <a:prstGeom prst="ellipse">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3"/>
            <p:cNvSpPr/>
            <p:nvPr/>
          </p:nvSpPr>
          <p:spPr>
            <a:xfrm>
              <a:off x="1664050" y="4243425"/>
              <a:ext cx="1518000" cy="362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3"/>
            <p:cNvSpPr/>
            <p:nvPr/>
          </p:nvSpPr>
          <p:spPr>
            <a:xfrm>
              <a:off x="1600475" y="4193175"/>
              <a:ext cx="1518000" cy="3627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solidFill>
                    <a:schemeClr val="dk1"/>
                  </a:solidFill>
                  <a:latin typeface="Outfit"/>
                  <a:ea typeface="Outfit"/>
                  <a:cs typeface="Outfit"/>
                  <a:sym typeface="Outfit"/>
                </a:rPr>
                <a:t>2022</a:t>
              </a:r>
              <a:endParaRPr b="1" sz="1200">
                <a:solidFill>
                  <a:schemeClr val="dk1"/>
                </a:solidFill>
                <a:latin typeface="Outfit"/>
                <a:ea typeface="Outfit"/>
                <a:cs typeface="Outfit"/>
                <a:sym typeface="Outfit"/>
              </a:endParaRPr>
            </a:p>
          </p:txBody>
        </p:sp>
      </p:grpSp>
      <p:sp>
        <p:nvSpPr>
          <p:cNvPr id="1086" name="Google Shape;1086;p63"/>
          <p:cNvSpPr txBox="1"/>
          <p:nvPr>
            <p:ph idx="1" type="subTitle"/>
          </p:nvPr>
        </p:nvSpPr>
        <p:spPr>
          <a:xfrm>
            <a:off x="611675" y="533333"/>
            <a:ext cx="1531500" cy="197700"/>
          </a:xfrm>
          <a:prstGeom prst="rect">
            <a:avLst/>
          </a:prstGeom>
        </p:spPr>
        <p:txBody>
          <a:bodyPr anchorCtr="0" anchor="t" bIns="91425" lIns="91425" spcFirstLastPara="1" rIns="91425" wrap="square" tIns="0">
            <a:noAutofit/>
          </a:bodyPr>
          <a:lstStyle>
            <a:lvl1pPr lvl="0" rtl="0">
              <a:spcBef>
                <a:spcPts val="1000"/>
              </a:spcBef>
              <a:spcAft>
                <a:spcPts val="0"/>
              </a:spcAft>
              <a:buSzPts val="1000"/>
              <a:buFont typeface="Lexend"/>
              <a:buNone/>
              <a:defRPr b="1" sz="1000">
                <a:latin typeface="Lexend"/>
                <a:ea typeface="Lexend"/>
                <a:cs typeface="Lexend"/>
                <a:sym typeface="Lexend"/>
              </a:defRPr>
            </a:lvl1pPr>
            <a:lvl2pPr lvl="1" rtl="0">
              <a:spcBef>
                <a:spcPts val="100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087" name="Google Shape;1087;p63"/>
          <p:cNvGrpSpPr/>
          <p:nvPr/>
        </p:nvGrpSpPr>
        <p:grpSpPr>
          <a:xfrm>
            <a:off x="2143296" y="389280"/>
            <a:ext cx="5955157" cy="483582"/>
            <a:chOff x="2143296" y="651793"/>
            <a:chExt cx="5955157" cy="362696"/>
          </a:xfrm>
        </p:grpSpPr>
        <p:cxnSp>
          <p:nvCxnSpPr>
            <p:cNvPr id="1088" name="Google Shape;1088;p63"/>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089" name="Google Shape;1089;p63"/>
            <p:cNvGrpSpPr/>
            <p:nvPr/>
          </p:nvGrpSpPr>
          <p:grpSpPr>
            <a:xfrm rot="-5400000">
              <a:off x="7826311" y="742347"/>
              <a:ext cx="362696" cy="181588"/>
              <a:chOff x="5733900" y="3128019"/>
              <a:chExt cx="1376978" cy="689400"/>
            </a:xfrm>
          </p:grpSpPr>
          <p:sp>
            <p:nvSpPr>
              <p:cNvPr id="1090" name="Google Shape;1090;p63"/>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3"/>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92" name="Google Shape;1092;p63"/>
          <p:cNvSpPr txBox="1"/>
          <p:nvPr>
            <p:ph hasCustomPrompt="1" type="title"/>
          </p:nvPr>
        </p:nvSpPr>
        <p:spPr>
          <a:xfrm>
            <a:off x="8016350" y="532300"/>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093" name="Google Shape;1093;p6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6_1">
    <p:spTree>
      <p:nvGrpSpPr>
        <p:cNvPr id="1094" name="Shape 1094"/>
        <p:cNvGrpSpPr/>
        <p:nvPr/>
      </p:nvGrpSpPr>
      <p:grpSpPr>
        <a:xfrm>
          <a:off x="0" y="0"/>
          <a:ext cx="0" cy="0"/>
          <a:chOff x="0" y="0"/>
          <a:chExt cx="0" cy="0"/>
        </a:xfrm>
      </p:grpSpPr>
      <p:grpSp>
        <p:nvGrpSpPr>
          <p:cNvPr id="1095" name="Google Shape;1095;p64"/>
          <p:cNvGrpSpPr/>
          <p:nvPr/>
        </p:nvGrpSpPr>
        <p:grpSpPr>
          <a:xfrm>
            <a:off x="1171744" y="536389"/>
            <a:ext cx="1629012" cy="743649"/>
            <a:chOff x="1495750" y="4075540"/>
            <a:chExt cx="1804200" cy="617700"/>
          </a:xfrm>
        </p:grpSpPr>
        <p:sp>
          <p:nvSpPr>
            <p:cNvPr id="1096" name="Google Shape;1096;p64"/>
            <p:cNvSpPr/>
            <p:nvPr/>
          </p:nvSpPr>
          <p:spPr>
            <a:xfrm>
              <a:off x="1495750" y="4075540"/>
              <a:ext cx="1804200" cy="617700"/>
            </a:xfrm>
            <a:prstGeom prst="ellipse">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4"/>
            <p:cNvSpPr/>
            <p:nvPr/>
          </p:nvSpPr>
          <p:spPr>
            <a:xfrm>
              <a:off x="1664050" y="4243425"/>
              <a:ext cx="1518000" cy="362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4"/>
            <p:cNvSpPr/>
            <p:nvPr/>
          </p:nvSpPr>
          <p:spPr>
            <a:xfrm>
              <a:off x="1600475" y="4193175"/>
              <a:ext cx="1518000" cy="3627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1200">
                  <a:solidFill>
                    <a:schemeClr val="dk1"/>
                  </a:solidFill>
                  <a:latin typeface="Outfit"/>
                  <a:ea typeface="Outfit"/>
                  <a:cs typeface="Outfit"/>
                  <a:sym typeface="Outfit"/>
                </a:rPr>
                <a:t>2022</a:t>
              </a:r>
              <a:endParaRPr b="1" sz="1200">
                <a:solidFill>
                  <a:schemeClr val="dk1"/>
                </a:solidFill>
                <a:latin typeface="Outfit"/>
                <a:ea typeface="Outfit"/>
                <a:cs typeface="Outfit"/>
                <a:sym typeface="Outfit"/>
              </a:endParaRPr>
            </a:p>
          </p:txBody>
        </p:sp>
      </p:grpSp>
      <p:grpSp>
        <p:nvGrpSpPr>
          <p:cNvPr id="1099" name="Google Shape;1099;p64"/>
          <p:cNvGrpSpPr/>
          <p:nvPr/>
        </p:nvGrpSpPr>
        <p:grpSpPr>
          <a:xfrm>
            <a:off x="378763" y="878685"/>
            <a:ext cx="1299300" cy="701582"/>
            <a:chOff x="7243875" y="3780983"/>
            <a:chExt cx="1299300" cy="526200"/>
          </a:xfrm>
        </p:grpSpPr>
        <p:grpSp>
          <p:nvGrpSpPr>
            <p:cNvPr id="1100" name="Google Shape;1100;p64"/>
            <p:cNvGrpSpPr/>
            <p:nvPr/>
          </p:nvGrpSpPr>
          <p:grpSpPr>
            <a:xfrm>
              <a:off x="7243875" y="3780983"/>
              <a:ext cx="1299300" cy="526200"/>
              <a:chOff x="3130375" y="-210650"/>
              <a:chExt cx="1299300" cy="526200"/>
            </a:xfrm>
          </p:grpSpPr>
          <p:sp>
            <p:nvSpPr>
              <p:cNvPr id="1101" name="Google Shape;1101;p64"/>
              <p:cNvSpPr/>
              <p:nvPr/>
            </p:nvSpPr>
            <p:spPr>
              <a:xfrm>
                <a:off x="3130375" y="-210650"/>
                <a:ext cx="1299300" cy="526200"/>
              </a:xfrm>
              <a:prstGeom prst="roundRect">
                <a:avLst>
                  <a:gd fmla="val 50000" name="adj"/>
                </a:avLst>
              </a:prstGeom>
              <a:solidFill>
                <a:schemeClr val="accent3"/>
              </a:solidFill>
              <a:ln>
                <a:noFill/>
              </a:ln>
              <a:effectLst>
                <a:outerShdw blurRad="57150" rotWithShape="0" algn="bl" dir="5400000" dist="19050">
                  <a:srgbClr val="000000">
                    <a:alpha val="3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64"/>
              <p:cNvSpPr/>
              <p:nvPr/>
            </p:nvSpPr>
            <p:spPr>
              <a:xfrm>
                <a:off x="3263060" y="-47084"/>
                <a:ext cx="1077000" cy="268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64"/>
              <p:cNvSpPr/>
              <p:nvPr/>
            </p:nvSpPr>
            <p:spPr>
              <a:xfrm>
                <a:off x="3217449" y="-110650"/>
                <a:ext cx="1077000" cy="2682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4" name="Google Shape;1104;p64"/>
            <p:cNvGrpSpPr/>
            <p:nvPr/>
          </p:nvGrpSpPr>
          <p:grpSpPr>
            <a:xfrm>
              <a:off x="7728150" y="4016475"/>
              <a:ext cx="330750" cy="55200"/>
              <a:chOff x="7632750" y="4032725"/>
              <a:chExt cx="330750" cy="55200"/>
            </a:xfrm>
          </p:grpSpPr>
          <p:sp>
            <p:nvSpPr>
              <p:cNvPr id="1105" name="Google Shape;1105;p64"/>
              <p:cNvSpPr/>
              <p:nvPr/>
            </p:nvSpPr>
            <p:spPr>
              <a:xfrm>
                <a:off x="763275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4"/>
              <p:cNvSpPr/>
              <p:nvPr/>
            </p:nvSpPr>
            <p:spPr>
              <a:xfrm>
                <a:off x="7770525"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64"/>
              <p:cNvSpPr/>
              <p:nvPr/>
            </p:nvSpPr>
            <p:spPr>
              <a:xfrm>
                <a:off x="7908300" y="4032725"/>
                <a:ext cx="55200" cy="55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08" name="Google Shape;1108;p64"/>
          <p:cNvGrpSpPr/>
          <p:nvPr/>
        </p:nvGrpSpPr>
        <p:grpSpPr>
          <a:xfrm>
            <a:off x="7792337" y="2751054"/>
            <a:ext cx="1016876" cy="1355800"/>
            <a:chOff x="5143612" y="760610"/>
            <a:chExt cx="1016876" cy="1016876"/>
          </a:xfrm>
        </p:grpSpPr>
        <p:grpSp>
          <p:nvGrpSpPr>
            <p:cNvPr id="1109" name="Google Shape;1109;p64"/>
            <p:cNvGrpSpPr/>
            <p:nvPr/>
          </p:nvGrpSpPr>
          <p:grpSpPr>
            <a:xfrm>
              <a:off x="5143612" y="760610"/>
              <a:ext cx="1016876" cy="1016876"/>
              <a:chOff x="4490675" y="-372879"/>
              <a:chExt cx="1247700" cy="1247700"/>
            </a:xfrm>
          </p:grpSpPr>
          <p:sp>
            <p:nvSpPr>
              <p:cNvPr id="1110" name="Google Shape;1110;p64"/>
              <p:cNvSpPr/>
              <p:nvPr/>
            </p:nvSpPr>
            <p:spPr>
              <a:xfrm>
                <a:off x="4490675" y="-372879"/>
                <a:ext cx="1247700" cy="1247700"/>
              </a:xfrm>
              <a:prstGeom prst="star12">
                <a:avLst>
                  <a:gd fmla="val 24067" name="adj"/>
                </a:avLst>
              </a:prstGeom>
              <a:solidFill>
                <a:schemeClr val="accent3"/>
              </a:solidFill>
              <a:ln cap="flat" cmpd="sng" w="1143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1" name="Google Shape;1111;p64"/>
              <p:cNvGrpSpPr/>
              <p:nvPr/>
            </p:nvGrpSpPr>
            <p:grpSpPr>
              <a:xfrm>
                <a:off x="4579538" y="-271369"/>
                <a:ext cx="1069969" cy="1079355"/>
                <a:chOff x="3750225" y="-93219"/>
                <a:chExt cx="1069969" cy="1079355"/>
              </a:xfrm>
            </p:grpSpPr>
            <p:sp>
              <p:nvSpPr>
                <p:cNvPr id="1112" name="Google Shape;1112;p64"/>
                <p:cNvSpPr/>
                <p:nvPr/>
              </p:nvSpPr>
              <p:spPr>
                <a:xfrm>
                  <a:off x="3799594" y="-34464"/>
                  <a:ext cx="1020600" cy="1020600"/>
                </a:xfrm>
                <a:prstGeom prst="star12">
                  <a:avLst>
                    <a:gd fmla="val 240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64"/>
                <p:cNvSpPr/>
                <p:nvPr/>
              </p:nvSpPr>
              <p:spPr>
                <a:xfrm>
                  <a:off x="3750225" y="-93219"/>
                  <a:ext cx="1020600" cy="1020600"/>
                </a:xfrm>
                <a:prstGeom prst="star12">
                  <a:avLst>
                    <a:gd fmla="val 240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4" name="Google Shape;1114;p64"/>
            <p:cNvSpPr/>
            <p:nvPr/>
          </p:nvSpPr>
          <p:spPr>
            <a:xfrm>
              <a:off x="5535936" y="1152940"/>
              <a:ext cx="232200" cy="232200"/>
            </a:xfrm>
            <a:prstGeom prst="star4">
              <a:avLst>
                <a:gd fmla="val 125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5" name="Google Shape;1115;p64"/>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1116" name="Google Shape;1116;p64"/>
          <p:cNvGrpSpPr/>
          <p:nvPr/>
        </p:nvGrpSpPr>
        <p:grpSpPr>
          <a:xfrm>
            <a:off x="2143296" y="6022739"/>
            <a:ext cx="5955157" cy="483582"/>
            <a:chOff x="2143296" y="651793"/>
            <a:chExt cx="5955157" cy="362696"/>
          </a:xfrm>
        </p:grpSpPr>
        <p:cxnSp>
          <p:nvCxnSpPr>
            <p:cNvPr id="1117" name="Google Shape;1117;p64"/>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1118" name="Google Shape;1118;p64"/>
            <p:cNvGrpSpPr/>
            <p:nvPr/>
          </p:nvGrpSpPr>
          <p:grpSpPr>
            <a:xfrm rot="-5400000">
              <a:off x="7826311" y="742347"/>
              <a:ext cx="362696" cy="181588"/>
              <a:chOff x="5733900" y="3128019"/>
              <a:chExt cx="1376978" cy="689400"/>
            </a:xfrm>
          </p:grpSpPr>
          <p:sp>
            <p:nvSpPr>
              <p:cNvPr id="1119" name="Google Shape;1119;p64"/>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64"/>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21" name="Google Shape;1121;p64"/>
          <p:cNvSpPr txBox="1"/>
          <p:nvPr>
            <p:ph hasCustomPrompt="1"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1122" name="Google Shape;1122;p64"/>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1">
  <p:cSld name="TITLE_AND_BODY_1_5_1">
    <p:spTree>
      <p:nvGrpSpPr>
        <p:cNvPr id="1123" name="Shape 1123"/>
        <p:cNvGrpSpPr/>
        <p:nvPr/>
      </p:nvGrpSpPr>
      <p:grpSpPr>
        <a:xfrm>
          <a:off x="0" y="0"/>
          <a:ext cx="0" cy="0"/>
          <a:chOff x="0" y="0"/>
          <a:chExt cx="0" cy="0"/>
        </a:xfrm>
      </p:grpSpPr>
      <p:sp>
        <p:nvSpPr>
          <p:cNvPr id="1124" name="Google Shape;1124;p65"/>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125" name="Google Shape;1125;p6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6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6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1129" name="Google Shape;1129;p65"/>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30" name="Google Shape;1130;p65"/>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65"/>
          <p:cNvSpPr txBox="1"/>
          <p:nvPr/>
        </p:nvSpPr>
        <p:spPr>
          <a:xfrm>
            <a:off x="199920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pic>
        <p:nvPicPr>
          <p:cNvPr id="1132" name="Google Shape;1132;p65"/>
          <p:cNvPicPr preferRelativeResize="0"/>
          <p:nvPr/>
        </p:nvPicPr>
        <p:blipFill rotWithShape="1">
          <a:blip r:embed="rId2">
            <a:alphaModFix/>
          </a:blip>
          <a:srcRect b="0" l="21667" r="12473" t="0"/>
          <a:stretch/>
        </p:blipFill>
        <p:spPr>
          <a:xfrm flipH="1">
            <a:off x="0" y="2512950"/>
            <a:ext cx="1999200" cy="36379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2">
  <p:cSld name="TITLE_AND_BODY_1_7">
    <p:spTree>
      <p:nvGrpSpPr>
        <p:cNvPr id="1133" name="Shape 1133"/>
        <p:cNvGrpSpPr/>
        <p:nvPr/>
      </p:nvGrpSpPr>
      <p:grpSpPr>
        <a:xfrm>
          <a:off x="0" y="0"/>
          <a:ext cx="0" cy="0"/>
          <a:chOff x="0" y="0"/>
          <a:chExt cx="0" cy="0"/>
        </a:xfrm>
      </p:grpSpPr>
      <p:sp>
        <p:nvSpPr>
          <p:cNvPr id="1134" name="Google Shape;1134;p66"/>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資訊圖表敘事力 112-1</a:t>
            </a:r>
            <a:endParaRPr b="1" sz="1000">
              <a:solidFill>
                <a:srgbClr val="595959"/>
              </a:solidFill>
              <a:latin typeface="Lexend"/>
              <a:ea typeface="Lexend"/>
              <a:cs typeface="Lexend"/>
              <a:sym typeface="Lexend"/>
            </a:endParaRPr>
          </a:p>
        </p:txBody>
      </p:sp>
      <p:sp>
        <p:nvSpPr>
          <p:cNvPr id="1135" name="Google Shape;1135;p66"/>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6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37" name="Google Shape;1137;p6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138" name="Google Shape;1138;p6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6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142" name="Google Shape;1142;p66"/>
          <p:cNvGrpSpPr/>
          <p:nvPr/>
        </p:nvGrpSpPr>
        <p:grpSpPr>
          <a:xfrm rot="9448929">
            <a:off x="678374" y="287341"/>
            <a:ext cx="896614" cy="733235"/>
            <a:chOff x="3337500" y="1640525"/>
            <a:chExt cx="3773378" cy="3085800"/>
          </a:xfrm>
        </p:grpSpPr>
        <p:sp>
          <p:nvSpPr>
            <p:cNvPr id="1143" name="Google Shape;1143;p66"/>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66"/>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66"/>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66"/>
          <p:cNvGrpSpPr/>
          <p:nvPr/>
        </p:nvGrpSpPr>
        <p:grpSpPr>
          <a:xfrm>
            <a:off x="118450" y="143608"/>
            <a:ext cx="1299300" cy="526200"/>
            <a:chOff x="7243875" y="3780983"/>
            <a:chExt cx="1299300" cy="526200"/>
          </a:xfrm>
        </p:grpSpPr>
        <p:grpSp>
          <p:nvGrpSpPr>
            <p:cNvPr id="1147" name="Google Shape;1147;p66"/>
            <p:cNvGrpSpPr/>
            <p:nvPr/>
          </p:nvGrpSpPr>
          <p:grpSpPr>
            <a:xfrm>
              <a:off x="7243875" y="3780983"/>
              <a:ext cx="1299300" cy="526200"/>
              <a:chOff x="3130375" y="-210650"/>
              <a:chExt cx="1299300" cy="526200"/>
            </a:xfrm>
          </p:grpSpPr>
          <p:sp>
            <p:nvSpPr>
              <p:cNvPr id="1148" name="Google Shape;1148;p66"/>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66"/>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66"/>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1" name="Google Shape;1151;p66"/>
            <p:cNvGrpSpPr/>
            <p:nvPr/>
          </p:nvGrpSpPr>
          <p:grpSpPr>
            <a:xfrm>
              <a:off x="7728150" y="4016475"/>
              <a:ext cx="330750" cy="55200"/>
              <a:chOff x="7632750" y="4032725"/>
              <a:chExt cx="330750" cy="55200"/>
            </a:xfrm>
          </p:grpSpPr>
          <p:sp>
            <p:nvSpPr>
              <p:cNvPr id="1152" name="Google Shape;1152;p66"/>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6"/>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66"/>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結束 1 1">
  <p:cSld name="TITLE_2_1_1">
    <p:bg>
      <p:bgPr>
        <a:solidFill>
          <a:srgbClr val="FFFFFF"/>
        </a:solidFill>
      </p:bgPr>
    </p:bg>
    <p:spTree>
      <p:nvGrpSpPr>
        <p:cNvPr id="148" name="Shape 148"/>
        <p:cNvGrpSpPr/>
        <p:nvPr/>
      </p:nvGrpSpPr>
      <p:grpSpPr>
        <a:xfrm>
          <a:off x="0" y="0"/>
          <a:ext cx="0" cy="0"/>
          <a:chOff x="0" y="0"/>
          <a:chExt cx="0" cy="0"/>
        </a:xfrm>
      </p:grpSpPr>
      <p:sp>
        <p:nvSpPr>
          <p:cNvPr id="149" name="Google Shape;149;p8"/>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8"/>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51" name="Google Shape;151;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2">
  <p:cSld name="TITLE_2_1_1_1">
    <p:bg>
      <p:bgPr>
        <a:solidFill>
          <a:srgbClr val="FFFFFF"/>
        </a:solidFill>
      </p:bgPr>
    </p:bg>
    <p:spTree>
      <p:nvGrpSpPr>
        <p:cNvPr id="155" name="Shape 155"/>
        <p:cNvGrpSpPr/>
        <p:nvPr/>
      </p:nvGrpSpPr>
      <p:grpSpPr>
        <a:xfrm>
          <a:off x="0" y="0"/>
          <a:ext cx="0" cy="0"/>
          <a:chOff x="0" y="0"/>
          <a:chExt cx="0" cy="0"/>
        </a:xfrm>
      </p:grpSpPr>
      <p:pic>
        <p:nvPicPr>
          <p:cNvPr id="156" name="Google Shape;156;p9"/>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57" name="Google Shape;157;p9"/>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58" name="Google Shape;158;p9"/>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163" name="Google Shape;163;p9"/>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p9"/>
          <p:cNvSpPr txBox="1"/>
          <p:nvPr>
            <p:ph idx="2" type="title"/>
          </p:nvPr>
        </p:nvSpPr>
        <p:spPr>
          <a:xfrm>
            <a:off x="4815513" y="1877475"/>
            <a:ext cx="3878100" cy="733200"/>
          </a:xfrm>
          <a:prstGeom prst="rect">
            <a:avLst/>
          </a:prstGeom>
        </p:spPr>
        <p:txBody>
          <a:bodyPr anchorCtr="0" anchor="t"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65" name="Google Shape;165;p9"/>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p:cSld name="TITLE_1">
    <p:bg>
      <p:bgPr>
        <a:solidFill>
          <a:srgbClr val="FFFFFF"/>
        </a:solidFill>
      </p:bgPr>
    </p:bg>
    <p:spTree>
      <p:nvGrpSpPr>
        <p:cNvPr id="166" name="Shape 166"/>
        <p:cNvGrpSpPr/>
        <p:nvPr/>
      </p:nvGrpSpPr>
      <p:grpSpPr>
        <a:xfrm>
          <a:off x="0" y="0"/>
          <a:ext cx="0" cy="0"/>
          <a:chOff x="0" y="0"/>
          <a:chExt cx="0" cy="0"/>
        </a:xfrm>
      </p:grpSpPr>
      <p:sp>
        <p:nvSpPr>
          <p:cNvPr id="167" name="Google Shape;167;p10"/>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9" name="Google Shape;169;p10"/>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0" name="Google Shape;170;p10"/>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0"/>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0"/>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173" name="Google Shape;173;p10"/>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174" name="Google Shape;174;p10"/>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theme" Target="../theme/theme2.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hyperlink" Target="mailto:chenyt@tku.edu.tw" TargetMode="External"/><Relationship Id="rId9" Type="http://schemas.openxmlformats.org/officeDocument/2006/relationships/hyperlink" Target="http://l.pulipuli.info/24/tku/sa" TargetMode="External"/><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22.png"/><Relationship Id="rId8" Type="http://schemas.openxmlformats.org/officeDocument/2006/relationships/hyperlink" Target="http://l.pulipuli.info/24/tku/s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0.xml"/><Relationship Id="rId3" Type="http://schemas.openxmlformats.org/officeDocument/2006/relationships/image" Target="../media/image74.png"/><Relationship Id="rId4" Type="http://schemas.openxmlformats.org/officeDocument/2006/relationships/image" Target="../media/image94.png"/><Relationship Id="rId5"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1.xml"/><Relationship Id="rId3" Type="http://schemas.openxmlformats.org/officeDocument/2006/relationships/image" Target="../media/image74.png"/><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2.xml"/><Relationship Id="rId3" Type="http://schemas.openxmlformats.org/officeDocument/2006/relationships/image" Target="../media/image8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3.xml"/><Relationship Id="rId3" Type="http://schemas.openxmlformats.org/officeDocument/2006/relationships/image" Target="../media/image90.png"/><Relationship Id="rId4" Type="http://schemas.openxmlformats.org/officeDocument/2006/relationships/image" Target="../media/image92.png"/><Relationship Id="rId5" Type="http://schemas.openxmlformats.org/officeDocument/2006/relationships/image" Target="../media/image7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103.png"/><Relationship Id="rId6" Type="http://schemas.openxmlformats.org/officeDocument/2006/relationships/image" Target="../media/image85.png"/><Relationship Id="rId7" Type="http://schemas.openxmlformats.org/officeDocument/2006/relationships/image" Target="../media/image8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2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6.xml"/><Relationship Id="rId3" Type="http://schemas.openxmlformats.org/officeDocument/2006/relationships/image" Target="../media/image9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7.xml"/><Relationship Id="rId3" Type="http://schemas.openxmlformats.org/officeDocument/2006/relationships/image" Target="../media/image89.png"/><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8.xml"/><Relationship Id="rId3" Type="http://schemas.openxmlformats.org/officeDocument/2006/relationships/image" Target="../media/image89.png"/><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9.xml"/><Relationship Id="rId3" Type="http://schemas.openxmlformats.org/officeDocument/2006/relationships/image" Target="../media/image89.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hyperlink" Target="https://www.facebook.com/womaninthestriped/"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0.xml"/><Relationship Id="rId3" Type="http://schemas.openxmlformats.org/officeDocument/2006/relationships/image" Target="../media/image89.png"/><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1.xml"/><Relationship Id="rId3" Type="http://schemas.openxmlformats.org/officeDocument/2006/relationships/image" Target="../media/image9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2.xml"/><Relationship Id="rId3" Type="http://schemas.openxmlformats.org/officeDocument/2006/relationships/image" Target="../media/image9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3.xml"/><Relationship Id="rId3" Type="http://schemas.openxmlformats.org/officeDocument/2006/relationships/image" Target="../media/image98.png"/><Relationship Id="rId4" Type="http://schemas.openxmlformats.org/officeDocument/2006/relationships/image" Target="../media/image9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 Id="rId3" Type="http://schemas.openxmlformats.org/officeDocument/2006/relationships/image" Target="../media/image2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5.xml"/><Relationship Id="rId3" Type="http://schemas.openxmlformats.org/officeDocument/2006/relationships/image" Target="../media/image6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8.xml"/><Relationship Id="rId3"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hyperlink" Target="https://www.facebook.com/womaninthestriped/"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0.xml"/><Relationship Id="rId3" Type="http://schemas.openxmlformats.org/officeDocument/2006/relationships/image" Target="../media/image11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2.xml"/><Relationship Id="rId3" Type="http://schemas.openxmlformats.org/officeDocument/2006/relationships/image" Target="../media/image93.png"/><Relationship Id="rId4" Type="http://schemas.openxmlformats.org/officeDocument/2006/relationships/image" Target="../media/image96.jpg"/><Relationship Id="rId5" Type="http://schemas.openxmlformats.org/officeDocument/2006/relationships/image" Target="../media/image100.jpg"/><Relationship Id="rId6" Type="http://schemas.openxmlformats.org/officeDocument/2006/relationships/image" Target="../media/image9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3.xml"/><Relationship Id="rId3" Type="http://schemas.openxmlformats.org/officeDocument/2006/relationships/image" Target="../media/image93.png"/><Relationship Id="rId4" Type="http://schemas.openxmlformats.org/officeDocument/2006/relationships/image" Target="../media/image96.jpg"/><Relationship Id="rId5" Type="http://schemas.openxmlformats.org/officeDocument/2006/relationships/image" Target="../media/image100.jpg"/><Relationship Id="rId6" Type="http://schemas.openxmlformats.org/officeDocument/2006/relationships/image" Target="../media/image99.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5.xml"/><Relationship Id="rId3" Type="http://schemas.openxmlformats.org/officeDocument/2006/relationships/image" Target="../media/image57.jpg"/><Relationship Id="rId4" Type="http://schemas.openxmlformats.org/officeDocument/2006/relationships/image" Target="../media/image66.jpg"/><Relationship Id="rId5" Type="http://schemas.openxmlformats.org/officeDocument/2006/relationships/image" Target="../media/image5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6.xml"/><Relationship Id="rId3" Type="http://schemas.openxmlformats.org/officeDocument/2006/relationships/image" Target="../media/image10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7.xml"/><Relationship Id="rId3" Type="http://schemas.openxmlformats.org/officeDocument/2006/relationships/image" Target="../media/image9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 Id="rId3" Type="http://schemas.openxmlformats.org/officeDocument/2006/relationships/image" Target="../media/image73.png"/><Relationship Id="rId4" Type="http://schemas.openxmlformats.org/officeDocument/2006/relationships/image" Target="../media/image10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9.xml"/><Relationship Id="rId3" Type="http://schemas.openxmlformats.org/officeDocument/2006/relationships/image" Target="../media/image1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hyperlink" Target="https://www.facebook.com/womaninthestriped/"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2.xml"/><Relationship Id="rId3" Type="http://schemas.openxmlformats.org/officeDocument/2006/relationships/image" Target="../media/image10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3.xml"/><Relationship Id="rId3" Type="http://schemas.openxmlformats.org/officeDocument/2006/relationships/image" Target="../media/image10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4.xml"/><Relationship Id="rId3" Type="http://schemas.openxmlformats.org/officeDocument/2006/relationships/image" Target="../media/image10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5.xml"/><Relationship Id="rId3" Type="http://schemas.openxmlformats.org/officeDocument/2006/relationships/image" Target="../media/image109.png"/><Relationship Id="rId4" Type="http://schemas.openxmlformats.org/officeDocument/2006/relationships/image" Target="../media/image10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6.xml"/><Relationship Id="rId3" Type="http://schemas.openxmlformats.org/officeDocument/2006/relationships/hyperlink" Target="https://goo.gl/hqvJUm"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7.xml"/><Relationship Id="rId3" Type="http://schemas.openxmlformats.org/officeDocument/2006/relationships/image" Target="../media/image10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8.xml"/><Relationship Id="rId3" Type="http://schemas.openxmlformats.org/officeDocument/2006/relationships/image" Target="../media/image9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9.xml"/><Relationship Id="rId3" Type="http://schemas.openxmlformats.org/officeDocument/2006/relationships/image" Target="../media/image10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hyperlink" Target="https://www.facebook.com/womaninthestriped/"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1.xml"/><Relationship Id="rId3" Type="http://schemas.openxmlformats.org/officeDocument/2006/relationships/image" Target="../media/image108.png"/><Relationship Id="rId4" Type="http://schemas.openxmlformats.org/officeDocument/2006/relationships/image" Target="../media/image10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2.xml"/><Relationship Id="rId3" Type="http://schemas.openxmlformats.org/officeDocument/2006/relationships/image" Target="../media/image10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5.xml"/><Relationship Id="rId3" Type="http://schemas.openxmlformats.org/officeDocument/2006/relationships/image" Target="../media/image11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8.xml"/><Relationship Id="rId3" Type="http://schemas.openxmlformats.org/officeDocument/2006/relationships/image" Target="../media/image122.png"/><Relationship Id="rId4" Type="http://schemas.openxmlformats.org/officeDocument/2006/relationships/image" Target="../media/image12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9.xml"/><Relationship Id="rId3" Type="http://schemas.openxmlformats.org/officeDocument/2006/relationships/image" Target="../media/image1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hyperlink" Target="https://www.facebook.com/womaninthestriped/" TargetMode="Externa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1.xml"/><Relationship Id="rId3" Type="http://schemas.openxmlformats.org/officeDocument/2006/relationships/hyperlink" Target="https://blog.pulipuli.info/2024/02/drawiolibreoffice-writer-how-to-insert-avector-graphic-format-from-drawiointo-libreoffice-writer.html"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2.xml"/><Relationship Id="rId3" Type="http://schemas.openxmlformats.org/officeDocument/2006/relationships/image" Target="../media/image118.png"/><Relationship Id="rId4" Type="http://schemas.openxmlformats.org/officeDocument/2006/relationships/image" Target="../media/image113.png"/><Relationship Id="rId5" Type="http://schemas.openxmlformats.org/officeDocument/2006/relationships/image" Target="../media/image7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3.xml"/><Relationship Id="rId3" Type="http://schemas.openxmlformats.org/officeDocument/2006/relationships/image" Target="../media/image121.png"/><Relationship Id="rId4" Type="http://schemas.openxmlformats.org/officeDocument/2006/relationships/image" Target="../media/image7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4.xml"/><Relationship Id="rId3" Type="http://schemas.openxmlformats.org/officeDocument/2006/relationships/image" Target="../media/image124.png"/><Relationship Id="rId4" Type="http://schemas.openxmlformats.org/officeDocument/2006/relationships/image" Target="../media/image113.png"/><Relationship Id="rId5" Type="http://schemas.openxmlformats.org/officeDocument/2006/relationships/image" Target="../media/image7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5.xml"/><Relationship Id="rId3" Type="http://schemas.openxmlformats.org/officeDocument/2006/relationships/image" Target="../media/image115.png"/><Relationship Id="rId4" Type="http://schemas.openxmlformats.org/officeDocument/2006/relationships/image" Target="../media/image7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7.xml"/><Relationship Id="rId3" Type="http://schemas.openxmlformats.org/officeDocument/2006/relationships/image" Target="../media/image2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9.xml"/><Relationship Id="rId3" Type="http://schemas.openxmlformats.org/officeDocument/2006/relationships/hyperlink" Target="https://goo.gl/EzE00o" TargetMode="External"/><Relationship Id="rId4" Type="http://schemas.openxmlformats.org/officeDocument/2006/relationships/image" Target="../media/image114.png"/><Relationship Id="rId5" Type="http://schemas.openxmlformats.org/officeDocument/2006/relationships/image" Target="../media/image1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1.xml"/><Relationship Id="rId3" Type="http://schemas.openxmlformats.org/officeDocument/2006/relationships/image" Target="../media/image103.png"/><Relationship Id="rId4" Type="http://schemas.openxmlformats.org/officeDocument/2006/relationships/image" Target="../media/image123.png"/><Relationship Id="rId5" Type="http://schemas.openxmlformats.org/officeDocument/2006/relationships/image" Target="../media/image11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3.xml"/><Relationship Id="rId3" Type="http://schemas.openxmlformats.org/officeDocument/2006/relationships/hyperlink" Target="http://l.pulipuli.info/24/tku/sa"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hyperlink" Target="https://www.youtube.com/watch?v=7rcgjds-VE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hyperlink" Target="https://www.safaribooksonline.com/library/view/i-heart-logs/9781491909379/ch03.html"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46.png"/><Relationship Id="rId6"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44.png"/><Relationship Id="rId5"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41.jp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61.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50.png"/><Relationship Id="rId4" Type="http://schemas.openxmlformats.org/officeDocument/2006/relationships/hyperlink" Target="http://j.mp/2015-kapp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51.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hyperlink" Target="https://rb.gy/as16cu" TargetMode="Externa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57.jpg"/><Relationship Id="rId4" Type="http://schemas.openxmlformats.org/officeDocument/2006/relationships/image" Target="../media/image66.jpg"/><Relationship Id="rId5" Type="http://schemas.openxmlformats.org/officeDocument/2006/relationships/image" Target="../media/image5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57.jpg"/><Relationship Id="rId4" Type="http://schemas.openxmlformats.org/officeDocument/2006/relationships/image" Target="../media/image66.jpg"/><Relationship Id="rId5" Type="http://schemas.openxmlformats.org/officeDocument/2006/relationships/image" Target="../media/image59.jpg"/><Relationship Id="rId6"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63.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6.xml"/><Relationship Id="rId3" Type="http://schemas.openxmlformats.org/officeDocument/2006/relationships/image" Target="../media/image6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hyperlink" Target="http://cradl.gsu.edu/profile/roger-bakeman/" TargetMode="Externa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 Id="rId3"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8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8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8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image" Target="../media/image57.jpg"/><Relationship Id="rId4" Type="http://schemas.openxmlformats.org/officeDocument/2006/relationships/image" Target="../media/image59.jpg"/><Relationship Id="rId5" Type="http://schemas.openxmlformats.org/officeDocument/2006/relationships/image" Target="../media/image6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9.xml"/><Relationship Id="rId3"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2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 Id="rId3" Type="http://schemas.openxmlformats.org/officeDocument/2006/relationships/hyperlink" Target="http://www2.gsu.edu/~psyrab/gseq/index.html" TargetMode="External"/><Relationship Id="rId4" Type="http://schemas.openxmlformats.org/officeDocument/2006/relationships/image" Target="../media/image83.png"/><Relationship Id="rId5"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5.xml"/><Relationship Id="rId3" Type="http://schemas.openxmlformats.org/officeDocument/2006/relationships/hyperlink" Target="http://edugate.fss.uu.nl/mepa/" TargetMode="External"/><Relationship Id="rId4" Type="http://schemas.openxmlformats.org/officeDocument/2006/relationships/hyperlink" Target="http://l.pulipuli.info/160905-mepa" TargetMode="External"/><Relationship Id="rId5" Type="http://schemas.openxmlformats.org/officeDocument/2006/relationships/image" Target="../media/image8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6.xml"/><Relationship Id="rId3" Type="http://schemas.openxmlformats.org/officeDocument/2006/relationships/image" Target="../media/image79.png"/><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7.xml"/><Relationship Id="rId3" Type="http://schemas.openxmlformats.org/officeDocument/2006/relationships/image" Target="../media/image6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103.png"/><Relationship Id="rId6"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9.xml"/><Relationship Id="rId3" Type="http://schemas.openxmlformats.org/officeDocument/2006/relationships/hyperlink" Target="https://l.pulipuli.info/24/tku/sa" TargetMode="External"/><Relationship Id="rId4" Type="http://schemas.openxmlformats.org/officeDocument/2006/relationships/hyperlink" Target="https://l.pulipuli.info/24/tku/sa" TargetMode="External"/><Relationship Id="rId5" Type="http://schemas.openxmlformats.org/officeDocument/2006/relationships/hyperlink" Target="https://l.pulipuli.info/24/tku/sa" TargetMode="External"/><Relationship Id="rId6" Type="http://schemas.openxmlformats.org/officeDocument/2006/relationships/image" Target="../media/image76.png"/><Relationship Id="rId7" Type="http://schemas.openxmlformats.org/officeDocument/2006/relationships/image" Target="../media/image85.png"/><Relationship Id="rId8"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pic>
        <p:nvPicPr>
          <p:cNvPr id="1159" name="Google Shape;1159;p67"/>
          <p:cNvPicPr preferRelativeResize="0"/>
          <p:nvPr/>
        </p:nvPicPr>
        <p:blipFill rotWithShape="1">
          <a:blip r:embed="rId3">
            <a:alphaModFix/>
          </a:blip>
          <a:srcRect b="0" l="0" r="0" t="0"/>
          <a:stretch/>
        </p:blipFill>
        <p:spPr>
          <a:xfrm>
            <a:off x="565200" y="267375"/>
            <a:ext cx="1219200" cy="1219200"/>
          </a:xfrm>
          <a:prstGeom prst="rect">
            <a:avLst/>
          </a:prstGeom>
          <a:noFill/>
          <a:ln>
            <a:noFill/>
          </a:ln>
        </p:spPr>
      </p:pic>
      <p:sp>
        <p:nvSpPr>
          <p:cNvPr id="1160" name="Google Shape;1160;p67"/>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p>
            <a:pPr indent="0" lvl="0" marL="0" rtl="0" algn="ctr">
              <a:lnSpc>
                <a:spcPct val="115000"/>
              </a:lnSpc>
              <a:spcBef>
                <a:spcPts val="0"/>
              </a:spcBef>
              <a:spcAft>
                <a:spcPts val="0"/>
              </a:spcAft>
              <a:buClr>
                <a:schemeClr val="dk1"/>
              </a:buClr>
              <a:buSzPts val="1100"/>
              <a:buFont typeface="Arial"/>
              <a:buNone/>
            </a:pPr>
            <a:r>
              <a:rPr lang="zh-TW" sz="2400"/>
              <a:t>學習行為的觀察</a:t>
            </a:r>
            <a:endParaRPr sz="3500"/>
          </a:p>
          <a:p>
            <a:pPr indent="0" lvl="0" marL="0" rtl="0" algn="ctr">
              <a:lnSpc>
                <a:spcPct val="115000"/>
              </a:lnSpc>
              <a:spcBef>
                <a:spcPts val="200"/>
              </a:spcBef>
              <a:spcAft>
                <a:spcPts val="0"/>
              </a:spcAft>
              <a:buNone/>
            </a:pPr>
            <a:r>
              <a:rPr lang="zh-TW" sz="3500"/>
              <a:t>滯後序列分析</a:t>
            </a:r>
            <a:endParaRPr sz="3500"/>
          </a:p>
          <a:p>
            <a:pPr indent="0" lvl="0" marL="0" rtl="0" algn="ctr">
              <a:lnSpc>
                <a:spcPct val="115000"/>
              </a:lnSpc>
              <a:spcBef>
                <a:spcPts val="200"/>
              </a:spcBef>
              <a:spcAft>
                <a:spcPts val="200"/>
              </a:spcAft>
              <a:buNone/>
            </a:pPr>
            <a:r>
              <a:rPr lang="zh-TW" sz="3500"/>
              <a:t>工作坊</a:t>
            </a:r>
            <a:endParaRPr sz="2400"/>
          </a:p>
        </p:txBody>
      </p:sp>
      <p:sp>
        <p:nvSpPr>
          <p:cNvPr id="1161" name="Google Shape;1161;p67"/>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a:t>淡江資圖系 陳勇汀</a:t>
            </a:r>
            <a:endParaRPr/>
          </a:p>
          <a:p>
            <a:pPr indent="0" lvl="0" marL="0" rtl="0" algn="ctr">
              <a:spcBef>
                <a:spcPts val="1000"/>
              </a:spcBef>
              <a:spcAft>
                <a:spcPts val="0"/>
              </a:spcAft>
              <a:buNone/>
            </a:pPr>
            <a:r>
              <a:rPr lang="zh-TW" u="sng">
                <a:solidFill>
                  <a:schemeClr val="hlink"/>
                </a:solidFill>
                <a:hlinkClick r:id="rId4"/>
              </a:rPr>
              <a:t>chenyt@tku.edu.tw</a:t>
            </a:r>
            <a:r>
              <a:rPr lang="zh-TW"/>
              <a:t>  </a:t>
            </a:r>
            <a:endParaRPr/>
          </a:p>
        </p:txBody>
      </p:sp>
      <p:sp>
        <p:nvSpPr>
          <p:cNvPr id="1162" name="Google Shape;1162;p67"/>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112-2</a:t>
            </a:r>
            <a:endParaRPr/>
          </a:p>
        </p:txBody>
      </p:sp>
      <p:sp>
        <p:nvSpPr>
          <p:cNvPr id="1163" name="Google Shape;1163;p67"/>
          <p:cNvSpPr/>
          <p:nvPr/>
        </p:nvSpPr>
        <p:spPr>
          <a:xfrm>
            <a:off x="4689372" y="1848694"/>
            <a:ext cx="3519300" cy="37134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4" name="Google Shape;1164;p67"/>
          <p:cNvGrpSpPr/>
          <p:nvPr/>
        </p:nvGrpSpPr>
        <p:grpSpPr>
          <a:xfrm rot="5400000">
            <a:off x="3465117" y="4243165"/>
            <a:ext cx="1991966" cy="1543826"/>
            <a:chOff x="3337500" y="1640525"/>
            <a:chExt cx="3773378" cy="3085800"/>
          </a:xfrm>
        </p:grpSpPr>
        <p:sp>
          <p:nvSpPr>
            <p:cNvPr id="1165" name="Google Shape;1165;p67"/>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7"/>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67"/>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67"/>
          <p:cNvGrpSpPr/>
          <p:nvPr/>
        </p:nvGrpSpPr>
        <p:grpSpPr>
          <a:xfrm>
            <a:off x="5144076" y="846931"/>
            <a:ext cx="1887821" cy="1628994"/>
            <a:chOff x="3337500" y="1640525"/>
            <a:chExt cx="3773378" cy="3085800"/>
          </a:xfrm>
        </p:grpSpPr>
        <p:sp>
          <p:nvSpPr>
            <p:cNvPr id="1169" name="Google Shape;1169;p67"/>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7"/>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67"/>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2" name="Google Shape;1172;p67"/>
          <p:cNvGrpSpPr/>
          <p:nvPr/>
        </p:nvGrpSpPr>
        <p:grpSpPr>
          <a:xfrm rot="1800102">
            <a:off x="4509519" y="1358126"/>
            <a:ext cx="901708" cy="1446142"/>
            <a:chOff x="4509424" y="1600237"/>
            <a:chExt cx="1184961" cy="1900417"/>
          </a:xfrm>
        </p:grpSpPr>
        <p:grpSp>
          <p:nvGrpSpPr>
            <p:cNvPr id="1173" name="Google Shape;1173;p67"/>
            <p:cNvGrpSpPr/>
            <p:nvPr/>
          </p:nvGrpSpPr>
          <p:grpSpPr>
            <a:xfrm>
              <a:off x="4509424" y="1600237"/>
              <a:ext cx="1184961" cy="1900417"/>
              <a:chOff x="4438850" y="1497767"/>
              <a:chExt cx="1384138" cy="2002758"/>
            </a:xfrm>
          </p:grpSpPr>
          <p:sp>
            <p:nvSpPr>
              <p:cNvPr id="1174" name="Google Shape;1174;p67"/>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67"/>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76" name="Google Shape;1176;p67"/>
            <p:cNvPicPr preferRelativeResize="0"/>
            <p:nvPr/>
          </p:nvPicPr>
          <p:blipFill>
            <a:blip r:embed="rId5">
              <a:alphaModFix/>
            </a:blip>
            <a:stretch>
              <a:fillRect/>
            </a:stretch>
          </p:blipFill>
          <p:spPr>
            <a:xfrm rot="-4">
              <a:off x="4599291" y="1736549"/>
              <a:ext cx="918312" cy="1686601"/>
            </a:xfrm>
            <a:prstGeom prst="rect">
              <a:avLst/>
            </a:prstGeom>
            <a:noFill/>
            <a:ln>
              <a:noFill/>
            </a:ln>
          </p:spPr>
        </p:pic>
      </p:grpSp>
      <p:grpSp>
        <p:nvGrpSpPr>
          <p:cNvPr id="1177" name="Google Shape;1177;p67"/>
          <p:cNvGrpSpPr/>
          <p:nvPr/>
        </p:nvGrpSpPr>
        <p:grpSpPr>
          <a:xfrm>
            <a:off x="7809973" y="1335250"/>
            <a:ext cx="896702" cy="946164"/>
            <a:chOff x="7809973" y="2554450"/>
            <a:chExt cx="896702" cy="946164"/>
          </a:xfrm>
        </p:grpSpPr>
        <p:grpSp>
          <p:nvGrpSpPr>
            <p:cNvPr id="1178" name="Google Shape;1178;p67"/>
            <p:cNvGrpSpPr/>
            <p:nvPr/>
          </p:nvGrpSpPr>
          <p:grpSpPr>
            <a:xfrm>
              <a:off x="7809973" y="2554450"/>
              <a:ext cx="896702" cy="946164"/>
              <a:chOff x="2589036" y="988300"/>
              <a:chExt cx="1101600" cy="1101600"/>
            </a:xfrm>
          </p:grpSpPr>
          <p:sp>
            <p:nvSpPr>
              <p:cNvPr id="1179" name="Google Shape;1179;p67"/>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67"/>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67"/>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82" name="Google Shape;1182;p67"/>
            <p:cNvCxnSpPr>
              <a:endCxn id="1181"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1183" name="Google Shape;1183;p67"/>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1184" name="Google Shape;1184;p67"/>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5" name="Google Shape;1185;p67"/>
          <p:cNvGrpSpPr/>
          <p:nvPr/>
        </p:nvGrpSpPr>
        <p:grpSpPr>
          <a:xfrm>
            <a:off x="6971642" y="4997861"/>
            <a:ext cx="1351698" cy="692256"/>
            <a:chOff x="7047842" y="4845461"/>
            <a:chExt cx="1351698" cy="692256"/>
          </a:xfrm>
        </p:grpSpPr>
        <p:grpSp>
          <p:nvGrpSpPr>
            <p:cNvPr id="1186" name="Google Shape;1186;p67"/>
            <p:cNvGrpSpPr/>
            <p:nvPr/>
          </p:nvGrpSpPr>
          <p:grpSpPr>
            <a:xfrm rot="-371984">
              <a:off x="7074009" y="4914001"/>
              <a:ext cx="1299363" cy="555176"/>
              <a:chOff x="7243875" y="3780983"/>
              <a:chExt cx="1299300" cy="526200"/>
            </a:xfrm>
          </p:grpSpPr>
          <p:grpSp>
            <p:nvGrpSpPr>
              <p:cNvPr id="1187" name="Google Shape;1187;p67"/>
              <p:cNvGrpSpPr/>
              <p:nvPr/>
            </p:nvGrpSpPr>
            <p:grpSpPr>
              <a:xfrm>
                <a:off x="7728150" y="4016475"/>
                <a:ext cx="330750" cy="55200"/>
                <a:chOff x="7632750" y="4032725"/>
                <a:chExt cx="330750" cy="55200"/>
              </a:xfrm>
            </p:grpSpPr>
            <p:sp>
              <p:nvSpPr>
                <p:cNvPr id="1188" name="Google Shape;1188;p67"/>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67"/>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67"/>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1" name="Google Shape;1191;p67"/>
              <p:cNvGrpSpPr/>
              <p:nvPr/>
            </p:nvGrpSpPr>
            <p:grpSpPr>
              <a:xfrm>
                <a:off x="7243875" y="3780983"/>
                <a:ext cx="1299300" cy="526200"/>
                <a:chOff x="3130375" y="-210650"/>
                <a:chExt cx="1299300" cy="526200"/>
              </a:xfrm>
            </p:grpSpPr>
            <p:sp>
              <p:nvSpPr>
                <p:cNvPr id="1192" name="Google Shape;1192;p67"/>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67"/>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67"/>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95" name="Google Shape;1195;p67"/>
            <p:cNvPicPr preferRelativeResize="0"/>
            <p:nvPr/>
          </p:nvPicPr>
          <p:blipFill>
            <a:blip r:embed="rId6">
              <a:alphaModFix/>
            </a:blip>
            <a:stretch>
              <a:fillRect/>
            </a:stretch>
          </p:blipFill>
          <p:spPr>
            <a:xfrm rot="718685">
              <a:off x="7426925" y="5012612"/>
              <a:ext cx="495300" cy="285750"/>
            </a:xfrm>
            <a:prstGeom prst="rect">
              <a:avLst/>
            </a:prstGeom>
            <a:noFill/>
            <a:ln>
              <a:noFill/>
            </a:ln>
          </p:spPr>
        </p:pic>
      </p:grpSp>
      <p:pic>
        <p:nvPicPr>
          <p:cNvPr id="1196" name="Google Shape;1196;p67"/>
          <p:cNvPicPr preferRelativeResize="0"/>
          <p:nvPr/>
        </p:nvPicPr>
        <p:blipFill>
          <a:blip r:embed="rId7">
            <a:alphaModFix/>
          </a:blip>
          <a:stretch>
            <a:fillRect/>
          </a:stretch>
        </p:blipFill>
        <p:spPr>
          <a:xfrm>
            <a:off x="4933722" y="1582224"/>
            <a:ext cx="3274949" cy="3955514"/>
          </a:xfrm>
          <a:prstGeom prst="rect">
            <a:avLst/>
          </a:prstGeom>
          <a:noFill/>
          <a:ln>
            <a:noFill/>
          </a:ln>
        </p:spPr>
      </p:pic>
      <p:grpSp>
        <p:nvGrpSpPr>
          <p:cNvPr id="1197" name="Google Shape;1197;p67"/>
          <p:cNvGrpSpPr/>
          <p:nvPr/>
        </p:nvGrpSpPr>
        <p:grpSpPr>
          <a:xfrm>
            <a:off x="1903929" y="530775"/>
            <a:ext cx="4222435" cy="692401"/>
            <a:chOff x="2460779" y="433075"/>
            <a:chExt cx="4222435" cy="692401"/>
          </a:xfrm>
        </p:grpSpPr>
        <p:sp>
          <p:nvSpPr>
            <p:cNvPr id="1198" name="Google Shape;1198;p67"/>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1199" name="Google Shape;1199;p67"/>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8"/>
                </a:rPr>
                <a:t>http://l.pulipuli.info/24/</a:t>
              </a:r>
              <a:r>
                <a:rPr b="1" lang="zh-TW" sz="2100" u="sng">
                  <a:solidFill>
                    <a:schemeClr val="hlink"/>
                  </a:solidFill>
                  <a:latin typeface="Outfit"/>
                  <a:ea typeface="Outfit"/>
                  <a:cs typeface="Outfit"/>
                  <a:sym typeface="Outfit"/>
                  <a:hlinkClick r:id="rId9"/>
                </a:rPr>
                <a:t>tku/sa</a:t>
              </a:r>
              <a:endParaRPr b="1" sz="2100">
                <a:latin typeface="Outfit"/>
                <a:ea typeface="Outfit"/>
                <a:cs typeface="Outfit"/>
                <a:sym typeface="Outfi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76"/>
          <p:cNvSpPr/>
          <p:nvPr/>
        </p:nvSpPr>
        <p:spPr>
          <a:xfrm>
            <a:off x="232300" y="4105550"/>
            <a:ext cx="1150800" cy="636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2" name="Google Shape;1312;p76"/>
          <p:cNvPicPr preferRelativeResize="0"/>
          <p:nvPr/>
        </p:nvPicPr>
        <p:blipFill rotWithShape="1">
          <a:blip r:embed="rId3">
            <a:alphaModFix/>
          </a:blip>
          <a:srcRect b="9851" l="0" r="5864" t="3350"/>
          <a:stretch/>
        </p:blipFill>
        <p:spPr>
          <a:xfrm>
            <a:off x="0" y="0"/>
            <a:ext cx="9144000" cy="4811000"/>
          </a:xfrm>
          <a:prstGeom prst="rect">
            <a:avLst/>
          </a:prstGeom>
          <a:noFill/>
          <a:ln>
            <a:noFill/>
          </a:ln>
        </p:spPr>
      </p:pic>
      <p:sp>
        <p:nvSpPr>
          <p:cNvPr id="1313" name="Google Shape;1313;p7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314" name="Google Shape;1314;p76"/>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行為序列與編碼</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9" name="Shape 2509"/>
        <p:cNvGrpSpPr/>
        <p:nvPr/>
      </p:nvGrpSpPr>
      <p:grpSpPr>
        <a:xfrm>
          <a:off x="0" y="0"/>
          <a:ext cx="0" cy="0"/>
          <a:chOff x="0" y="0"/>
          <a:chExt cx="0" cy="0"/>
        </a:xfrm>
      </p:grpSpPr>
      <p:sp>
        <p:nvSpPr>
          <p:cNvPr id="2510" name="Google Shape;2510;p16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11" name="Google Shape;2511;p16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2. 上傳CSV檔案</a:t>
            </a:r>
            <a:endParaRPr/>
          </a:p>
        </p:txBody>
      </p:sp>
      <p:sp>
        <p:nvSpPr>
          <p:cNvPr id="2512" name="Google Shape;2512;p1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13" name="Google Shape;2513;p16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Slide] web page 網頁 Slide" id="2514" name="Google Shape;2514;p166"/>
          <p:cNvPicPr preferRelativeResize="0"/>
          <p:nvPr/>
        </p:nvPicPr>
        <p:blipFill>
          <a:blip r:embed="rId3">
            <a:alphaModFix/>
          </a:blip>
          <a:stretch>
            <a:fillRect/>
          </a:stretch>
        </p:blipFill>
        <p:spPr>
          <a:xfrm>
            <a:off x="7590350" y="169425"/>
            <a:ext cx="838200" cy="838200"/>
          </a:xfrm>
          <a:prstGeom prst="rect">
            <a:avLst/>
          </a:prstGeom>
          <a:noFill/>
          <a:ln>
            <a:noFill/>
          </a:ln>
        </p:spPr>
      </p:pic>
      <p:pic>
        <p:nvPicPr>
          <p:cNvPr id="2515" name="Google Shape;2515;p166"/>
          <p:cNvPicPr preferRelativeResize="0"/>
          <p:nvPr/>
        </p:nvPicPr>
        <p:blipFill rotWithShape="1">
          <a:blip r:embed="rId4">
            <a:alphaModFix/>
          </a:blip>
          <a:srcRect b="48559" l="0" r="43403" t="0"/>
          <a:stretch/>
        </p:blipFill>
        <p:spPr>
          <a:xfrm>
            <a:off x="3430175" y="1551275"/>
            <a:ext cx="5713826" cy="5306721"/>
          </a:xfrm>
          <a:prstGeom prst="rect">
            <a:avLst/>
          </a:prstGeom>
          <a:noFill/>
          <a:ln>
            <a:noFill/>
          </a:ln>
        </p:spPr>
      </p:pic>
      <p:sp>
        <p:nvSpPr>
          <p:cNvPr id="2516" name="Google Shape;2516;p166"/>
          <p:cNvSpPr/>
          <p:nvPr/>
        </p:nvSpPr>
        <p:spPr>
          <a:xfrm>
            <a:off x="278950" y="3324325"/>
            <a:ext cx="2925000" cy="19527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400">
                <a:solidFill>
                  <a:srgbClr val="000000"/>
                </a:solidFill>
                <a:latin typeface="Microsoft JhengHei"/>
                <a:ea typeface="Microsoft JhengHei"/>
                <a:cs typeface="Microsoft JhengHei"/>
                <a:sym typeface="Microsoft JhengHei"/>
              </a:rPr>
              <a:t>遊客所在區域</a:t>
            </a:r>
            <a:endParaRPr sz="24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000000"/>
                </a:solidFill>
                <a:latin typeface="Microsoft JhengHei"/>
                <a:ea typeface="Microsoft JhengHei"/>
                <a:cs typeface="Microsoft JhengHei"/>
                <a:sym typeface="Microsoft JhengHei"/>
              </a:rPr>
              <a:t>事件序列資料表 </a:t>
            </a:r>
            <a:br>
              <a:rPr lang="zh-TW" sz="2400">
                <a:solidFill>
                  <a:srgbClr val="000000"/>
                </a:solidFill>
                <a:latin typeface="Microsoft JhengHei"/>
                <a:ea typeface="Microsoft JhengHei"/>
                <a:cs typeface="Microsoft JhengHei"/>
                <a:sym typeface="Microsoft JhengHei"/>
              </a:rPr>
            </a:br>
            <a:r>
              <a:rPr lang="zh-TW" sz="2400">
                <a:solidFill>
                  <a:srgbClr val="000000"/>
                </a:solidFill>
                <a:latin typeface="Microsoft JhengHei"/>
                <a:ea typeface="Microsoft JhengHei"/>
                <a:cs typeface="Microsoft JhengHei"/>
                <a:sym typeface="Microsoft JhengHei"/>
              </a:rPr>
              <a:t>- data.csv</a:t>
            </a:r>
            <a:endParaRPr sz="3200">
              <a:latin typeface="Microsoft JhengHei"/>
              <a:ea typeface="Microsoft JhengHei"/>
              <a:cs typeface="Microsoft JhengHei"/>
              <a:sym typeface="Microsoft JhengHei"/>
            </a:endParaRPr>
          </a:p>
        </p:txBody>
      </p:sp>
      <p:pic>
        <p:nvPicPr>
          <p:cNvPr descr="google spreadsheet.png" id="2517" name="Google Shape;2517;p166"/>
          <p:cNvPicPr preferRelativeResize="0"/>
          <p:nvPr/>
        </p:nvPicPr>
        <p:blipFill>
          <a:blip r:embed="rId5">
            <a:alphaModFix/>
          </a:blip>
          <a:stretch>
            <a:fillRect/>
          </a:stretch>
        </p:blipFill>
        <p:spPr>
          <a:xfrm>
            <a:off x="1354575" y="2559850"/>
            <a:ext cx="773750" cy="999275"/>
          </a:xfrm>
          <a:prstGeom prst="rect">
            <a:avLst/>
          </a:prstGeom>
          <a:noFill/>
          <a:ln>
            <a:noFill/>
          </a:ln>
        </p:spPr>
      </p:pic>
      <p:sp>
        <p:nvSpPr>
          <p:cNvPr id="2518" name="Google Shape;2518;p166"/>
          <p:cNvSpPr/>
          <p:nvPr/>
        </p:nvSpPr>
        <p:spPr>
          <a:xfrm>
            <a:off x="4035200" y="3946650"/>
            <a:ext cx="2925000" cy="689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519" name="Google Shape;2519;p166"/>
          <p:cNvSpPr/>
          <p:nvPr/>
        </p:nvSpPr>
        <p:spPr>
          <a:xfrm flipH="1">
            <a:off x="3127750" y="4015100"/>
            <a:ext cx="10494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3" name="Shape 2523"/>
        <p:cNvGrpSpPr/>
        <p:nvPr/>
      </p:nvGrpSpPr>
      <p:grpSpPr>
        <a:xfrm>
          <a:off x="0" y="0"/>
          <a:ext cx="0" cy="0"/>
          <a:chOff x="0" y="0"/>
          <a:chExt cx="0" cy="0"/>
        </a:xfrm>
      </p:grpSpPr>
      <p:sp>
        <p:nvSpPr>
          <p:cNvPr id="2524" name="Google Shape;2524;p16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525" name="Google Shape;2525;p16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3. 解讀報表：</a:t>
            </a:r>
            <a:r>
              <a:rPr lang="zh-TW"/>
              <a:t>觀察樣本統計摘要表 &amp;事件統計表</a:t>
            </a:r>
            <a:endParaRPr/>
          </a:p>
        </p:txBody>
      </p:sp>
      <p:sp>
        <p:nvSpPr>
          <p:cNvPr id="2526" name="Google Shape;2526;p16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27" name="Google Shape;2527;p16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Slide] web page 網頁 Slide" id="2528" name="Google Shape;2528;p167"/>
          <p:cNvPicPr preferRelativeResize="0"/>
          <p:nvPr/>
        </p:nvPicPr>
        <p:blipFill>
          <a:blip r:embed="rId3">
            <a:alphaModFix/>
          </a:blip>
          <a:stretch>
            <a:fillRect/>
          </a:stretch>
        </p:blipFill>
        <p:spPr>
          <a:xfrm>
            <a:off x="7590350" y="169425"/>
            <a:ext cx="838200" cy="838200"/>
          </a:xfrm>
          <a:prstGeom prst="rect">
            <a:avLst/>
          </a:prstGeom>
          <a:noFill/>
          <a:ln>
            <a:noFill/>
          </a:ln>
        </p:spPr>
      </p:pic>
      <p:pic>
        <p:nvPicPr>
          <p:cNvPr id="2529" name="Google Shape;2529;p167"/>
          <p:cNvPicPr preferRelativeResize="0"/>
          <p:nvPr/>
        </p:nvPicPr>
        <p:blipFill rotWithShape="1">
          <a:blip r:embed="rId4">
            <a:alphaModFix/>
          </a:blip>
          <a:srcRect b="64909" l="0" r="0" t="0"/>
          <a:stretch/>
        </p:blipFill>
        <p:spPr>
          <a:xfrm>
            <a:off x="698775" y="1785463"/>
            <a:ext cx="7746450" cy="3868400"/>
          </a:xfrm>
          <a:prstGeom prst="rect">
            <a:avLst/>
          </a:prstGeom>
          <a:noFill/>
          <a:ln cap="flat" cmpd="sng" w="38100">
            <a:solidFill>
              <a:srgbClr val="9BBB59"/>
            </a:solidFill>
            <a:prstDash val="solid"/>
            <a:round/>
            <a:headEnd len="sm" w="sm" type="none"/>
            <a:tailEnd len="sm" w="sm" type="none"/>
          </a:ln>
        </p:spPr>
      </p:pic>
      <p:sp>
        <p:nvSpPr>
          <p:cNvPr id="2530" name="Google Shape;2530;p167"/>
          <p:cNvSpPr/>
          <p:nvPr/>
        </p:nvSpPr>
        <p:spPr>
          <a:xfrm>
            <a:off x="1055850" y="2820338"/>
            <a:ext cx="3352200" cy="692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531" name="Google Shape;2531;p167"/>
          <p:cNvSpPr/>
          <p:nvPr/>
        </p:nvSpPr>
        <p:spPr>
          <a:xfrm>
            <a:off x="1055850" y="3922338"/>
            <a:ext cx="2102700" cy="1243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168"/>
          <p:cNvSpPr txBox="1"/>
          <p:nvPr>
            <p:ph idx="1" type="body"/>
          </p:nvPr>
        </p:nvSpPr>
        <p:spPr>
          <a:xfrm>
            <a:off x="715550" y="1107708"/>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找出調整後殘差大於1.96的顯著轉移序列</a:t>
            </a:r>
            <a:endParaRPr/>
          </a:p>
        </p:txBody>
      </p:sp>
      <p:sp>
        <p:nvSpPr>
          <p:cNvPr id="2537" name="Google Shape;2537;p16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3. 解讀報表：事件轉移表</a:t>
            </a:r>
            <a:endParaRPr/>
          </a:p>
        </p:txBody>
      </p:sp>
      <p:sp>
        <p:nvSpPr>
          <p:cNvPr id="2538" name="Google Shape;2538;p1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39" name="Google Shape;2539;p16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540" name="Google Shape;2540;p168"/>
          <p:cNvPicPr preferRelativeResize="0"/>
          <p:nvPr/>
        </p:nvPicPr>
        <p:blipFill>
          <a:blip r:embed="rId3">
            <a:alphaModFix/>
          </a:blip>
          <a:stretch>
            <a:fillRect/>
          </a:stretch>
        </p:blipFill>
        <p:spPr>
          <a:xfrm>
            <a:off x="2056450" y="1611188"/>
            <a:ext cx="5031310" cy="4751288"/>
          </a:xfrm>
          <a:prstGeom prst="rect">
            <a:avLst/>
          </a:prstGeom>
          <a:noFill/>
          <a:ln cap="flat" cmpd="sng" w="38100">
            <a:solidFill>
              <a:srgbClr val="9BBB59"/>
            </a:solidFill>
            <a:prstDash val="solid"/>
            <a:round/>
            <a:headEnd len="sm" w="sm" type="none"/>
            <a:tailEnd len="sm" w="sm" type="none"/>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4" name="Shape 2544"/>
        <p:cNvGrpSpPr/>
        <p:nvPr/>
      </p:nvGrpSpPr>
      <p:grpSpPr>
        <a:xfrm>
          <a:off x="0" y="0"/>
          <a:ext cx="0" cy="0"/>
          <a:chOff x="0" y="0"/>
          <a:chExt cx="0" cy="0"/>
        </a:xfrm>
      </p:grpSpPr>
      <p:sp>
        <p:nvSpPr>
          <p:cNvPr id="2545" name="Google Shape;2545;p16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3. 解讀報表：序列分析結果與事件轉移圖</a:t>
            </a:r>
            <a:endParaRPr/>
          </a:p>
        </p:txBody>
      </p:sp>
      <p:sp>
        <p:nvSpPr>
          <p:cNvPr id="2546" name="Google Shape;2546;p1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47" name="Google Shape;2547;p16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548" name="Google Shape;2548;p169"/>
          <p:cNvPicPr preferRelativeResize="0"/>
          <p:nvPr/>
        </p:nvPicPr>
        <p:blipFill rotWithShape="1">
          <a:blip r:embed="rId3">
            <a:alphaModFix/>
          </a:blip>
          <a:srcRect b="14802" l="10140" r="52051" t="79063"/>
          <a:stretch/>
        </p:blipFill>
        <p:spPr>
          <a:xfrm>
            <a:off x="1100925" y="4529574"/>
            <a:ext cx="7420601" cy="1315776"/>
          </a:xfrm>
          <a:prstGeom prst="rect">
            <a:avLst/>
          </a:prstGeom>
          <a:noFill/>
          <a:ln>
            <a:noFill/>
          </a:ln>
        </p:spPr>
      </p:pic>
      <p:sp>
        <p:nvSpPr>
          <p:cNvPr id="2549" name="Google Shape;2549;p169"/>
          <p:cNvSpPr txBox="1"/>
          <p:nvPr/>
        </p:nvSpPr>
        <p:spPr>
          <a:xfrm>
            <a:off x="476250" y="2492800"/>
            <a:ext cx="8191500" cy="2036700"/>
          </a:xfrm>
          <a:prstGeom prst="rect">
            <a:avLst/>
          </a:prstGeom>
          <a:noFill/>
          <a:ln>
            <a:noFill/>
          </a:ln>
        </p:spPr>
        <p:txBody>
          <a:bodyPr anchorCtr="0" anchor="t" bIns="91425" lIns="91425" spcFirstLastPara="1" rIns="91425" wrap="square" tIns="91425">
            <a:noAutofit/>
          </a:bodyPr>
          <a:lstStyle/>
          <a:p>
            <a:pPr indent="-165100" lvl="0" marL="342900" rtl="0" algn="l">
              <a:lnSpc>
                <a:spcPct val="115000"/>
              </a:lnSpc>
              <a:spcBef>
                <a:spcPts val="560"/>
              </a:spcBef>
              <a:spcAft>
                <a:spcPts val="0"/>
              </a:spcAft>
              <a:buNone/>
            </a:pPr>
            <a:r>
              <a:rPr lang="zh-TW" sz="2400">
                <a:solidFill>
                  <a:srgbClr val="000000"/>
                </a:solidFill>
              </a:rPr>
              <a:t>序列分析結果：</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zh-TW" sz="2400">
                <a:solidFill>
                  <a:srgbClr val="000000"/>
                </a:solidFill>
              </a:rPr>
              <a:t>事件「C 沙漠區」到事件「A 熱帶莽原區」</a:t>
            </a:r>
            <a:br>
              <a:rPr lang="zh-TW" sz="2400">
                <a:solidFill>
                  <a:srgbClr val="000000"/>
                </a:solidFill>
              </a:rPr>
            </a:br>
            <a:r>
              <a:rPr lang="zh-TW" sz="2400">
                <a:solidFill>
                  <a:srgbClr val="000000"/>
                </a:solidFill>
              </a:rPr>
              <a:t>調整後殘差為2.268。</a:t>
            </a:r>
            <a:endParaRPr sz="2400">
              <a:solidFill>
                <a:srgbClr val="000000"/>
              </a:solidFill>
            </a:endParaRPr>
          </a:p>
          <a:p>
            <a:pPr indent="0" lvl="0" marL="0" rtl="0" algn="l">
              <a:lnSpc>
                <a:spcPct val="115000"/>
              </a:lnSpc>
              <a:spcBef>
                <a:spcPts val="1100"/>
              </a:spcBef>
              <a:spcAft>
                <a:spcPts val="0"/>
              </a:spcAft>
              <a:buNone/>
            </a:pPr>
            <a:r>
              <a:rPr lang="zh-TW" sz="2400">
                <a:solidFill>
                  <a:srgbClr val="000000"/>
                </a:solidFill>
              </a:rPr>
              <a:t>以上序列出現顯著轉移。</a:t>
            </a:r>
            <a:endParaRPr sz="2400">
              <a:latin typeface="Microsoft JhengHei"/>
              <a:ea typeface="Microsoft JhengHei"/>
              <a:cs typeface="Microsoft JhengHei"/>
              <a:sym typeface="Microsoft JhengHei"/>
            </a:endParaRPr>
          </a:p>
        </p:txBody>
      </p:sp>
      <p:pic>
        <p:nvPicPr>
          <p:cNvPr id="2550" name="Google Shape;2550;p169"/>
          <p:cNvPicPr preferRelativeResize="0"/>
          <p:nvPr/>
        </p:nvPicPr>
        <p:blipFill rotWithShape="1">
          <a:blip r:embed="rId4">
            <a:alphaModFix/>
          </a:blip>
          <a:srcRect b="0" l="0" r="0" t="0"/>
          <a:stretch/>
        </p:blipFill>
        <p:spPr>
          <a:xfrm>
            <a:off x="514675" y="1825775"/>
            <a:ext cx="710050" cy="667025"/>
          </a:xfrm>
          <a:prstGeom prst="rect">
            <a:avLst/>
          </a:prstGeom>
          <a:noFill/>
          <a:ln>
            <a:noFill/>
          </a:ln>
        </p:spPr>
      </p:pic>
      <p:sp>
        <p:nvSpPr>
          <p:cNvPr id="2551" name="Google Shape;2551;p169"/>
          <p:cNvSpPr/>
          <p:nvPr/>
        </p:nvSpPr>
        <p:spPr>
          <a:xfrm rot="899780">
            <a:off x="794276" y="1466360"/>
            <a:ext cx="2132115" cy="339188"/>
          </a:xfrm>
          <a:prstGeom prst="wedgeRoundRectCallout">
            <a:avLst>
              <a:gd fmla="val -27884" name="adj1"/>
              <a:gd fmla="val 92485" name="adj2"/>
              <a:gd fmla="val 0" name="adj3"/>
            </a:avLst>
          </a:prstGeom>
          <a:solidFill>
            <a:srgbClr val="9E9E9E"/>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1800">
                <a:solidFill>
                  <a:srgbClr val="FFFFFF"/>
                </a:solidFill>
              </a:rPr>
              <a:t>回家再自己按按看</a:t>
            </a:r>
            <a:endParaRPr sz="1800">
              <a:solidFill>
                <a:srgbClr val="FFFFFF"/>
              </a:solidFill>
            </a:endParaRPr>
          </a:p>
        </p:txBody>
      </p:sp>
      <p:pic>
        <p:nvPicPr>
          <p:cNvPr descr="[Slide] web page 網頁 Slide" id="2552" name="Google Shape;2552;p169"/>
          <p:cNvPicPr preferRelativeResize="0"/>
          <p:nvPr/>
        </p:nvPicPr>
        <p:blipFill>
          <a:blip r:embed="rId5">
            <a:alphaModFix/>
          </a:blip>
          <a:stretch>
            <a:fillRect/>
          </a:stretch>
        </p:blipFill>
        <p:spPr>
          <a:xfrm>
            <a:off x="7590350" y="169425"/>
            <a:ext cx="838200" cy="838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6" name="Shape 2556"/>
        <p:cNvGrpSpPr/>
        <p:nvPr/>
      </p:nvGrpSpPr>
      <p:grpSpPr>
        <a:xfrm>
          <a:off x="0" y="0"/>
          <a:ext cx="0" cy="0"/>
          <a:chOff x="0" y="0"/>
          <a:chExt cx="0" cy="0"/>
        </a:xfrm>
      </p:grpSpPr>
      <p:sp>
        <p:nvSpPr>
          <p:cNvPr id="2557" name="Google Shape;2557;p170"/>
          <p:cNvSpPr txBox="1"/>
          <p:nvPr/>
        </p:nvSpPr>
        <p:spPr>
          <a:xfrm>
            <a:off x="5532425" y="3116700"/>
            <a:ext cx="3261600" cy="3741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下載CSV檔案</a:t>
            </a:r>
            <a:br>
              <a:rPr lang="zh-TW" sz="2400">
                <a:latin typeface="Microsoft JhengHei"/>
                <a:ea typeface="Microsoft JhengHei"/>
                <a:cs typeface="Microsoft JhengHei"/>
                <a:sym typeface="Microsoft JhengHei"/>
              </a:rPr>
            </a:br>
            <a:br>
              <a:rPr lang="zh-TW" sz="2400">
                <a:latin typeface="Microsoft JhengHei"/>
                <a:ea typeface="Microsoft JhengHei"/>
                <a:cs typeface="Microsoft JhengHei"/>
                <a:sym typeface="Microsoft JhengHei"/>
              </a:rPr>
            </a:b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上傳CSV檔案到</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「滯後序列分析計算器」</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解讀報表</a:t>
            </a:r>
            <a:endParaRPr sz="2400">
              <a:latin typeface="Microsoft JhengHei"/>
              <a:ea typeface="Microsoft JhengHei"/>
              <a:cs typeface="Microsoft JhengHei"/>
              <a:sym typeface="Microsoft JhengHei"/>
            </a:endParaRPr>
          </a:p>
        </p:txBody>
      </p:sp>
      <p:sp>
        <p:nvSpPr>
          <p:cNvPr id="2558" name="Google Shape;2558;p17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59" name="Google Shape;2559;p170"/>
          <p:cNvSpPr txBox="1"/>
          <p:nvPr>
            <p:ph type="title"/>
          </p:nvPr>
        </p:nvSpPr>
        <p:spPr>
          <a:xfrm>
            <a:off x="4695150" y="1173025"/>
            <a:ext cx="3878100" cy="733200"/>
          </a:xfrm>
          <a:prstGeom prst="rect">
            <a:avLst/>
          </a:prstGeom>
        </p:spPr>
        <p:txBody>
          <a:bodyPr anchorCtr="0" anchor="b"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3200"/>
              <a:t>現場活動2：</a:t>
            </a:r>
            <a:endParaRPr sz="3200"/>
          </a:p>
          <a:p>
            <a:pPr indent="0" lvl="0" marL="0" rtl="0" algn="l">
              <a:spcBef>
                <a:spcPts val="0"/>
              </a:spcBef>
              <a:spcAft>
                <a:spcPts val="0"/>
              </a:spcAft>
              <a:buNone/>
            </a:pPr>
            <a:r>
              <a:rPr lang="zh-TW"/>
              <a:t>滯後序列分析</a:t>
            </a:r>
            <a:endParaRPr/>
          </a:p>
        </p:txBody>
      </p:sp>
      <p:pic>
        <p:nvPicPr>
          <p:cNvPr descr="google spreadsheet.png" id="2560" name="Google Shape;2560;p170"/>
          <p:cNvPicPr preferRelativeResize="0"/>
          <p:nvPr/>
        </p:nvPicPr>
        <p:blipFill>
          <a:blip r:embed="rId3">
            <a:alphaModFix/>
          </a:blip>
          <a:stretch>
            <a:fillRect/>
          </a:stretch>
        </p:blipFill>
        <p:spPr>
          <a:xfrm>
            <a:off x="4648586" y="3277350"/>
            <a:ext cx="687739" cy="888200"/>
          </a:xfrm>
          <a:prstGeom prst="rect">
            <a:avLst/>
          </a:prstGeom>
          <a:noFill/>
          <a:ln>
            <a:noFill/>
          </a:ln>
        </p:spPr>
      </p:pic>
      <p:pic>
        <p:nvPicPr>
          <p:cNvPr descr="[Slide] web page 網頁 Slide" id="2561" name="Google Shape;2561;p170"/>
          <p:cNvPicPr preferRelativeResize="0"/>
          <p:nvPr/>
        </p:nvPicPr>
        <p:blipFill rotWithShape="1">
          <a:blip r:embed="rId4">
            <a:alphaModFix/>
          </a:blip>
          <a:srcRect b="6015" l="14758" r="14489" t="0"/>
          <a:stretch/>
        </p:blipFill>
        <p:spPr>
          <a:xfrm>
            <a:off x="4648575" y="4511707"/>
            <a:ext cx="656115" cy="871628"/>
          </a:xfrm>
          <a:prstGeom prst="rect">
            <a:avLst/>
          </a:prstGeom>
          <a:noFill/>
          <a:ln>
            <a:noFill/>
          </a:ln>
        </p:spPr>
      </p:pic>
      <p:cxnSp>
        <p:nvCxnSpPr>
          <p:cNvPr id="2562" name="Google Shape;2562;p170"/>
          <p:cNvCxnSpPr/>
          <p:nvPr/>
        </p:nvCxnSpPr>
        <p:spPr>
          <a:xfrm>
            <a:off x="4611350" y="4299250"/>
            <a:ext cx="4182600" cy="0"/>
          </a:xfrm>
          <a:prstGeom prst="straightConnector1">
            <a:avLst/>
          </a:prstGeom>
          <a:noFill/>
          <a:ln cap="flat" cmpd="sng" w="9525">
            <a:solidFill>
              <a:srgbClr val="B7B7B7"/>
            </a:solidFill>
            <a:prstDash val="solid"/>
            <a:round/>
            <a:headEnd len="med" w="med" type="none"/>
            <a:tailEnd len="med" w="med" type="none"/>
          </a:ln>
        </p:spPr>
      </p:cxnSp>
      <p:pic>
        <p:nvPicPr>
          <p:cNvPr id="2563" name="Google Shape;2563;p170"/>
          <p:cNvPicPr preferRelativeResize="0"/>
          <p:nvPr/>
        </p:nvPicPr>
        <p:blipFill>
          <a:blip r:embed="rId5">
            <a:alphaModFix/>
          </a:blip>
          <a:stretch>
            <a:fillRect/>
          </a:stretch>
        </p:blipFill>
        <p:spPr>
          <a:xfrm>
            <a:off x="1162925" y="3713412"/>
            <a:ext cx="2954349" cy="2628600"/>
          </a:xfrm>
          <a:prstGeom prst="rect">
            <a:avLst/>
          </a:prstGeom>
          <a:noFill/>
          <a:ln>
            <a:noFill/>
          </a:ln>
        </p:spPr>
      </p:pic>
      <p:sp>
        <p:nvSpPr>
          <p:cNvPr id="2564" name="Google Shape;2564;p170"/>
          <p:cNvSpPr txBox="1"/>
          <p:nvPr/>
        </p:nvSpPr>
        <p:spPr>
          <a:xfrm rot="-899570">
            <a:off x="757398" y="3853972"/>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做的出來嗎？</a:t>
            </a:r>
            <a:endParaRPr sz="2400">
              <a:solidFill>
                <a:srgbClr val="980000"/>
              </a:solidFill>
            </a:endParaRPr>
          </a:p>
        </p:txBody>
      </p:sp>
      <p:pic>
        <p:nvPicPr>
          <p:cNvPr id="2565" name="Google Shape;2565;p170"/>
          <p:cNvPicPr preferRelativeResize="0"/>
          <p:nvPr/>
        </p:nvPicPr>
        <p:blipFill rotWithShape="1">
          <a:blip r:embed="rId6">
            <a:alphaModFix/>
          </a:blip>
          <a:srcRect b="7002" l="7002" r="7079" t="7079"/>
          <a:stretch/>
        </p:blipFill>
        <p:spPr>
          <a:xfrm>
            <a:off x="4532537" y="2109550"/>
            <a:ext cx="888200" cy="888200"/>
          </a:xfrm>
          <a:prstGeom prst="rect">
            <a:avLst/>
          </a:prstGeom>
          <a:noFill/>
          <a:ln>
            <a:noFill/>
          </a:ln>
        </p:spPr>
      </p:pic>
      <p:sp>
        <p:nvSpPr>
          <p:cNvPr id="2566" name="Google Shape;2566;p170"/>
          <p:cNvSpPr txBox="1"/>
          <p:nvPr/>
        </p:nvSpPr>
        <p:spPr>
          <a:xfrm>
            <a:off x="5532425" y="2261850"/>
            <a:ext cx="4070700" cy="73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rPr lang="zh-TW" sz="2400">
                <a:latin typeface="Microsoft JhengHei"/>
                <a:ea typeface="Microsoft JhengHei"/>
                <a:cs typeface="Microsoft JhengHei"/>
                <a:sym typeface="Microsoft JhengHei"/>
              </a:rPr>
              <a:t>從活動首頁開始。</a:t>
            </a:r>
            <a:endParaRPr sz="2400">
              <a:latin typeface="Microsoft JhengHei"/>
              <a:ea typeface="Microsoft JhengHei"/>
              <a:cs typeface="Microsoft JhengHei"/>
              <a:sym typeface="Microsoft JhengHei"/>
            </a:endParaRPr>
          </a:p>
        </p:txBody>
      </p:sp>
      <p:cxnSp>
        <p:nvCxnSpPr>
          <p:cNvPr id="2567" name="Google Shape;2567;p170"/>
          <p:cNvCxnSpPr/>
          <p:nvPr/>
        </p:nvCxnSpPr>
        <p:spPr>
          <a:xfrm>
            <a:off x="4611350" y="3048200"/>
            <a:ext cx="4182600" cy="0"/>
          </a:xfrm>
          <a:prstGeom prst="straightConnector1">
            <a:avLst/>
          </a:prstGeom>
          <a:noFill/>
          <a:ln cap="flat" cmpd="sng" w="9525">
            <a:solidFill>
              <a:srgbClr val="B7B7B7"/>
            </a:solidFill>
            <a:prstDash val="solid"/>
            <a:round/>
            <a:headEnd len="med" w="med" type="none"/>
            <a:tailEnd len="med" w="med" type="none"/>
          </a:ln>
        </p:spPr>
      </p:cxnSp>
      <p:pic>
        <p:nvPicPr>
          <p:cNvPr id="2568" name="Google Shape;2568;p170"/>
          <p:cNvPicPr preferRelativeResize="0"/>
          <p:nvPr/>
        </p:nvPicPr>
        <p:blipFill>
          <a:blip r:embed="rId7">
            <a:alphaModFix/>
          </a:blip>
          <a:stretch>
            <a:fillRect/>
          </a:stretch>
        </p:blipFill>
        <p:spPr>
          <a:xfrm>
            <a:off x="1006038" y="753175"/>
            <a:ext cx="2672925" cy="2524163"/>
          </a:xfrm>
          <a:prstGeom prst="rect">
            <a:avLst/>
          </a:prstGeom>
          <a:noFill/>
          <a:ln cap="flat" cmpd="sng" w="38100">
            <a:solidFill>
              <a:srgbClr val="9BBB59"/>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sp>
        <p:nvSpPr>
          <p:cNvPr id="2573" name="Google Shape;2573;p171"/>
          <p:cNvSpPr/>
          <p:nvPr/>
        </p:nvSpPr>
        <p:spPr>
          <a:xfrm>
            <a:off x="6106275" y="3434775"/>
            <a:ext cx="1341600" cy="5898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4" name="Google Shape;2574;p171"/>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575" name="Google Shape;2575;p17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76" name="Google Shape;2576;p171"/>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結論寫作</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0" name="Shape 2580"/>
        <p:cNvGrpSpPr/>
        <p:nvPr/>
      </p:nvGrpSpPr>
      <p:grpSpPr>
        <a:xfrm>
          <a:off x="0" y="0"/>
          <a:ext cx="0" cy="0"/>
          <a:chOff x="0" y="0"/>
          <a:chExt cx="0" cy="0"/>
        </a:xfrm>
      </p:grpSpPr>
      <p:sp>
        <p:nvSpPr>
          <p:cNvPr id="2581" name="Google Shape;2581;p17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撰寫結論：結論寫作框架</a:t>
            </a:r>
            <a:endParaRPr/>
          </a:p>
        </p:txBody>
      </p:sp>
      <p:sp>
        <p:nvSpPr>
          <p:cNvPr id="2582" name="Google Shape;2582;p17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83" name="Google Shape;2583;p17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slide] google doc document homepage webpage slide" id="2584" name="Google Shape;2584;p172"/>
          <p:cNvPicPr preferRelativeResize="0"/>
          <p:nvPr/>
        </p:nvPicPr>
        <p:blipFill>
          <a:blip r:embed="rId3">
            <a:alphaModFix/>
          </a:blip>
          <a:stretch>
            <a:fillRect/>
          </a:stretch>
        </p:blipFill>
        <p:spPr>
          <a:xfrm>
            <a:off x="7520475" y="169425"/>
            <a:ext cx="908076" cy="908076"/>
          </a:xfrm>
          <a:prstGeom prst="rect">
            <a:avLst/>
          </a:prstGeom>
          <a:noFill/>
          <a:ln>
            <a:noFill/>
          </a:ln>
        </p:spPr>
      </p:pic>
      <p:graphicFrame>
        <p:nvGraphicFramePr>
          <p:cNvPr id="2585" name="Google Shape;2585;p172"/>
          <p:cNvGraphicFramePr/>
          <p:nvPr/>
        </p:nvGraphicFramePr>
        <p:xfrm>
          <a:off x="1692000" y="1624175"/>
          <a:ext cx="3000000" cy="3000000"/>
        </p:xfrm>
        <a:graphic>
          <a:graphicData uri="http://schemas.openxmlformats.org/drawingml/2006/table">
            <a:tbl>
              <a:tblPr>
                <a:noFill/>
                <a:tableStyleId>{110C7CB8-DAA4-407C-82B3-4CEAAFA7791B}</a:tableStyleId>
              </a:tblPr>
              <a:tblGrid>
                <a:gridCol w="5760000"/>
              </a:tblGrid>
              <a:tr h="100000">
                <a:tc>
                  <a:txBody>
                    <a:bodyPr/>
                    <a:lstStyle/>
                    <a:p>
                      <a:pPr indent="0" lvl="0" marL="0" rtl="0" algn="l">
                        <a:spcBef>
                          <a:spcPts val="0"/>
                        </a:spcBef>
                        <a:spcAft>
                          <a:spcPts val="0"/>
                        </a:spcAft>
                        <a:buNone/>
                      </a:pPr>
                      <a:r>
                        <a:rPr lang="zh-TW" sz="2400">
                          <a:solidFill>
                            <a:srgbClr val="FFFFFF"/>
                          </a:solidFill>
                        </a:rPr>
                        <a:t>分析</a:t>
                      </a:r>
                      <a:r>
                        <a:rPr lang="zh-TW" sz="2400">
                          <a:solidFill>
                            <a:srgbClr val="FFFFFF"/>
                          </a:solidFill>
                        </a:rPr>
                        <a:t>目的</a:t>
                      </a:r>
                      <a:endParaRPr sz="2400">
                        <a:solidFill>
                          <a:srgbClr val="FFFFFF"/>
                        </a:solidFill>
                      </a:endParaRPr>
                    </a:p>
                  </a:txBody>
                  <a:tcPr marT="63500" marB="63500" marR="63500" marL="63500">
                    <a:solidFill>
                      <a:srgbClr val="38761D"/>
                    </a:solidFill>
                  </a:tcPr>
                </a:tc>
              </a:tr>
              <a:tr h="100000">
                <a:tc>
                  <a:txBody>
                    <a:bodyPr/>
                    <a:lstStyle/>
                    <a:p>
                      <a:pPr indent="0" lvl="0" marL="0" rtl="0" algn="l">
                        <a:lnSpc>
                          <a:spcPct val="115000"/>
                        </a:lnSpc>
                        <a:spcBef>
                          <a:spcPts val="560"/>
                        </a:spcBef>
                        <a:spcAft>
                          <a:spcPts val="0"/>
                        </a:spcAft>
                        <a:buNone/>
                      </a:pPr>
                      <a:r>
                        <a:rPr lang="zh-TW" sz="2400"/>
                        <a:t>XXXX</a:t>
                      </a:r>
                      <a:r>
                        <a:rPr lang="zh-TW" sz="2400" u="sng"/>
                        <a:t>(事件編碼)</a:t>
                      </a:r>
                      <a:r>
                        <a:rPr lang="zh-TW" sz="2400"/>
                        <a:t>XXXXXX</a:t>
                      </a:r>
                      <a:endParaRPr sz="2400"/>
                    </a:p>
                  </a:txBody>
                  <a:tcPr marT="63500" marB="63500" marR="63500" marL="63500">
                    <a:solidFill>
                      <a:srgbClr val="FFFFFF"/>
                    </a:solidFill>
                  </a:tcPr>
                </a:tc>
              </a:tr>
              <a:tr h="100000">
                <a:tc>
                  <a:txBody>
                    <a:bodyPr/>
                    <a:lstStyle/>
                    <a:p>
                      <a:pPr indent="0" lvl="0" marL="0" rtl="0" algn="l">
                        <a:spcBef>
                          <a:spcPts val="0"/>
                        </a:spcBef>
                        <a:spcAft>
                          <a:spcPts val="0"/>
                        </a:spcAft>
                        <a:buNone/>
                      </a:pPr>
                      <a:r>
                        <a:rPr lang="zh-TW" sz="2400">
                          <a:solidFill>
                            <a:srgbClr val="FFFFFF"/>
                          </a:solidFill>
                        </a:rPr>
                        <a:t>樣本敘述統計量</a:t>
                      </a:r>
                      <a:endParaRPr sz="2400"/>
                    </a:p>
                  </a:txBody>
                  <a:tcPr marT="63500" marB="63500" marR="63500" marL="63500">
                    <a:solidFill>
                      <a:srgbClr val="38761D"/>
                    </a:solidFill>
                  </a:tcPr>
                </a:tc>
              </a:tr>
              <a:tr h="142375">
                <a:tc>
                  <a:txBody>
                    <a:bodyPr/>
                    <a:lstStyle/>
                    <a:p>
                      <a:pPr indent="0" lvl="0" marL="0" rtl="0" algn="l">
                        <a:lnSpc>
                          <a:spcPct val="115000"/>
                        </a:lnSpc>
                        <a:spcBef>
                          <a:spcPts val="560"/>
                        </a:spcBef>
                        <a:spcAft>
                          <a:spcPts val="0"/>
                        </a:spcAft>
                        <a:buNone/>
                      </a:pPr>
                      <a:r>
                        <a:t/>
                      </a:r>
                      <a:endParaRPr sz="2400"/>
                    </a:p>
                  </a:txBody>
                  <a:tcPr marT="63500" marB="63500" marR="63500" marL="63500"/>
                </a:tc>
              </a:tr>
              <a:tr h="405325">
                <a:tc>
                  <a:txBody>
                    <a:bodyPr/>
                    <a:lstStyle/>
                    <a:p>
                      <a:pPr indent="0" lvl="0" marL="0" rtl="0" algn="l">
                        <a:spcBef>
                          <a:spcPts val="0"/>
                        </a:spcBef>
                        <a:spcAft>
                          <a:spcPts val="0"/>
                        </a:spcAft>
                        <a:buNone/>
                      </a:pPr>
                      <a:r>
                        <a:rPr lang="zh-TW" sz="2400">
                          <a:solidFill>
                            <a:srgbClr val="FFFFFF"/>
                          </a:solidFill>
                        </a:rPr>
                        <a:t>序列分析結果</a:t>
                      </a:r>
                      <a:endParaRPr sz="2400">
                        <a:solidFill>
                          <a:srgbClr val="FFFFFF"/>
                        </a:solidFill>
                      </a:endParaRPr>
                    </a:p>
                  </a:txBody>
                  <a:tcPr marT="63500" marB="63500" marR="63500" marL="63500">
                    <a:solidFill>
                      <a:srgbClr val="38761D"/>
                    </a:solidFill>
                  </a:tcPr>
                </a:tc>
              </a:tr>
              <a:tr h="781775">
                <a:tc>
                  <a:txBody>
                    <a:bodyPr/>
                    <a:lstStyle/>
                    <a:p>
                      <a:pPr indent="0" lvl="0" marL="0" rtl="0" algn="l">
                        <a:spcBef>
                          <a:spcPts val="0"/>
                        </a:spcBef>
                        <a:spcAft>
                          <a:spcPts val="0"/>
                        </a:spcAft>
                        <a:buNone/>
                      </a:pPr>
                      <a:r>
                        <a:t/>
                      </a:r>
                      <a:endParaRPr sz="2400">
                        <a:solidFill>
                          <a:srgbClr val="FFFFFF"/>
                        </a:solidFill>
                      </a:endParaRPr>
                    </a:p>
                  </a:txBody>
                  <a:tcPr marT="63500" marB="63500" marR="63500" marL="63500">
                    <a:solidFill>
                      <a:srgbClr val="FFFFFF"/>
                    </a:solidFill>
                  </a:tcPr>
                </a:tc>
              </a:tr>
              <a:tr h="405325">
                <a:tc>
                  <a:txBody>
                    <a:bodyPr/>
                    <a:lstStyle/>
                    <a:p>
                      <a:pPr indent="0" lvl="0" marL="0" rtl="0" algn="l">
                        <a:spcBef>
                          <a:spcPts val="0"/>
                        </a:spcBef>
                        <a:spcAft>
                          <a:spcPts val="0"/>
                        </a:spcAft>
                        <a:buNone/>
                      </a:pPr>
                      <a:r>
                        <a:rPr lang="zh-TW" sz="2400">
                          <a:solidFill>
                            <a:srgbClr val="FFFFFF"/>
                          </a:solidFill>
                        </a:rPr>
                        <a:t>事件轉移圖</a:t>
                      </a:r>
                      <a:endParaRPr sz="2400">
                        <a:solidFill>
                          <a:srgbClr val="FFFFFF"/>
                        </a:solidFill>
                      </a:endParaRPr>
                    </a:p>
                  </a:txBody>
                  <a:tcPr marT="63500" marB="63500" marR="63500" marL="63500">
                    <a:solidFill>
                      <a:srgbClr val="38761D"/>
                    </a:solidFill>
                  </a:tcPr>
                </a:tc>
              </a:tr>
              <a:tr h="405325">
                <a:tc>
                  <a:txBody>
                    <a:bodyPr/>
                    <a:lstStyle/>
                    <a:p>
                      <a:pPr indent="0" lvl="0" marL="0" rtl="0" algn="l">
                        <a:spcBef>
                          <a:spcPts val="0"/>
                        </a:spcBef>
                        <a:spcAft>
                          <a:spcPts val="0"/>
                        </a:spcAft>
                        <a:buNone/>
                      </a:pPr>
                      <a:r>
                        <a:t/>
                      </a:r>
                      <a:endParaRPr sz="2400">
                        <a:solidFill>
                          <a:srgbClr val="FFFFFF"/>
                        </a:solidFill>
                      </a:endParaRPr>
                    </a:p>
                  </a:txBody>
                  <a:tcPr marT="63500" marB="63500" marR="63500" marL="63500">
                    <a:solidFill>
                      <a:srgbClr val="FFFFFF"/>
                    </a:solidFill>
                  </a:tcPr>
                </a:tc>
              </a:tr>
            </a:tbl>
          </a:graphicData>
        </a:graphic>
      </p:graphicFrame>
      <p:sp>
        <p:nvSpPr>
          <p:cNvPr id="2586" name="Google Shape;2586;p172"/>
          <p:cNvSpPr/>
          <p:nvPr/>
        </p:nvSpPr>
        <p:spPr>
          <a:xfrm>
            <a:off x="2047300" y="4348175"/>
            <a:ext cx="2487900" cy="435000"/>
          </a:xfrm>
          <a:prstGeom prst="roundRect">
            <a:avLst>
              <a:gd fmla="val 16667" name="adj"/>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有顯著轉移序列</a:t>
            </a:r>
            <a:endParaRPr sz="2400">
              <a:solidFill>
                <a:srgbClr val="FFFFFF"/>
              </a:solidFill>
            </a:endParaRPr>
          </a:p>
        </p:txBody>
      </p:sp>
      <p:sp>
        <p:nvSpPr>
          <p:cNvPr id="2587" name="Google Shape;2587;p172"/>
          <p:cNvSpPr/>
          <p:nvPr/>
        </p:nvSpPr>
        <p:spPr>
          <a:xfrm>
            <a:off x="4608901" y="4348175"/>
            <a:ext cx="2527200" cy="435000"/>
          </a:xfrm>
          <a:prstGeom prst="roundRect">
            <a:avLst>
              <a:gd fmla="val 16667" name="adj"/>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無顯著轉移序列</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p17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1. 分析目的 (框架)</a:t>
            </a:r>
            <a:endParaRPr/>
          </a:p>
        </p:txBody>
      </p:sp>
      <p:sp>
        <p:nvSpPr>
          <p:cNvPr id="2593" name="Google Shape;2593;p17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594" name="Google Shape;2594;p17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595" name="Google Shape;2595;p173"/>
          <p:cNvSpPr/>
          <p:nvPr/>
        </p:nvSpPr>
        <p:spPr>
          <a:xfrm>
            <a:off x="670900" y="1394963"/>
            <a:ext cx="29748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分析</a:t>
            </a:r>
            <a:r>
              <a:rPr lang="zh-TW" sz="3200">
                <a:solidFill>
                  <a:srgbClr val="FFFFFF"/>
                </a:solidFill>
              </a:rPr>
              <a:t>目的</a:t>
            </a:r>
            <a:endParaRPr sz="3200">
              <a:solidFill>
                <a:srgbClr val="FFFFFF"/>
              </a:solidFill>
            </a:endParaRPr>
          </a:p>
        </p:txBody>
      </p:sp>
      <p:sp>
        <p:nvSpPr>
          <p:cNvPr id="2596" name="Google Shape;2596;p173"/>
          <p:cNvSpPr txBox="1"/>
          <p:nvPr/>
        </p:nvSpPr>
        <p:spPr>
          <a:xfrm>
            <a:off x="476250" y="1977675"/>
            <a:ext cx="8191500" cy="1290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本研究使用序列分析來檢定</a:t>
            </a:r>
            <a:r>
              <a:rPr lang="zh-TW" sz="2400" u="sng">
                <a:latin typeface="Microsoft JhengHei"/>
                <a:ea typeface="Microsoft JhengHei"/>
                <a:cs typeface="Microsoft JhengHei"/>
                <a:sym typeface="Microsoft JhengHei"/>
              </a:rPr>
              <a:t>(研究對象)</a:t>
            </a:r>
            <a:r>
              <a:rPr lang="zh-TW" sz="2400">
                <a:latin typeface="Microsoft JhengHei"/>
                <a:ea typeface="Microsoft JhengHei"/>
                <a:cs typeface="Microsoft JhengHei"/>
                <a:sym typeface="Microsoft JhengHei"/>
              </a:rPr>
              <a:t>的行為序列資料中</a:t>
            </a:r>
            <a:r>
              <a:rPr lang="zh-TW" sz="2400" u="sng">
                <a:latin typeface="Microsoft JhengHei"/>
                <a:ea typeface="Microsoft JhengHei"/>
                <a:cs typeface="Microsoft JhengHei"/>
                <a:sym typeface="Microsoft JhengHei"/>
              </a:rPr>
              <a:t>(寫出每一個事件「編碼」)</a:t>
            </a:r>
            <a:r>
              <a:rPr lang="zh-TW" sz="2400">
                <a:latin typeface="Microsoft JhengHei"/>
                <a:ea typeface="Microsoft JhengHei"/>
                <a:cs typeface="Microsoft JhengHei"/>
                <a:sym typeface="Microsoft JhengHei"/>
              </a:rPr>
              <a:t>之間是否有顯著轉移。</a:t>
            </a:r>
            <a:endParaRPr sz="2400">
              <a:latin typeface="Microsoft JhengHei"/>
              <a:ea typeface="Microsoft JhengHei"/>
              <a:cs typeface="Microsoft JhengHei"/>
              <a:sym typeface="Microsoft JhengHei"/>
            </a:endParaRPr>
          </a:p>
        </p:txBody>
      </p:sp>
      <p:pic>
        <p:nvPicPr>
          <p:cNvPr id="2597" name="Google Shape;2597;p173"/>
          <p:cNvPicPr preferRelativeResize="0"/>
          <p:nvPr/>
        </p:nvPicPr>
        <p:blipFill rotWithShape="1">
          <a:blip r:embed="rId3">
            <a:alphaModFix/>
          </a:blip>
          <a:srcRect b="64910" l="0" r="53665" t="16517"/>
          <a:stretch/>
        </p:blipFill>
        <p:spPr>
          <a:xfrm>
            <a:off x="2276800" y="3456850"/>
            <a:ext cx="4590400" cy="2618374"/>
          </a:xfrm>
          <a:prstGeom prst="rect">
            <a:avLst/>
          </a:prstGeom>
          <a:noFill/>
          <a:ln cap="flat" cmpd="sng" w="38100">
            <a:solidFill>
              <a:srgbClr val="9BBB59"/>
            </a:solidFill>
            <a:prstDash val="solid"/>
            <a:round/>
            <a:headEnd len="sm" w="sm" type="none"/>
            <a:tailEnd len="sm" w="sm" type="none"/>
          </a:ln>
        </p:spPr>
      </p:pic>
      <p:sp>
        <p:nvSpPr>
          <p:cNvPr id="2598" name="Google Shape;2598;p173"/>
          <p:cNvSpPr/>
          <p:nvPr/>
        </p:nvSpPr>
        <p:spPr>
          <a:xfrm>
            <a:off x="2669500" y="3811650"/>
            <a:ext cx="1648500" cy="2134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descr="[slide] google doc document homepage webpage slide" id="2599" name="Google Shape;2599;p173"/>
          <p:cNvPicPr preferRelativeResize="0"/>
          <p:nvPr/>
        </p:nvPicPr>
        <p:blipFill>
          <a:blip r:embed="rId4">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17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1. 分析目的 (填空)</a:t>
            </a:r>
            <a:endParaRPr/>
          </a:p>
        </p:txBody>
      </p:sp>
      <p:sp>
        <p:nvSpPr>
          <p:cNvPr id="2605" name="Google Shape;2605;p17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06" name="Google Shape;2606;p17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07" name="Google Shape;2607;p174"/>
          <p:cNvSpPr txBox="1"/>
          <p:nvPr/>
        </p:nvSpPr>
        <p:spPr>
          <a:xfrm>
            <a:off x="476250" y="1977675"/>
            <a:ext cx="8191500" cy="1290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本研究使用序列分析來檢定</a:t>
            </a:r>
            <a:r>
              <a:rPr lang="zh-TW" sz="2400" u="sng">
                <a:latin typeface="Microsoft JhengHei"/>
                <a:ea typeface="Microsoft JhengHei"/>
                <a:cs typeface="Microsoft JhengHei"/>
                <a:sym typeface="Microsoft JhengHei"/>
              </a:rPr>
              <a:t>遊客</a:t>
            </a:r>
            <a:r>
              <a:rPr lang="zh-TW" sz="2400">
                <a:latin typeface="Microsoft JhengHei"/>
                <a:ea typeface="Microsoft JhengHei"/>
                <a:cs typeface="Microsoft JhengHei"/>
                <a:sym typeface="Microsoft JhengHei"/>
              </a:rPr>
              <a:t>的行為序列資料中</a:t>
            </a:r>
            <a:r>
              <a:rPr lang="zh-TW" sz="2400" u="sng">
                <a:latin typeface="Microsoft JhengHei"/>
                <a:ea typeface="Microsoft JhengHei"/>
                <a:cs typeface="Microsoft JhengHei"/>
                <a:sym typeface="Microsoft JhengHei"/>
              </a:rPr>
              <a:t>事件「A 熱帶莽原區」、事件「B 叢林區」與事件「C 沙漠區」</a:t>
            </a:r>
            <a:r>
              <a:rPr lang="zh-TW" sz="2400">
                <a:latin typeface="Microsoft JhengHei"/>
                <a:ea typeface="Microsoft JhengHei"/>
                <a:cs typeface="Microsoft JhengHei"/>
                <a:sym typeface="Microsoft JhengHei"/>
              </a:rPr>
              <a:t>之間是否有顯著轉移。</a:t>
            </a:r>
            <a:endParaRPr sz="2400">
              <a:latin typeface="Microsoft JhengHei"/>
              <a:ea typeface="Microsoft JhengHei"/>
              <a:cs typeface="Microsoft JhengHei"/>
              <a:sym typeface="Microsoft JhengHei"/>
            </a:endParaRPr>
          </a:p>
        </p:txBody>
      </p:sp>
      <p:sp>
        <p:nvSpPr>
          <p:cNvPr id="2608" name="Google Shape;2608;p174"/>
          <p:cNvSpPr/>
          <p:nvPr/>
        </p:nvSpPr>
        <p:spPr>
          <a:xfrm>
            <a:off x="670900" y="1394963"/>
            <a:ext cx="29748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分析</a:t>
            </a:r>
            <a:r>
              <a:rPr lang="zh-TW" sz="3200">
                <a:solidFill>
                  <a:srgbClr val="FFFFFF"/>
                </a:solidFill>
              </a:rPr>
              <a:t>目的</a:t>
            </a:r>
            <a:endParaRPr sz="3200">
              <a:solidFill>
                <a:srgbClr val="FFFFFF"/>
              </a:solidFill>
            </a:endParaRPr>
          </a:p>
        </p:txBody>
      </p:sp>
      <p:pic>
        <p:nvPicPr>
          <p:cNvPr id="2609" name="Google Shape;2609;p174"/>
          <p:cNvPicPr preferRelativeResize="0"/>
          <p:nvPr/>
        </p:nvPicPr>
        <p:blipFill rotWithShape="1">
          <a:blip r:embed="rId3">
            <a:alphaModFix/>
          </a:blip>
          <a:srcRect b="64910" l="0" r="53665" t="16517"/>
          <a:stretch/>
        </p:blipFill>
        <p:spPr>
          <a:xfrm>
            <a:off x="2276800" y="3456850"/>
            <a:ext cx="4590400" cy="2618374"/>
          </a:xfrm>
          <a:prstGeom prst="rect">
            <a:avLst/>
          </a:prstGeom>
          <a:noFill/>
          <a:ln cap="flat" cmpd="sng" w="38100">
            <a:solidFill>
              <a:srgbClr val="9BBB59"/>
            </a:solidFill>
            <a:prstDash val="solid"/>
            <a:round/>
            <a:headEnd len="sm" w="sm" type="none"/>
            <a:tailEnd len="sm" w="sm" type="none"/>
          </a:ln>
        </p:spPr>
      </p:pic>
      <p:sp>
        <p:nvSpPr>
          <p:cNvPr id="2610" name="Google Shape;2610;p174"/>
          <p:cNvSpPr/>
          <p:nvPr/>
        </p:nvSpPr>
        <p:spPr>
          <a:xfrm>
            <a:off x="2669500" y="3811650"/>
            <a:ext cx="1648500" cy="2134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descr="[slide] google doc document homepage webpage slide" id="2611" name="Google Shape;2611;p174"/>
          <p:cNvPicPr preferRelativeResize="0"/>
          <p:nvPr/>
        </p:nvPicPr>
        <p:blipFill>
          <a:blip r:embed="rId4">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5" name="Shape 2615"/>
        <p:cNvGrpSpPr/>
        <p:nvPr/>
      </p:nvGrpSpPr>
      <p:grpSpPr>
        <a:xfrm>
          <a:off x="0" y="0"/>
          <a:ext cx="0" cy="0"/>
          <a:chOff x="0" y="0"/>
          <a:chExt cx="0" cy="0"/>
        </a:xfrm>
      </p:grpSpPr>
      <p:sp>
        <p:nvSpPr>
          <p:cNvPr id="2616" name="Google Shape;2616;p17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2. 樣本敘述統計量(框架)</a:t>
            </a:r>
            <a:endParaRPr/>
          </a:p>
        </p:txBody>
      </p:sp>
      <p:sp>
        <p:nvSpPr>
          <p:cNvPr id="2617" name="Google Shape;2617;p17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18" name="Google Shape;2618;p17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19" name="Google Shape;2619;p175"/>
          <p:cNvSpPr txBox="1"/>
          <p:nvPr/>
        </p:nvSpPr>
        <p:spPr>
          <a:xfrm>
            <a:off x="231375" y="2333725"/>
            <a:ext cx="4568400" cy="3652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研究對象共</a:t>
            </a:r>
            <a:r>
              <a:rPr lang="zh-TW" sz="2400" u="sng">
                <a:latin typeface="Microsoft JhengHei"/>
                <a:ea typeface="Microsoft JhengHei"/>
                <a:cs typeface="Microsoft JhengHei"/>
                <a:sym typeface="Microsoft JhengHei"/>
              </a:rPr>
              <a:t>(研究對象數量)</a:t>
            </a:r>
            <a:r>
              <a:rPr lang="zh-TW" sz="2400">
                <a:latin typeface="Microsoft JhengHei"/>
                <a:ea typeface="Microsoft JhengHei"/>
                <a:cs typeface="Microsoft JhengHei"/>
                <a:sym typeface="Microsoft JhengHei"/>
              </a:rPr>
              <a:t>位，事件總數為</a:t>
            </a:r>
            <a:r>
              <a:rPr lang="zh-TW" sz="2400" u="sng">
                <a:latin typeface="Microsoft JhengHei"/>
                <a:ea typeface="Microsoft JhengHei"/>
                <a:cs typeface="Microsoft JhengHei"/>
                <a:sym typeface="Microsoft JhengHei"/>
              </a:rPr>
              <a:t>(事件總數)</a:t>
            </a:r>
            <a:r>
              <a:rPr lang="zh-TW" sz="2400">
                <a:latin typeface="Microsoft JhengHei"/>
                <a:ea typeface="Microsoft JhengHei"/>
                <a:cs typeface="Microsoft JhengHei"/>
                <a:sym typeface="Microsoft JhengHei"/>
              </a:rPr>
              <a:t>次。</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(每個事件編碼都寫一次)</a:t>
            </a:r>
            <a:endParaRPr sz="2400">
              <a:latin typeface="Microsoft JhengHei"/>
              <a:ea typeface="Microsoft JhengHei"/>
              <a:cs typeface="Microsoft JhengHei"/>
              <a:sym typeface="Microsoft JhengHei"/>
            </a:endParaRPr>
          </a:p>
          <a:p>
            <a:pPr indent="-381000" lvl="1" marL="914400" rtl="0" algn="l">
              <a:lnSpc>
                <a:spcPct val="115000"/>
              </a:lnSpc>
              <a:spcBef>
                <a:spcPts val="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事件「</a:t>
            </a:r>
            <a:r>
              <a:rPr lang="zh-TW" sz="2400" u="sng">
                <a:latin typeface="Microsoft JhengHei"/>
                <a:ea typeface="Microsoft JhengHei"/>
                <a:cs typeface="Microsoft JhengHei"/>
                <a:sym typeface="Microsoft JhengHei"/>
              </a:rPr>
              <a:t>(事件編碼)</a:t>
            </a:r>
            <a:r>
              <a:rPr lang="zh-TW" sz="2400">
                <a:latin typeface="Microsoft JhengHei"/>
                <a:ea typeface="Microsoft JhengHei"/>
                <a:cs typeface="Microsoft JhengHei"/>
                <a:sym typeface="Microsoft JhengHei"/>
              </a:rPr>
              <a:t>」出現次數為</a:t>
            </a:r>
            <a:r>
              <a:rPr lang="zh-TW" sz="2400" u="sng">
                <a:latin typeface="Microsoft JhengHei"/>
                <a:ea typeface="Microsoft JhengHei"/>
                <a:cs typeface="Microsoft JhengHei"/>
                <a:sym typeface="Microsoft JhengHei"/>
              </a:rPr>
              <a:t>(出現頻率)</a:t>
            </a:r>
            <a:r>
              <a:rPr lang="zh-TW" sz="2400">
                <a:latin typeface="Microsoft JhengHei"/>
                <a:ea typeface="Microsoft JhengHei"/>
                <a:cs typeface="Microsoft JhengHei"/>
                <a:sym typeface="Microsoft JhengHei"/>
              </a:rPr>
              <a:t>次，佔</a:t>
            </a:r>
            <a:r>
              <a:rPr lang="zh-TW" sz="2400" u="sng">
                <a:latin typeface="Microsoft JhengHei"/>
                <a:ea typeface="Microsoft JhengHei"/>
                <a:cs typeface="Microsoft JhengHei"/>
                <a:sym typeface="Microsoft JhengHei"/>
              </a:rPr>
              <a:t>(出現百分比)</a:t>
            </a:r>
            <a:r>
              <a:rPr lang="zh-TW" sz="2400">
                <a:latin typeface="Microsoft JhengHei"/>
                <a:ea typeface="Microsoft JhengHei"/>
                <a:cs typeface="Microsoft JhengHei"/>
                <a:sym typeface="Microsoft JhengHei"/>
              </a:rPr>
              <a:t>。</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雙事件轉移序列總數為</a:t>
            </a:r>
            <a:r>
              <a:rPr lang="zh-TW" sz="2400" u="sng">
                <a:latin typeface="Microsoft JhengHei"/>
                <a:ea typeface="Microsoft JhengHei"/>
                <a:cs typeface="Microsoft JhengHei"/>
                <a:sym typeface="Microsoft JhengHei"/>
              </a:rPr>
              <a:t>(序列總數)</a:t>
            </a:r>
            <a:r>
              <a:rPr lang="zh-TW" sz="2400">
                <a:latin typeface="Microsoft JhengHei"/>
                <a:ea typeface="Microsoft JhengHei"/>
                <a:cs typeface="Microsoft JhengHei"/>
                <a:sym typeface="Microsoft JhengHei"/>
              </a:rPr>
              <a:t>次。</a:t>
            </a:r>
            <a:endParaRPr sz="2400">
              <a:latin typeface="Microsoft JhengHei"/>
              <a:ea typeface="Microsoft JhengHei"/>
              <a:cs typeface="Microsoft JhengHei"/>
              <a:sym typeface="Microsoft JhengHei"/>
            </a:endParaRPr>
          </a:p>
        </p:txBody>
      </p:sp>
      <p:sp>
        <p:nvSpPr>
          <p:cNvPr id="2620" name="Google Shape;2620;p175"/>
          <p:cNvSpPr/>
          <p:nvPr/>
        </p:nvSpPr>
        <p:spPr>
          <a:xfrm>
            <a:off x="670900" y="1751025"/>
            <a:ext cx="32811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樣本敘述統計量</a:t>
            </a:r>
            <a:endParaRPr sz="3200">
              <a:solidFill>
                <a:srgbClr val="FFFFFF"/>
              </a:solidFill>
            </a:endParaRPr>
          </a:p>
        </p:txBody>
      </p:sp>
      <p:pic>
        <p:nvPicPr>
          <p:cNvPr id="2621" name="Google Shape;2621;p175"/>
          <p:cNvPicPr preferRelativeResize="0"/>
          <p:nvPr/>
        </p:nvPicPr>
        <p:blipFill rotWithShape="1">
          <a:blip r:embed="rId3">
            <a:alphaModFix/>
          </a:blip>
          <a:srcRect b="64909" l="3021" r="44704" t="7243"/>
          <a:stretch/>
        </p:blipFill>
        <p:spPr>
          <a:xfrm>
            <a:off x="4799650" y="1111825"/>
            <a:ext cx="4049400" cy="3069975"/>
          </a:xfrm>
          <a:prstGeom prst="rect">
            <a:avLst/>
          </a:prstGeom>
          <a:noFill/>
          <a:ln cap="flat" cmpd="sng" w="38100">
            <a:solidFill>
              <a:srgbClr val="9BBB59"/>
            </a:solidFill>
            <a:prstDash val="solid"/>
            <a:round/>
            <a:headEnd len="sm" w="sm" type="none"/>
            <a:tailEnd len="sm" w="sm" type="none"/>
          </a:ln>
        </p:spPr>
      </p:pic>
      <p:sp>
        <p:nvSpPr>
          <p:cNvPr id="2622" name="Google Shape;2622;p175"/>
          <p:cNvSpPr/>
          <p:nvPr/>
        </p:nvSpPr>
        <p:spPr>
          <a:xfrm>
            <a:off x="4922500" y="1348275"/>
            <a:ext cx="3352200" cy="692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623" name="Google Shape;2623;p175"/>
          <p:cNvSpPr/>
          <p:nvPr/>
        </p:nvSpPr>
        <p:spPr>
          <a:xfrm>
            <a:off x="4922500" y="2450275"/>
            <a:ext cx="3136800" cy="1243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624" name="Google Shape;2624;p175"/>
          <p:cNvPicPr preferRelativeResize="0"/>
          <p:nvPr/>
        </p:nvPicPr>
        <p:blipFill rotWithShape="1">
          <a:blip r:embed="rId3">
            <a:alphaModFix/>
          </a:blip>
          <a:srcRect b="33930" l="33345" r="4845" t="47163"/>
          <a:stretch/>
        </p:blipFill>
        <p:spPr>
          <a:xfrm>
            <a:off x="4836737" y="4520500"/>
            <a:ext cx="3975225" cy="1730399"/>
          </a:xfrm>
          <a:prstGeom prst="rect">
            <a:avLst/>
          </a:prstGeom>
          <a:noFill/>
          <a:ln cap="flat" cmpd="sng" w="38100">
            <a:solidFill>
              <a:srgbClr val="9BBB59"/>
            </a:solidFill>
            <a:prstDash val="solid"/>
            <a:round/>
            <a:headEnd len="sm" w="sm" type="none"/>
            <a:tailEnd len="sm" w="sm" type="none"/>
          </a:ln>
        </p:spPr>
      </p:pic>
      <p:sp>
        <p:nvSpPr>
          <p:cNvPr id="2625" name="Google Shape;2625;p175"/>
          <p:cNvSpPr/>
          <p:nvPr/>
        </p:nvSpPr>
        <p:spPr>
          <a:xfrm>
            <a:off x="5047300" y="4731300"/>
            <a:ext cx="1853100" cy="3663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事件轉移表</a:t>
            </a:r>
            <a:endParaRPr sz="2400">
              <a:solidFill>
                <a:srgbClr val="FFFFFF"/>
              </a:solidFill>
            </a:endParaRPr>
          </a:p>
        </p:txBody>
      </p:sp>
      <p:sp>
        <p:nvSpPr>
          <p:cNvPr id="2626" name="Google Shape;2626;p175"/>
          <p:cNvSpPr/>
          <p:nvPr/>
        </p:nvSpPr>
        <p:spPr>
          <a:xfrm>
            <a:off x="8135000" y="5665075"/>
            <a:ext cx="677100" cy="321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descr="[slide] google doc document homepage webpage slide" id="2627" name="Google Shape;2627;p175"/>
          <p:cNvPicPr preferRelativeResize="0"/>
          <p:nvPr/>
        </p:nvPicPr>
        <p:blipFill>
          <a:blip r:embed="rId4">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7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大學生寫報告的行為 (1/3)</a:t>
            </a:r>
            <a:endParaRPr/>
          </a:p>
        </p:txBody>
      </p:sp>
      <p:sp>
        <p:nvSpPr>
          <p:cNvPr id="1320" name="Google Shape;1320;p7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321" name="Google Shape;1321;p77"/>
          <p:cNvPicPr preferRelativeResize="0"/>
          <p:nvPr/>
        </p:nvPicPr>
        <p:blipFill rotWithShape="1">
          <a:blip r:embed="rId3">
            <a:alphaModFix/>
          </a:blip>
          <a:srcRect b="53166" l="2504" r="65989" t="12303"/>
          <a:stretch/>
        </p:blipFill>
        <p:spPr>
          <a:xfrm>
            <a:off x="476250" y="1673613"/>
            <a:ext cx="2580800" cy="1904625"/>
          </a:xfrm>
          <a:prstGeom prst="rect">
            <a:avLst/>
          </a:prstGeom>
          <a:noFill/>
          <a:ln>
            <a:noFill/>
          </a:ln>
        </p:spPr>
      </p:pic>
      <p:sp>
        <p:nvSpPr>
          <p:cNvPr id="1322" name="Google Shape;1322;p77"/>
          <p:cNvSpPr txBox="1"/>
          <p:nvPr/>
        </p:nvSpPr>
        <p:spPr>
          <a:xfrm>
            <a:off x="3213925" y="1891075"/>
            <a:ext cx="36441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zh-TW" sz="2800">
                <a:solidFill>
                  <a:srgbClr val="1F497D"/>
                </a:solidFill>
              </a:rPr>
              <a:t>[20:00]</a:t>
            </a:r>
            <a:endParaRPr b="1" sz="2800">
              <a:solidFill>
                <a:srgbClr val="1F497D"/>
              </a:solidFill>
            </a:endParaRPr>
          </a:p>
          <a:p>
            <a:pPr indent="0" lvl="0" marL="0" rtl="0" algn="l">
              <a:lnSpc>
                <a:spcPct val="115000"/>
              </a:lnSpc>
              <a:spcBef>
                <a:spcPts val="0"/>
              </a:spcBef>
              <a:spcAft>
                <a:spcPts val="0"/>
              </a:spcAft>
              <a:buNone/>
            </a:pPr>
            <a:r>
              <a:rPr lang="zh-TW" sz="2800"/>
              <a:t>首先把Word打開</a:t>
            </a:r>
            <a:endParaRPr sz="2800"/>
          </a:p>
        </p:txBody>
      </p:sp>
      <p:pic>
        <p:nvPicPr>
          <p:cNvPr id="1323" name="Google Shape;1323;p77"/>
          <p:cNvPicPr preferRelativeResize="0"/>
          <p:nvPr/>
        </p:nvPicPr>
        <p:blipFill rotWithShape="1">
          <a:blip r:embed="rId3">
            <a:alphaModFix/>
          </a:blip>
          <a:srcRect b="53166" l="34955" r="33538" t="12303"/>
          <a:stretch/>
        </p:blipFill>
        <p:spPr>
          <a:xfrm>
            <a:off x="476250" y="3891963"/>
            <a:ext cx="2580800" cy="1904625"/>
          </a:xfrm>
          <a:prstGeom prst="rect">
            <a:avLst/>
          </a:prstGeom>
          <a:noFill/>
          <a:ln>
            <a:noFill/>
          </a:ln>
        </p:spPr>
      </p:pic>
      <p:sp>
        <p:nvSpPr>
          <p:cNvPr id="1324" name="Google Shape;1324;p77"/>
          <p:cNvSpPr txBox="1"/>
          <p:nvPr/>
        </p:nvSpPr>
        <p:spPr>
          <a:xfrm>
            <a:off x="3213925" y="4120488"/>
            <a:ext cx="36441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2800">
                <a:solidFill>
                  <a:srgbClr val="1F497D"/>
                </a:solidFill>
              </a:rPr>
              <a:t>[23:00]</a:t>
            </a:r>
            <a:endParaRPr b="1" sz="2800">
              <a:solidFill>
                <a:srgbClr val="1F497D"/>
              </a:solidFill>
            </a:endParaRPr>
          </a:p>
          <a:p>
            <a:pPr indent="0" lvl="0" marL="0" rtl="0" algn="l">
              <a:lnSpc>
                <a:spcPct val="115000"/>
              </a:lnSpc>
              <a:spcBef>
                <a:spcPts val="0"/>
              </a:spcBef>
              <a:spcAft>
                <a:spcPts val="0"/>
              </a:spcAft>
              <a:buClr>
                <a:srgbClr val="000000"/>
              </a:buClr>
              <a:buSzPts val="1100"/>
              <a:buFont typeface="Arial"/>
              <a:buNone/>
            </a:pPr>
            <a:r>
              <a:rPr lang="zh-TW" sz="2800"/>
              <a:t>三小時過後，</a:t>
            </a:r>
            <a:endParaRPr sz="2800"/>
          </a:p>
          <a:p>
            <a:pPr indent="0" lvl="0" marL="0" rtl="0" algn="l">
              <a:lnSpc>
                <a:spcPct val="115000"/>
              </a:lnSpc>
              <a:spcBef>
                <a:spcPts val="0"/>
              </a:spcBef>
              <a:spcAft>
                <a:spcPts val="0"/>
              </a:spcAft>
              <a:buNone/>
            </a:pPr>
            <a:r>
              <a:rPr lang="zh-TW" sz="2800"/>
              <a:t>只有「目錄」兩字</a:t>
            </a:r>
            <a:endParaRPr sz="2800"/>
          </a:p>
        </p:txBody>
      </p:sp>
      <p:sp>
        <p:nvSpPr>
          <p:cNvPr id="1325" name="Google Shape;1325;p7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如何寫論文：</a:t>
            </a:r>
            <a:r>
              <a:rPr lang="zh-TW" u="sng">
                <a:solidFill>
                  <a:schemeClr val="hlink"/>
                </a:solidFill>
                <a:hlinkClick r:id="rId4"/>
              </a:rPr>
              <a:t>https://www.facebook.com/womaninthestriped/</a:t>
            </a:r>
            <a:r>
              <a:rPr lang="zh-TW"/>
              <a:t>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1" name="Shape 2631"/>
        <p:cNvGrpSpPr/>
        <p:nvPr/>
      </p:nvGrpSpPr>
      <p:grpSpPr>
        <a:xfrm>
          <a:off x="0" y="0"/>
          <a:ext cx="0" cy="0"/>
          <a:chOff x="0" y="0"/>
          <a:chExt cx="0" cy="0"/>
        </a:xfrm>
      </p:grpSpPr>
      <p:sp>
        <p:nvSpPr>
          <p:cNvPr id="2632" name="Google Shape;2632;p17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2. 樣本敘述統計量(填空)</a:t>
            </a:r>
            <a:endParaRPr/>
          </a:p>
        </p:txBody>
      </p:sp>
      <p:sp>
        <p:nvSpPr>
          <p:cNvPr id="2633" name="Google Shape;2633;p17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34" name="Google Shape;2634;p17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35" name="Google Shape;2635;p176"/>
          <p:cNvSpPr txBox="1"/>
          <p:nvPr/>
        </p:nvSpPr>
        <p:spPr>
          <a:xfrm>
            <a:off x="231375" y="2333725"/>
            <a:ext cx="4568400" cy="3652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研究對象共</a:t>
            </a:r>
            <a:r>
              <a:rPr lang="zh-TW" sz="2400" u="sng">
                <a:latin typeface="Microsoft JhengHei"/>
                <a:ea typeface="Microsoft JhengHei"/>
                <a:cs typeface="Microsoft JhengHei"/>
                <a:sym typeface="Microsoft JhengHei"/>
              </a:rPr>
              <a:t>1</a:t>
            </a:r>
            <a:r>
              <a:rPr lang="zh-TW" sz="2400">
                <a:latin typeface="Microsoft JhengHei"/>
                <a:ea typeface="Microsoft JhengHei"/>
                <a:cs typeface="Microsoft JhengHei"/>
                <a:sym typeface="Microsoft JhengHei"/>
              </a:rPr>
              <a:t>位，事件總數為</a:t>
            </a:r>
            <a:r>
              <a:rPr lang="zh-TW" sz="2400" u="sng">
                <a:latin typeface="Microsoft JhengHei"/>
                <a:ea typeface="Microsoft JhengHei"/>
                <a:cs typeface="Microsoft JhengHei"/>
                <a:sym typeface="Microsoft JhengHei"/>
              </a:rPr>
              <a:t>10</a:t>
            </a:r>
            <a:r>
              <a:rPr lang="zh-TW" sz="2400">
                <a:latin typeface="Microsoft JhengHei"/>
                <a:ea typeface="Microsoft JhengHei"/>
                <a:cs typeface="Microsoft JhengHei"/>
                <a:sym typeface="Microsoft JhengHei"/>
              </a:rPr>
              <a:t>次。</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事件「</a:t>
            </a:r>
            <a:r>
              <a:rPr lang="zh-TW" sz="2400" u="sng">
                <a:latin typeface="Microsoft JhengHei"/>
                <a:ea typeface="Microsoft JhengHei"/>
                <a:cs typeface="Microsoft JhengHei"/>
                <a:sym typeface="Microsoft JhengHei"/>
              </a:rPr>
              <a:t>A 熱帶莽原區</a:t>
            </a:r>
            <a:r>
              <a:rPr lang="zh-TW" sz="2400">
                <a:latin typeface="Microsoft JhengHei"/>
                <a:ea typeface="Microsoft JhengHei"/>
                <a:cs typeface="Microsoft JhengHei"/>
                <a:sym typeface="Microsoft JhengHei"/>
              </a:rPr>
              <a:t>」出現次數為</a:t>
            </a:r>
            <a:r>
              <a:rPr lang="zh-TW" sz="2400" u="sng">
                <a:latin typeface="Microsoft JhengHei"/>
                <a:ea typeface="Microsoft JhengHei"/>
                <a:cs typeface="Microsoft JhengHei"/>
                <a:sym typeface="Microsoft JhengHei"/>
              </a:rPr>
              <a:t>4</a:t>
            </a:r>
            <a:r>
              <a:rPr lang="zh-TW" sz="2400">
                <a:latin typeface="Microsoft JhengHei"/>
                <a:ea typeface="Microsoft JhengHei"/>
                <a:cs typeface="Microsoft JhengHei"/>
                <a:sym typeface="Microsoft JhengHei"/>
              </a:rPr>
              <a:t>次，佔</a:t>
            </a:r>
            <a:r>
              <a:rPr lang="zh-TW" sz="2400" u="sng">
                <a:latin typeface="Microsoft JhengHei"/>
                <a:ea typeface="Microsoft JhengHei"/>
                <a:cs typeface="Microsoft JhengHei"/>
                <a:sym typeface="Microsoft JhengHei"/>
              </a:rPr>
              <a:t>40%</a:t>
            </a:r>
            <a:r>
              <a:rPr lang="zh-TW" sz="2400">
                <a:latin typeface="Microsoft JhengHei"/>
                <a:ea typeface="Microsoft JhengHei"/>
                <a:cs typeface="Microsoft JhengHei"/>
                <a:sym typeface="Microsoft JhengHei"/>
              </a:rPr>
              <a:t>；事件「</a:t>
            </a:r>
            <a:r>
              <a:rPr lang="zh-TW" sz="2400" u="sng">
                <a:latin typeface="Microsoft JhengHei"/>
                <a:ea typeface="Microsoft JhengHei"/>
                <a:cs typeface="Microsoft JhengHei"/>
                <a:sym typeface="Microsoft JhengHei"/>
              </a:rPr>
              <a:t>B 叢林區</a:t>
            </a:r>
            <a:r>
              <a:rPr lang="zh-TW" sz="2400">
                <a:latin typeface="Microsoft JhengHei"/>
                <a:ea typeface="Microsoft JhengHei"/>
                <a:cs typeface="Microsoft JhengHei"/>
                <a:sym typeface="Microsoft JhengHei"/>
              </a:rPr>
              <a:t>」出現次數為</a:t>
            </a:r>
            <a:r>
              <a:rPr lang="zh-TW" sz="2400" u="sng">
                <a:latin typeface="Microsoft JhengHei"/>
                <a:ea typeface="Microsoft JhengHei"/>
                <a:cs typeface="Microsoft JhengHei"/>
                <a:sym typeface="Microsoft JhengHei"/>
              </a:rPr>
              <a:t>3</a:t>
            </a:r>
            <a:r>
              <a:rPr lang="zh-TW" sz="2400">
                <a:latin typeface="Microsoft JhengHei"/>
                <a:ea typeface="Microsoft JhengHei"/>
                <a:cs typeface="Microsoft JhengHei"/>
                <a:sym typeface="Microsoft JhengHei"/>
              </a:rPr>
              <a:t>次，佔</a:t>
            </a:r>
            <a:r>
              <a:rPr lang="zh-TW" sz="2400" u="sng">
                <a:latin typeface="Microsoft JhengHei"/>
                <a:ea typeface="Microsoft JhengHei"/>
                <a:cs typeface="Microsoft JhengHei"/>
                <a:sym typeface="Microsoft JhengHei"/>
              </a:rPr>
              <a:t>30%</a:t>
            </a:r>
            <a:r>
              <a:rPr lang="zh-TW" sz="2400">
                <a:latin typeface="Microsoft JhengHei"/>
                <a:ea typeface="Microsoft JhengHei"/>
                <a:cs typeface="Microsoft JhengHei"/>
                <a:sym typeface="Microsoft JhengHei"/>
              </a:rPr>
              <a:t>；事件「</a:t>
            </a:r>
            <a:r>
              <a:rPr lang="zh-TW" sz="2400" u="sng">
                <a:latin typeface="Microsoft JhengHei"/>
                <a:ea typeface="Microsoft JhengHei"/>
                <a:cs typeface="Microsoft JhengHei"/>
                <a:sym typeface="Microsoft JhengHei"/>
              </a:rPr>
              <a:t>C 沙漠區</a:t>
            </a:r>
            <a:r>
              <a:rPr lang="zh-TW" sz="2400">
                <a:latin typeface="Microsoft JhengHei"/>
                <a:ea typeface="Microsoft JhengHei"/>
                <a:cs typeface="Microsoft JhengHei"/>
                <a:sym typeface="Microsoft JhengHei"/>
              </a:rPr>
              <a:t>」出現次數為</a:t>
            </a:r>
            <a:r>
              <a:rPr lang="zh-TW" sz="2400" u="sng">
                <a:latin typeface="Microsoft JhengHei"/>
                <a:ea typeface="Microsoft JhengHei"/>
                <a:cs typeface="Microsoft JhengHei"/>
                <a:sym typeface="Microsoft JhengHei"/>
              </a:rPr>
              <a:t>3</a:t>
            </a:r>
            <a:r>
              <a:rPr lang="zh-TW" sz="2400">
                <a:latin typeface="Microsoft JhengHei"/>
                <a:ea typeface="Microsoft JhengHei"/>
                <a:cs typeface="Microsoft JhengHei"/>
                <a:sym typeface="Microsoft JhengHei"/>
              </a:rPr>
              <a:t>次，佔</a:t>
            </a:r>
            <a:r>
              <a:rPr lang="zh-TW" sz="2400" u="sng">
                <a:latin typeface="Microsoft JhengHei"/>
                <a:ea typeface="Microsoft JhengHei"/>
                <a:cs typeface="Microsoft JhengHei"/>
                <a:sym typeface="Microsoft JhengHei"/>
              </a:rPr>
              <a:t>30%</a:t>
            </a:r>
            <a:r>
              <a:rPr lang="zh-TW" sz="2400">
                <a:latin typeface="Microsoft JhengHei"/>
                <a:ea typeface="Microsoft JhengHei"/>
                <a:cs typeface="Microsoft JhengHei"/>
                <a:sym typeface="Microsoft JhengHei"/>
              </a:rPr>
              <a:t>。</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雙事件轉移序列總數為</a:t>
            </a:r>
            <a:r>
              <a:rPr lang="zh-TW" sz="2400" u="sng">
                <a:latin typeface="Microsoft JhengHei"/>
                <a:ea typeface="Microsoft JhengHei"/>
                <a:cs typeface="Microsoft JhengHei"/>
                <a:sym typeface="Microsoft JhengHei"/>
              </a:rPr>
              <a:t>9</a:t>
            </a:r>
            <a:r>
              <a:rPr lang="zh-TW" sz="2400">
                <a:latin typeface="Microsoft JhengHei"/>
                <a:ea typeface="Microsoft JhengHei"/>
                <a:cs typeface="Microsoft JhengHei"/>
                <a:sym typeface="Microsoft JhengHei"/>
              </a:rPr>
              <a:t>次。</a:t>
            </a:r>
            <a:endParaRPr sz="2400">
              <a:latin typeface="Microsoft JhengHei"/>
              <a:ea typeface="Microsoft JhengHei"/>
              <a:cs typeface="Microsoft JhengHei"/>
              <a:sym typeface="Microsoft JhengHei"/>
            </a:endParaRPr>
          </a:p>
        </p:txBody>
      </p:sp>
      <p:sp>
        <p:nvSpPr>
          <p:cNvPr id="2636" name="Google Shape;2636;p176"/>
          <p:cNvSpPr/>
          <p:nvPr/>
        </p:nvSpPr>
        <p:spPr>
          <a:xfrm>
            <a:off x="670900" y="1751025"/>
            <a:ext cx="32811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樣本敘述統計量</a:t>
            </a:r>
            <a:endParaRPr sz="3200">
              <a:solidFill>
                <a:srgbClr val="FFFFFF"/>
              </a:solidFill>
            </a:endParaRPr>
          </a:p>
        </p:txBody>
      </p:sp>
      <p:pic>
        <p:nvPicPr>
          <p:cNvPr id="2637" name="Google Shape;2637;p176"/>
          <p:cNvPicPr preferRelativeResize="0"/>
          <p:nvPr/>
        </p:nvPicPr>
        <p:blipFill rotWithShape="1">
          <a:blip r:embed="rId3">
            <a:alphaModFix/>
          </a:blip>
          <a:srcRect b="64909" l="3021" r="44704" t="7243"/>
          <a:stretch/>
        </p:blipFill>
        <p:spPr>
          <a:xfrm>
            <a:off x="4799650" y="1111825"/>
            <a:ext cx="4049400" cy="3069975"/>
          </a:xfrm>
          <a:prstGeom prst="rect">
            <a:avLst/>
          </a:prstGeom>
          <a:noFill/>
          <a:ln cap="flat" cmpd="sng" w="38100">
            <a:solidFill>
              <a:srgbClr val="9BBB59"/>
            </a:solidFill>
            <a:prstDash val="solid"/>
            <a:round/>
            <a:headEnd len="sm" w="sm" type="none"/>
            <a:tailEnd len="sm" w="sm" type="none"/>
          </a:ln>
        </p:spPr>
      </p:pic>
      <p:sp>
        <p:nvSpPr>
          <p:cNvPr id="2638" name="Google Shape;2638;p176"/>
          <p:cNvSpPr/>
          <p:nvPr/>
        </p:nvSpPr>
        <p:spPr>
          <a:xfrm>
            <a:off x="4922500" y="1348275"/>
            <a:ext cx="3352200" cy="6924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639" name="Google Shape;2639;p176"/>
          <p:cNvSpPr/>
          <p:nvPr/>
        </p:nvSpPr>
        <p:spPr>
          <a:xfrm>
            <a:off x="4922500" y="2450275"/>
            <a:ext cx="3136800" cy="1243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640" name="Google Shape;2640;p176"/>
          <p:cNvPicPr preferRelativeResize="0"/>
          <p:nvPr/>
        </p:nvPicPr>
        <p:blipFill rotWithShape="1">
          <a:blip r:embed="rId3">
            <a:alphaModFix/>
          </a:blip>
          <a:srcRect b="33930" l="33345" r="4845" t="47163"/>
          <a:stretch/>
        </p:blipFill>
        <p:spPr>
          <a:xfrm>
            <a:off x="4836737" y="4520500"/>
            <a:ext cx="3975225" cy="1730399"/>
          </a:xfrm>
          <a:prstGeom prst="rect">
            <a:avLst/>
          </a:prstGeom>
          <a:noFill/>
          <a:ln cap="flat" cmpd="sng" w="38100">
            <a:solidFill>
              <a:srgbClr val="9BBB59"/>
            </a:solidFill>
            <a:prstDash val="solid"/>
            <a:round/>
            <a:headEnd len="sm" w="sm" type="none"/>
            <a:tailEnd len="sm" w="sm" type="none"/>
          </a:ln>
        </p:spPr>
      </p:pic>
      <p:sp>
        <p:nvSpPr>
          <p:cNvPr id="2641" name="Google Shape;2641;p176"/>
          <p:cNvSpPr/>
          <p:nvPr/>
        </p:nvSpPr>
        <p:spPr>
          <a:xfrm>
            <a:off x="5047300" y="4731300"/>
            <a:ext cx="1853100" cy="3663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事件轉移表</a:t>
            </a:r>
            <a:endParaRPr sz="2400">
              <a:solidFill>
                <a:srgbClr val="FFFFFF"/>
              </a:solidFill>
            </a:endParaRPr>
          </a:p>
        </p:txBody>
      </p:sp>
      <p:sp>
        <p:nvSpPr>
          <p:cNvPr id="2642" name="Google Shape;2642;p176"/>
          <p:cNvSpPr/>
          <p:nvPr/>
        </p:nvSpPr>
        <p:spPr>
          <a:xfrm>
            <a:off x="8135000" y="5665075"/>
            <a:ext cx="677100" cy="321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descr="[slide] google doc document homepage webpage slide" id="2643" name="Google Shape;2643;p176"/>
          <p:cNvPicPr preferRelativeResize="0"/>
          <p:nvPr/>
        </p:nvPicPr>
        <p:blipFill>
          <a:blip r:embed="rId4">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sp>
        <p:nvSpPr>
          <p:cNvPr id="2648" name="Google Shape;2648;p17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3</a:t>
            </a:r>
            <a:r>
              <a:rPr lang="zh-TW"/>
              <a:t>. 序列分析結果 (冗長)</a:t>
            </a:r>
            <a:endParaRPr/>
          </a:p>
        </p:txBody>
      </p:sp>
      <p:sp>
        <p:nvSpPr>
          <p:cNvPr id="2649" name="Google Shape;2649;p17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50" name="Google Shape;2650;p17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51" name="Google Shape;2651;p177"/>
          <p:cNvSpPr txBox="1"/>
          <p:nvPr/>
        </p:nvSpPr>
        <p:spPr>
          <a:xfrm>
            <a:off x="231375" y="2638525"/>
            <a:ext cx="8681100" cy="1290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序列分析結果顯示，</a:t>
            </a:r>
            <a:endParaRPr sz="2400">
              <a:latin typeface="Microsoft JhengHei"/>
              <a:ea typeface="Microsoft JhengHei"/>
              <a:cs typeface="Microsoft JhengHei"/>
              <a:sym typeface="Microsoft JhengHei"/>
            </a:endParaRPr>
          </a:p>
          <a:p>
            <a:pPr indent="-381000" lvl="1" marL="914400" rtl="0" algn="l">
              <a:lnSpc>
                <a:spcPct val="115000"/>
              </a:lnSpc>
              <a:spcBef>
                <a:spcPts val="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事件「</a:t>
            </a:r>
            <a:r>
              <a:rPr lang="zh-TW" sz="2400" u="sng">
                <a:latin typeface="Microsoft JhengHei"/>
                <a:ea typeface="Microsoft JhengHei"/>
                <a:cs typeface="Microsoft JhengHei"/>
                <a:sym typeface="Microsoft JhengHei"/>
              </a:rPr>
              <a:t>C 沙漠區</a:t>
            </a:r>
            <a:r>
              <a:rPr lang="zh-TW" sz="2400">
                <a:latin typeface="Microsoft JhengHei"/>
                <a:ea typeface="Microsoft JhengHei"/>
                <a:cs typeface="Microsoft JhengHei"/>
                <a:sym typeface="Microsoft JhengHei"/>
              </a:rPr>
              <a:t>」到事件「</a:t>
            </a:r>
            <a:r>
              <a:rPr lang="zh-TW" sz="2400" u="sng">
                <a:latin typeface="Microsoft JhengHei"/>
                <a:ea typeface="Microsoft JhengHei"/>
                <a:cs typeface="Microsoft JhengHei"/>
                <a:sym typeface="Microsoft JhengHei"/>
              </a:rPr>
              <a:t>A 熱帶莽原區</a:t>
            </a:r>
            <a:r>
              <a:rPr lang="zh-TW" sz="2400">
                <a:latin typeface="Microsoft JhengHei"/>
                <a:ea typeface="Microsoft JhengHei"/>
                <a:cs typeface="Microsoft JhengHei"/>
                <a:sym typeface="Microsoft JhengHei"/>
              </a:rPr>
              <a:t>」，調整後殘差為</a:t>
            </a:r>
            <a:r>
              <a:rPr lang="zh-TW" sz="2400" u="sng">
                <a:latin typeface="Microsoft JhengHei"/>
                <a:ea typeface="Microsoft JhengHei"/>
                <a:cs typeface="Microsoft JhengHei"/>
                <a:sym typeface="Microsoft JhengHei"/>
              </a:rPr>
              <a:t>2.268</a:t>
            </a:r>
            <a:r>
              <a:rPr lang="zh-TW" sz="2400">
                <a:latin typeface="Microsoft JhengHei"/>
                <a:ea typeface="Microsoft JhengHei"/>
                <a:cs typeface="Microsoft JhengHei"/>
                <a:sym typeface="Microsoft JhengHei"/>
              </a:rPr>
              <a:t>。</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以上序列出現顯著轉移。</a:t>
            </a:r>
            <a:endParaRPr sz="2400">
              <a:latin typeface="Microsoft JhengHei"/>
              <a:ea typeface="Microsoft JhengHei"/>
              <a:cs typeface="Microsoft JhengHei"/>
              <a:sym typeface="Microsoft JhengHei"/>
            </a:endParaRPr>
          </a:p>
        </p:txBody>
      </p:sp>
      <p:sp>
        <p:nvSpPr>
          <p:cNvPr id="2652" name="Google Shape;2652;p177"/>
          <p:cNvSpPr/>
          <p:nvPr/>
        </p:nvSpPr>
        <p:spPr>
          <a:xfrm>
            <a:off x="457150" y="1376525"/>
            <a:ext cx="32811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序列分析結果</a:t>
            </a:r>
            <a:endParaRPr sz="3200">
              <a:solidFill>
                <a:srgbClr val="FFFFFF"/>
              </a:solidFill>
            </a:endParaRPr>
          </a:p>
        </p:txBody>
      </p:sp>
      <p:sp>
        <p:nvSpPr>
          <p:cNvPr id="2653" name="Google Shape;2653;p177"/>
          <p:cNvSpPr/>
          <p:nvPr/>
        </p:nvSpPr>
        <p:spPr>
          <a:xfrm>
            <a:off x="817094" y="2022325"/>
            <a:ext cx="3013800" cy="5301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600">
                <a:solidFill>
                  <a:srgbClr val="FFFFFF"/>
                </a:solidFill>
                <a:latin typeface="Microsoft JhengHei"/>
                <a:ea typeface="Microsoft JhengHei"/>
                <a:cs typeface="Microsoft JhengHei"/>
                <a:sym typeface="Microsoft JhengHei"/>
              </a:rPr>
              <a:t>有顯著轉移序列</a:t>
            </a:r>
            <a:endParaRPr sz="2600">
              <a:solidFill>
                <a:srgbClr val="FFFFFF"/>
              </a:solidFill>
            </a:endParaRPr>
          </a:p>
        </p:txBody>
      </p:sp>
      <p:sp>
        <p:nvSpPr>
          <p:cNvPr id="2654" name="Google Shape;2654;p177"/>
          <p:cNvSpPr txBox="1"/>
          <p:nvPr/>
        </p:nvSpPr>
        <p:spPr>
          <a:xfrm>
            <a:off x="231375" y="5402750"/>
            <a:ext cx="8681100" cy="754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序列分析結果顯示，沒有序列達到顯著轉移。</a:t>
            </a:r>
            <a:endParaRPr sz="2400">
              <a:latin typeface="Microsoft JhengHei"/>
              <a:ea typeface="Microsoft JhengHei"/>
              <a:cs typeface="Microsoft JhengHei"/>
              <a:sym typeface="Microsoft JhengHei"/>
            </a:endParaRPr>
          </a:p>
        </p:txBody>
      </p:sp>
      <p:sp>
        <p:nvSpPr>
          <p:cNvPr id="2655" name="Google Shape;2655;p177"/>
          <p:cNvSpPr/>
          <p:nvPr/>
        </p:nvSpPr>
        <p:spPr>
          <a:xfrm>
            <a:off x="747100" y="4948850"/>
            <a:ext cx="3013800" cy="5301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600">
                <a:solidFill>
                  <a:srgbClr val="FFFFFF"/>
                </a:solidFill>
                <a:latin typeface="Microsoft JhengHei"/>
                <a:ea typeface="Microsoft JhengHei"/>
                <a:cs typeface="Microsoft JhengHei"/>
                <a:sym typeface="Microsoft JhengHei"/>
              </a:rPr>
              <a:t>無顯著轉移序列</a:t>
            </a:r>
            <a:endParaRPr sz="2600">
              <a:solidFill>
                <a:srgbClr val="FFFFFF"/>
              </a:solidFill>
              <a:latin typeface="Microsoft JhengHei"/>
              <a:ea typeface="Microsoft JhengHei"/>
              <a:cs typeface="Microsoft JhengHei"/>
              <a:sym typeface="Microsoft JhengHei"/>
            </a:endParaRPr>
          </a:p>
        </p:txBody>
      </p:sp>
      <p:sp>
        <p:nvSpPr>
          <p:cNvPr id="2656" name="Google Shape;2656;p177"/>
          <p:cNvSpPr txBox="1"/>
          <p:nvPr/>
        </p:nvSpPr>
        <p:spPr>
          <a:xfrm>
            <a:off x="4064975" y="2114125"/>
            <a:ext cx="2919000" cy="3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solidFill>
                  <a:srgbClr val="274E13"/>
                </a:solidFill>
                <a:latin typeface="Microsoft JhengHei"/>
                <a:ea typeface="Microsoft JhengHei"/>
                <a:cs typeface="Microsoft JhengHei"/>
                <a:sym typeface="Microsoft JhengHei"/>
              </a:rPr>
              <a:t>(⇦本實作的情況)</a:t>
            </a:r>
            <a:endParaRPr b="1">
              <a:solidFill>
                <a:srgbClr val="274E13"/>
              </a:solidFill>
            </a:endParaRPr>
          </a:p>
        </p:txBody>
      </p:sp>
      <p:sp>
        <p:nvSpPr>
          <p:cNvPr id="2657" name="Google Shape;2657;p177"/>
          <p:cNvSpPr/>
          <p:nvPr/>
        </p:nvSpPr>
        <p:spPr>
          <a:xfrm>
            <a:off x="4064975" y="4559350"/>
            <a:ext cx="1542000" cy="530100"/>
          </a:xfrm>
          <a:prstGeom prst="wedgeRoundRectCallout">
            <a:avLst>
              <a:gd fmla="val -59037" name="adj1"/>
              <a:gd fmla="val -7606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有點冗長</a:t>
            </a:r>
            <a:endParaRPr sz="2400">
              <a:solidFill>
                <a:srgbClr val="FFFFFF"/>
              </a:solidFill>
            </a:endParaRPr>
          </a:p>
        </p:txBody>
      </p:sp>
      <p:pic>
        <p:nvPicPr>
          <p:cNvPr descr="[slide] google doc document homepage webpage slide" id="2658" name="Google Shape;2658;p177"/>
          <p:cNvPicPr preferRelativeResize="0"/>
          <p:nvPr/>
        </p:nvPicPr>
        <p:blipFill>
          <a:blip r:embed="rId3">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17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3. 序列分析結果 (精簡摘要)</a:t>
            </a:r>
            <a:endParaRPr/>
          </a:p>
        </p:txBody>
      </p:sp>
      <p:sp>
        <p:nvSpPr>
          <p:cNvPr id="2664" name="Google Shape;2664;p17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65" name="Google Shape;2665;p17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66" name="Google Shape;2666;p178"/>
          <p:cNvSpPr txBox="1"/>
          <p:nvPr/>
        </p:nvSpPr>
        <p:spPr>
          <a:xfrm>
            <a:off x="231375" y="2628825"/>
            <a:ext cx="8681100" cy="1290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序列分析結果顯示，事件「C 沙漠區」到事件「A 熱帶莽原區」調整後殘差為2.268</a:t>
            </a:r>
            <a:r>
              <a:rPr lang="zh-TW" sz="2400">
                <a:solidFill>
                  <a:srgbClr val="FF0000"/>
                </a:solidFill>
                <a:latin typeface="Microsoft JhengHei"/>
                <a:ea typeface="Microsoft JhengHei"/>
                <a:cs typeface="Microsoft JhengHei"/>
                <a:sym typeface="Microsoft JhengHei"/>
              </a:rPr>
              <a:t>，該序列呈現顯著轉移</a:t>
            </a:r>
            <a:r>
              <a:rPr lang="zh-TW" sz="2400">
                <a:latin typeface="Microsoft JhengHei"/>
                <a:ea typeface="Microsoft JhengHei"/>
                <a:cs typeface="Microsoft JhengHei"/>
                <a:sym typeface="Microsoft JhengHei"/>
              </a:rPr>
              <a:t>。</a:t>
            </a:r>
            <a:endParaRPr sz="2400">
              <a:latin typeface="Microsoft JhengHei"/>
              <a:ea typeface="Microsoft JhengHei"/>
              <a:cs typeface="Microsoft JhengHei"/>
              <a:sym typeface="Microsoft JhengHei"/>
            </a:endParaRPr>
          </a:p>
        </p:txBody>
      </p:sp>
      <p:sp>
        <p:nvSpPr>
          <p:cNvPr id="2667" name="Google Shape;2667;p178"/>
          <p:cNvSpPr/>
          <p:nvPr/>
        </p:nvSpPr>
        <p:spPr>
          <a:xfrm>
            <a:off x="457150" y="1300325"/>
            <a:ext cx="32811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序列分析結果</a:t>
            </a:r>
            <a:endParaRPr sz="3200">
              <a:solidFill>
                <a:srgbClr val="FFFFFF"/>
              </a:solidFill>
            </a:endParaRPr>
          </a:p>
        </p:txBody>
      </p:sp>
      <p:sp>
        <p:nvSpPr>
          <p:cNvPr id="2668" name="Google Shape;2668;p178"/>
          <p:cNvSpPr/>
          <p:nvPr/>
        </p:nvSpPr>
        <p:spPr>
          <a:xfrm>
            <a:off x="817094" y="1946125"/>
            <a:ext cx="3013800" cy="5301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600">
                <a:solidFill>
                  <a:srgbClr val="FFFFFF"/>
                </a:solidFill>
                <a:latin typeface="Microsoft JhengHei"/>
                <a:ea typeface="Microsoft JhengHei"/>
                <a:cs typeface="Microsoft JhengHei"/>
                <a:sym typeface="Microsoft JhengHei"/>
              </a:rPr>
              <a:t>有顯著轉移序列</a:t>
            </a:r>
            <a:endParaRPr sz="2600">
              <a:solidFill>
                <a:srgbClr val="FFFFFF"/>
              </a:solidFill>
            </a:endParaRPr>
          </a:p>
        </p:txBody>
      </p:sp>
      <p:sp>
        <p:nvSpPr>
          <p:cNvPr id="2669" name="Google Shape;2669;p178"/>
          <p:cNvSpPr txBox="1"/>
          <p:nvPr/>
        </p:nvSpPr>
        <p:spPr>
          <a:xfrm>
            <a:off x="231375" y="5326550"/>
            <a:ext cx="8681100" cy="754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序列分析結果顯示，沒有序列達到顯著轉移。</a:t>
            </a:r>
            <a:endParaRPr sz="2400">
              <a:latin typeface="Microsoft JhengHei"/>
              <a:ea typeface="Microsoft JhengHei"/>
              <a:cs typeface="Microsoft JhengHei"/>
              <a:sym typeface="Microsoft JhengHei"/>
            </a:endParaRPr>
          </a:p>
        </p:txBody>
      </p:sp>
      <p:sp>
        <p:nvSpPr>
          <p:cNvPr id="2670" name="Google Shape;2670;p178"/>
          <p:cNvSpPr/>
          <p:nvPr/>
        </p:nvSpPr>
        <p:spPr>
          <a:xfrm>
            <a:off x="747100" y="4872650"/>
            <a:ext cx="3013800" cy="5301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600">
                <a:solidFill>
                  <a:srgbClr val="FFFFFF"/>
                </a:solidFill>
                <a:latin typeface="Microsoft JhengHei"/>
                <a:ea typeface="Microsoft JhengHei"/>
                <a:cs typeface="Microsoft JhengHei"/>
                <a:sym typeface="Microsoft JhengHei"/>
              </a:rPr>
              <a:t>無顯著轉移序列</a:t>
            </a:r>
            <a:endParaRPr sz="2600">
              <a:solidFill>
                <a:srgbClr val="FFFFFF"/>
              </a:solidFill>
              <a:latin typeface="Microsoft JhengHei"/>
              <a:ea typeface="Microsoft JhengHei"/>
              <a:cs typeface="Microsoft JhengHei"/>
              <a:sym typeface="Microsoft JhengHei"/>
            </a:endParaRPr>
          </a:p>
        </p:txBody>
      </p:sp>
      <p:sp>
        <p:nvSpPr>
          <p:cNvPr id="2671" name="Google Shape;2671;p178"/>
          <p:cNvSpPr txBox="1"/>
          <p:nvPr/>
        </p:nvSpPr>
        <p:spPr>
          <a:xfrm>
            <a:off x="4064975" y="2037925"/>
            <a:ext cx="2919000" cy="34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2400">
                <a:solidFill>
                  <a:srgbClr val="274E13"/>
                </a:solidFill>
                <a:latin typeface="Microsoft JhengHei"/>
                <a:ea typeface="Microsoft JhengHei"/>
                <a:cs typeface="Microsoft JhengHei"/>
                <a:sym typeface="Microsoft JhengHei"/>
              </a:rPr>
              <a:t>(⇦本實作的情況)</a:t>
            </a:r>
            <a:endParaRPr b="1">
              <a:solidFill>
                <a:srgbClr val="274E13"/>
              </a:solidFill>
            </a:endParaRPr>
          </a:p>
        </p:txBody>
      </p:sp>
      <p:pic>
        <p:nvPicPr>
          <p:cNvPr descr="[slide] google doc document homepage webpage slide" id="2672" name="Google Shape;2672;p178"/>
          <p:cNvPicPr preferRelativeResize="0"/>
          <p:nvPr/>
        </p:nvPicPr>
        <p:blipFill>
          <a:blip r:embed="rId3">
            <a:alphaModFix/>
          </a:blip>
          <a:stretch>
            <a:fillRect/>
          </a:stretch>
        </p:blipFill>
        <p:spPr>
          <a:xfrm>
            <a:off x="7520475" y="169425"/>
            <a:ext cx="908076" cy="90807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sp>
        <p:nvSpPr>
          <p:cNvPr id="2677" name="Google Shape;2677;p17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4. 事件轉移圖</a:t>
            </a:r>
            <a:endParaRPr/>
          </a:p>
        </p:txBody>
      </p:sp>
      <p:sp>
        <p:nvSpPr>
          <p:cNvPr id="2678" name="Google Shape;2678;p17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79" name="Google Shape;2679;p17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80" name="Google Shape;2680;p179"/>
          <p:cNvSpPr txBox="1"/>
          <p:nvPr/>
        </p:nvSpPr>
        <p:spPr>
          <a:xfrm>
            <a:off x="171450" y="2679338"/>
            <a:ext cx="8593800" cy="2971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solidFill>
                  <a:srgbClr val="000000"/>
                </a:solidFill>
                <a:latin typeface="Microsoft JhengHei"/>
                <a:ea typeface="Microsoft JhengHei"/>
                <a:cs typeface="Microsoft JhengHei"/>
                <a:sym typeface="Microsoft JhengHei"/>
              </a:rPr>
              <a:t>下圖為顯著轉移序列的事件轉移圖。</a:t>
            </a:r>
            <a:endParaRPr sz="2400">
              <a:latin typeface="Microsoft JhengHei"/>
              <a:ea typeface="Microsoft JhengHei"/>
              <a:cs typeface="Microsoft JhengHei"/>
              <a:sym typeface="Microsoft JhengHei"/>
            </a:endParaRPr>
          </a:p>
        </p:txBody>
      </p:sp>
      <p:sp>
        <p:nvSpPr>
          <p:cNvPr id="2681" name="Google Shape;2681;p179"/>
          <p:cNvSpPr/>
          <p:nvPr/>
        </p:nvSpPr>
        <p:spPr>
          <a:xfrm>
            <a:off x="366100" y="2225438"/>
            <a:ext cx="26220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事件轉移圖</a:t>
            </a:r>
            <a:endParaRPr sz="3200">
              <a:solidFill>
                <a:srgbClr val="FFFFFF"/>
              </a:solidFill>
            </a:endParaRPr>
          </a:p>
        </p:txBody>
      </p:sp>
      <p:sp>
        <p:nvSpPr>
          <p:cNvPr id="2682" name="Google Shape;2682;p179"/>
          <p:cNvSpPr txBox="1"/>
          <p:nvPr/>
        </p:nvSpPr>
        <p:spPr>
          <a:xfrm>
            <a:off x="366100" y="1790413"/>
            <a:ext cx="7161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t>(如果有顯著轉移序列才寫)</a:t>
            </a:r>
            <a:endParaRPr sz="2400"/>
          </a:p>
        </p:txBody>
      </p:sp>
      <p:pic>
        <p:nvPicPr>
          <p:cNvPr descr="[slide] google doc document homepage webpage slide" id="2683" name="Google Shape;2683;p179"/>
          <p:cNvPicPr preferRelativeResize="0"/>
          <p:nvPr/>
        </p:nvPicPr>
        <p:blipFill>
          <a:blip r:embed="rId3">
            <a:alphaModFix/>
          </a:blip>
          <a:stretch>
            <a:fillRect/>
          </a:stretch>
        </p:blipFill>
        <p:spPr>
          <a:xfrm>
            <a:off x="7520475" y="169425"/>
            <a:ext cx="908076" cy="908076"/>
          </a:xfrm>
          <a:prstGeom prst="rect">
            <a:avLst/>
          </a:prstGeom>
          <a:noFill/>
          <a:ln>
            <a:noFill/>
          </a:ln>
        </p:spPr>
      </p:pic>
      <p:pic>
        <p:nvPicPr>
          <p:cNvPr id="2684" name="Google Shape;2684;p179"/>
          <p:cNvPicPr preferRelativeResize="0"/>
          <p:nvPr/>
        </p:nvPicPr>
        <p:blipFill>
          <a:blip r:embed="rId4">
            <a:alphaModFix/>
          </a:blip>
          <a:stretch>
            <a:fillRect/>
          </a:stretch>
        </p:blipFill>
        <p:spPr>
          <a:xfrm>
            <a:off x="1010704" y="3643600"/>
            <a:ext cx="7300425" cy="17842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p180"/>
          <p:cNvSpPr/>
          <p:nvPr/>
        </p:nvSpPr>
        <p:spPr>
          <a:xfrm>
            <a:off x="7621275" y="1249000"/>
            <a:ext cx="1329900" cy="22668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0" name="Google Shape;2690;p180"/>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691" name="Google Shape;2691;p180"/>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92" name="Google Shape;2692;p180"/>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深入探討序列分析</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6" name="Shape 2696"/>
        <p:cNvGrpSpPr/>
        <p:nvPr/>
      </p:nvGrpSpPr>
      <p:grpSpPr>
        <a:xfrm>
          <a:off x="0" y="0"/>
          <a:ext cx="0" cy="0"/>
          <a:chOff x="0" y="0"/>
          <a:chExt cx="0" cy="0"/>
        </a:xfrm>
      </p:grpSpPr>
      <p:sp>
        <p:nvSpPr>
          <p:cNvPr id="2697" name="Google Shape;2697;p18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698" name="Google Shape;2698;p18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699" name="Google Shape;2699;p181"/>
          <p:cNvSpPr txBox="1"/>
          <p:nvPr/>
        </p:nvSpPr>
        <p:spPr>
          <a:xfrm>
            <a:off x="476250" y="4721700"/>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都是2次</a:t>
            </a:r>
            <a:endParaRPr b="1" sz="40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為何只有 [C⇨A] 達到顯著？</a:t>
            </a:r>
            <a:endParaRPr b="1" sz="4000">
              <a:solidFill>
                <a:srgbClr val="FFFFFF"/>
              </a:solidFill>
              <a:latin typeface="Microsoft JhengHei"/>
              <a:ea typeface="Microsoft JhengHei"/>
              <a:cs typeface="Microsoft JhengHei"/>
              <a:sym typeface="Microsoft JhengHei"/>
            </a:endParaRPr>
          </a:p>
        </p:txBody>
      </p:sp>
      <p:graphicFrame>
        <p:nvGraphicFramePr>
          <p:cNvPr id="2700" name="Google Shape;2700;p181"/>
          <p:cNvGraphicFramePr/>
          <p:nvPr/>
        </p:nvGraphicFramePr>
        <p:xfrm>
          <a:off x="4126725" y="934530"/>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701" name="Google Shape;2701;p181"/>
          <p:cNvSpPr/>
          <p:nvPr/>
        </p:nvSpPr>
        <p:spPr>
          <a:xfrm>
            <a:off x="7014750" y="265297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02" name="Google Shape;2702;p181"/>
          <p:cNvSpPr/>
          <p:nvPr/>
        </p:nvSpPr>
        <p:spPr>
          <a:xfrm>
            <a:off x="6463800" y="208687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03" name="Google Shape;2703;p181"/>
          <p:cNvSpPr/>
          <p:nvPr/>
        </p:nvSpPr>
        <p:spPr>
          <a:xfrm>
            <a:off x="5898350" y="324677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704" name="Google Shape;2704;p181"/>
          <p:cNvPicPr preferRelativeResize="0"/>
          <p:nvPr/>
        </p:nvPicPr>
        <p:blipFill>
          <a:blip r:embed="rId3">
            <a:alphaModFix/>
          </a:blip>
          <a:stretch>
            <a:fillRect/>
          </a:stretch>
        </p:blipFill>
        <p:spPr>
          <a:xfrm>
            <a:off x="857175" y="1550600"/>
            <a:ext cx="2671050" cy="2770850"/>
          </a:xfrm>
          <a:prstGeom prst="rect">
            <a:avLst/>
          </a:prstGeom>
          <a:noFill/>
          <a:ln>
            <a:noFill/>
          </a:ln>
        </p:spPr>
      </p:pic>
      <p:sp>
        <p:nvSpPr>
          <p:cNvPr id="2705" name="Google Shape;2705;p181"/>
          <p:cNvSpPr/>
          <p:nvPr/>
        </p:nvSpPr>
        <p:spPr>
          <a:xfrm>
            <a:off x="1019670" y="23070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4800">
                <a:solidFill>
                  <a:srgbClr val="FFFFFF"/>
                </a:solidFill>
              </a:rPr>
              <a:t>?</a:t>
            </a:r>
            <a:endParaRPr sz="4800">
              <a:solidFill>
                <a:srgbClr val="FFFF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9" name="Shape 2709"/>
        <p:cNvGrpSpPr/>
        <p:nvPr/>
      </p:nvGrpSpPr>
      <p:grpSpPr>
        <a:xfrm>
          <a:off x="0" y="0"/>
          <a:ext cx="0" cy="0"/>
          <a:chOff x="0" y="0"/>
          <a:chExt cx="0" cy="0"/>
        </a:xfrm>
      </p:grpSpPr>
      <p:sp>
        <p:nvSpPr>
          <p:cNvPr id="2710" name="Google Shape;2710;p18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[C⇨A] 達到顯著的原因</a:t>
            </a:r>
            <a:endParaRPr/>
          </a:p>
        </p:txBody>
      </p:sp>
      <p:sp>
        <p:nvSpPr>
          <p:cNvPr id="2711" name="Google Shape;2711;p18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12" name="Google Shape;2712;p18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713" name="Google Shape;2713;p182"/>
          <p:cNvGraphicFramePr/>
          <p:nvPr/>
        </p:nvGraphicFramePr>
        <p:xfrm>
          <a:off x="748250" y="1259730"/>
          <a:ext cx="3000000" cy="3000000"/>
        </p:xfrm>
        <a:graphic>
          <a:graphicData uri="http://schemas.openxmlformats.org/drawingml/2006/table">
            <a:tbl>
              <a:tblPr>
                <a:noFill/>
                <a:tableStyleId>{26D9D326-6533-4BB5-A6C5-8BFCD533F74D}</a:tableStyleId>
              </a:tblPr>
              <a:tblGrid>
                <a:gridCol w="777125"/>
                <a:gridCol w="641475"/>
                <a:gridCol w="374000"/>
                <a:gridCol w="457275"/>
                <a:gridCol w="458550"/>
                <a:gridCol w="8074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graphicFrame>
        <p:nvGraphicFramePr>
          <p:cNvPr id="2714" name="Google Shape;2714;p182"/>
          <p:cNvGraphicFramePr/>
          <p:nvPr/>
        </p:nvGraphicFramePr>
        <p:xfrm>
          <a:off x="5249375" y="1259730"/>
          <a:ext cx="3000000" cy="3000000"/>
        </p:xfrm>
        <a:graphic>
          <a:graphicData uri="http://schemas.openxmlformats.org/drawingml/2006/table">
            <a:tbl>
              <a:tblPr>
                <a:noFill/>
                <a:tableStyleId>{26D9D326-6533-4BB5-A6C5-8BFCD533F74D}</a:tableStyleId>
              </a:tblPr>
              <a:tblGrid>
                <a:gridCol w="777125"/>
                <a:gridCol w="641475"/>
                <a:gridCol w="374000"/>
                <a:gridCol w="457275"/>
                <a:gridCol w="458550"/>
                <a:gridCol w="8074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715" name="Google Shape;2715;p182"/>
          <p:cNvSpPr/>
          <p:nvPr/>
        </p:nvSpPr>
        <p:spPr>
          <a:xfrm>
            <a:off x="618453" y="1551275"/>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a:t>
            </a:r>
            <a:endParaRPr sz="2400">
              <a:solidFill>
                <a:srgbClr val="FFFFFF"/>
              </a:solidFill>
            </a:endParaRPr>
          </a:p>
        </p:txBody>
      </p:sp>
      <p:sp>
        <p:nvSpPr>
          <p:cNvPr id="2716" name="Google Shape;2716;p182"/>
          <p:cNvSpPr/>
          <p:nvPr/>
        </p:nvSpPr>
        <p:spPr>
          <a:xfrm>
            <a:off x="1547553" y="1551275"/>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a:t>
            </a:r>
            <a:endParaRPr sz="2400">
              <a:solidFill>
                <a:srgbClr val="FFFFFF"/>
              </a:solidFill>
            </a:endParaRPr>
          </a:p>
        </p:txBody>
      </p:sp>
      <p:sp>
        <p:nvSpPr>
          <p:cNvPr id="2717" name="Google Shape;2717;p182"/>
          <p:cNvSpPr/>
          <p:nvPr/>
        </p:nvSpPr>
        <p:spPr>
          <a:xfrm flipH="1">
            <a:off x="1243379" y="1572806"/>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82"/>
          <p:cNvSpPr/>
          <p:nvPr/>
        </p:nvSpPr>
        <p:spPr>
          <a:xfrm>
            <a:off x="5106278" y="1551275"/>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a:t>
            </a:r>
            <a:endParaRPr sz="2400">
              <a:solidFill>
                <a:srgbClr val="FFFFFF"/>
              </a:solidFill>
            </a:endParaRPr>
          </a:p>
        </p:txBody>
      </p:sp>
      <p:sp>
        <p:nvSpPr>
          <p:cNvPr id="2719" name="Google Shape;2719;p182"/>
          <p:cNvSpPr/>
          <p:nvPr/>
        </p:nvSpPr>
        <p:spPr>
          <a:xfrm>
            <a:off x="6035378" y="1551275"/>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a:t>
            </a:r>
            <a:endParaRPr sz="2400">
              <a:solidFill>
                <a:srgbClr val="FFFFFF"/>
              </a:solidFill>
            </a:endParaRPr>
          </a:p>
        </p:txBody>
      </p:sp>
      <p:sp>
        <p:nvSpPr>
          <p:cNvPr id="2720" name="Google Shape;2720;p182"/>
          <p:cNvSpPr/>
          <p:nvPr/>
        </p:nvSpPr>
        <p:spPr>
          <a:xfrm flipH="1">
            <a:off x="5731204" y="1572806"/>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82"/>
          <p:cNvSpPr/>
          <p:nvPr/>
        </p:nvSpPr>
        <p:spPr>
          <a:xfrm>
            <a:off x="8229450" y="2412700"/>
            <a:ext cx="514500" cy="587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22" name="Google Shape;2722;p182"/>
          <p:cNvSpPr/>
          <p:nvPr/>
        </p:nvSpPr>
        <p:spPr>
          <a:xfrm>
            <a:off x="7020000" y="4245800"/>
            <a:ext cx="514500" cy="587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23" name="Google Shape;2723;p182"/>
          <p:cNvSpPr/>
          <p:nvPr/>
        </p:nvSpPr>
        <p:spPr>
          <a:xfrm>
            <a:off x="2107225" y="4245800"/>
            <a:ext cx="487200" cy="587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24" name="Google Shape;2724;p182"/>
          <p:cNvSpPr/>
          <p:nvPr/>
        </p:nvSpPr>
        <p:spPr>
          <a:xfrm>
            <a:off x="3776875" y="3554675"/>
            <a:ext cx="487200" cy="691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725" name="Google Shape;2725;p182"/>
          <p:cNvSpPr txBox="1"/>
          <p:nvPr/>
        </p:nvSpPr>
        <p:spPr>
          <a:xfrm>
            <a:off x="696300" y="4964525"/>
            <a:ext cx="3627900" cy="1386000"/>
          </a:xfrm>
          <a:prstGeom prst="rect">
            <a:avLst/>
          </a:prstGeom>
          <a:noFill/>
          <a:ln>
            <a:noFill/>
          </a:ln>
        </p:spPr>
        <p:txBody>
          <a:bodyPr anchorCtr="0" anchor="t" bIns="91425" lIns="91425" spcFirstLastPara="1" rIns="91425" wrap="square" tIns="91425">
            <a:noAutofit/>
          </a:bodyPr>
          <a:lstStyle/>
          <a:p>
            <a:pPr indent="-165100" lvl="0" marL="342900" rtl="0" algn="l">
              <a:lnSpc>
                <a:spcPct val="115000"/>
              </a:lnSpc>
              <a:spcBef>
                <a:spcPts val="560"/>
              </a:spcBef>
              <a:spcAft>
                <a:spcPts val="0"/>
              </a:spcAft>
              <a:buNone/>
            </a:pPr>
            <a:r>
              <a:rPr lang="zh-TW" sz="2400">
                <a:latin typeface="Microsoft JhengHei"/>
                <a:ea typeface="Microsoft JhengHei"/>
                <a:cs typeface="Microsoft JhengHei"/>
                <a:sym typeface="Microsoft JhengHei"/>
              </a:rPr>
              <a:t>C在Lag0次數 f(g) = 2</a:t>
            </a:r>
            <a:endParaRPr sz="2400">
              <a:latin typeface="Microsoft JhengHei"/>
              <a:ea typeface="Microsoft JhengHei"/>
              <a:cs typeface="Microsoft JhengHei"/>
              <a:sym typeface="Microsoft JhengHei"/>
            </a:endParaRPr>
          </a:p>
          <a:p>
            <a:pPr indent="-165100" lvl="0" marL="342900" rtl="0" algn="l">
              <a:lnSpc>
                <a:spcPct val="115000"/>
              </a:lnSpc>
              <a:spcBef>
                <a:spcPts val="560"/>
              </a:spcBef>
              <a:spcAft>
                <a:spcPts val="0"/>
              </a:spcAft>
              <a:buNone/>
            </a:pPr>
            <a:r>
              <a:rPr lang="zh-TW" sz="2400">
                <a:latin typeface="Microsoft JhengHei"/>
                <a:ea typeface="Microsoft JhengHei"/>
                <a:cs typeface="Microsoft JhengHei"/>
                <a:sym typeface="Microsoft JhengHei"/>
              </a:rPr>
              <a:t>A在Lag1次數 f(t)  = 3</a:t>
            </a:r>
            <a:endParaRPr sz="2400">
              <a:latin typeface="Microsoft JhengHei"/>
              <a:ea typeface="Microsoft JhengHei"/>
              <a:cs typeface="Microsoft JhengHei"/>
              <a:sym typeface="Microsoft JhengHei"/>
            </a:endParaRPr>
          </a:p>
        </p:txBody>
      </p:sp>
      <p:sp>
        <p:nvSpPr>
          <p:cNvPr id="2726" name="Google Shape;2726;p182"/>
          <p:cNvSpPr txBox="1"/>
          <p:nvPr/>
        </p:nvSpPr>
        <p:spPr>
          <a:xfrm>
            <a:off x="5249375" y="4964525"/>
            <a:ext cx="3627900" cy="1386000"/>
          </a:xfrm>
          <a:prstGeom prst="rect">
            <a:avLst/>
          </a:prstGeom>
          <a:noFill/>
          <a:ln>
            <a:noFill/>
          </a:ln>
        </p:spPr>
        <p:txBody>
          <a:bodyPr anchorCtr="0" anchor="t" bIns="91425" lIns="91425" spcFirstLastPara="1" rIns="91425" wrap="square" tIns="91425">
            <a:noAutofit/>
          </a:bodyPr>
          <a:lstStyle/>
          <a:p>
            <a:pPr indent="-165100" lvl="0" marL="342900" rtl="0" algn="l">
              <a:lnSpc>
                <a:spcPct val="115000"/>
              </a:lnSpc>
              <a:spcBef>
                <a:spcPts val="560"/>
              </a:spcBef>
              <a:spcAft>
                <a:spcPts val="0"/>
              </a:spcAft>
              <a:buNone/>
            </a:pPr>
            <a:r>
              <a:rPr lang="zh-TW" sz="2400">
                <a:latin typeface="Microsoft JhengHei"/>
                <a:ea typeface="Microsoft JhengHei"/>
                <a:cs typeface="Microsoft JhengHei"/>
                <a:sym typeface="Microsoft JhengHei"/>
              </a:rPr>
              <a:t>A在Lag0次數 f(g) = 4</a:t>
            </a:r>
            <a:endParaRPr sz="2400">
              <a:latin typeface="Microsoft JhengHei"/>
              <a:ea typeface="Microsoft JhengHei"/>
              <a:cs typeface="Microsoft JhengHei"/>
              <a:sym typeface="Microsoft JhengHei"/>
            </a:endParaRPr>
          </a:p>
          <a:p>
            <a:pPr indent="-165100" lvl="0" marL="342900" rtl="0" algn="l">
              <a:lnSpc>
                <a:spcPct val="115000"/>
              </a:lnSpc>
              <a:spcBef>
                <a:spcPts val="560"/>
              </a:spcBef>
              <a:spcAft>
                <a:spcPts val="0"/>
              </a:spcAft>
              <a:buNone/>
            </a:pPr>
            <a:r>
              <a:rPr lang="zh-TW" sz="2400">
                <a:latin typeface="Microsoft JhengHei"/>
                <a:ea typeface="Microsoft JhengHei"/>
                <a:cs typeface="Microsoft JhengHei"/>
                <a:sym typeface="Microsoft JhengHei"/>
              </a:rPr>
              <a:t>B在Lag1次數 f(t)  = 3</a:t>
            </a:r>
            <a:endParaRPr sz="2400">
              <a:latin typeface="Microsoft JhengHei"/>
              <a:ea typeface="Microsoft JhengHei"/>
              <a:cs typeface="Microsoft JhengHei"/>
              <a:sym typeface="Microsoft JhengHei"/>
            </a:endParaRPr>
          </a:p>
        </p:txBody>
      </p:sp>
      <p:sp>
        <p:nvSpPr>
          <p:cNvPr id="2727" name="Google Shape;2727;p182"/>
          <p:cNvSpPr/>
          <p:nvPr/>
        </p:nvSpPr>
        <p:spPr>
          <a:xfrm rot="-899964">
            <a:off x="3714430" y="5836551"/>
            <a:ext cx="1302891" cy="858191"/>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稀有</a:t>
            </a:r>
            <a:r>
              <a:rPr lang="zh-TW" sz="2400">
                <a:solidFill>
                  <a:srgbClr val="FFFFFF"/>
                </a:solidFill>
              </a:rPr>
              <a:t>SSR</a:t>
            </a:r>
            <a:endParaRPr sz="2400">
              <a:solidFill>
                <a:srgbClr val="FFFFFF"/>
              </a:solidFill>
            </a:endParaRPr>
          </a:p>
        </p:txBody>
      </p:sp>
      <p:sp>
        <p:nvSpPr>
          <p:cNvPr id="2728" name="Google Shape;2728;p182"/>
          <p:cNvSpPr/>
          <p:nvPr/>
        </p:nvSpPr>
        <p:spPr>
          <a:xfrm rot="-899544">
            <a:off x="7923656" y="5983355"/>
            <a:ext cx="998488" cy="717895"/>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常見</a:t>
            </a:r>
            <a:endParaRPr sz="2400">
              <a:solidFill>
                <a:srgbClr val="FFFFFF"/>
              </a:solidFill>
            </a:endParaRPr>
          </a:p>
          <a:p>
            <a:pPr indent="0" lvl="0" marL="0" rtl="0" algn="ctr">
              <a:spcBef>
                <a:spcPts val="0"/>
              </a:spcBef>
              <a:spcAft>
                <a:spcPts val="0"/>
              </a:spcAft>
              <a:buNone/>
            </a:pPr>
            <a:r>
              <a:rPr lang="zh-TW" sz="1800">
                <a:solidFill>
                  <a:srgbClr val="FFFFFF"/>
                </a:solidFill>
              </a:rPr>
              <a:t>N</a:t>
            </a:r>
            <a:endParaRPr sz="1800">
              <a:solidFill>
                <a:srgbClr val="FFFFFF"/>
              </a:solidFill>
            </a:endParaRPr>
          </a:p>
        </p:txBody>
      </p:sp>
      <p:cxnSp>
        <p:nvCxnSpPr>
          <p:cNvPr id="2729" name="Google Shape;2729;p182"/>
          <p:cNvCxnSpPr/>
          <p:nvPr/>
        </p:nvCxnSpPr>
        <p:spPr>
          <a:xfrm>
            <a:off x="4700769" y="1462825"/>
            <a:ext cx="0" cy="409590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3" name="Shape 2733"/>
        <p:cNvGrpSpPr/>
        <p:nvPr/>
      </p:nvGrpSpPr>
      <p:grpSpPr>
        <a:xfrm>
          <a:off x="0" y="0"/>
          <a:ext cx="0" cy="0"/>
          <a:chOff x="0" y="0"/>
          <a:chExt cx="0" cy="0"/>
        </a:xfrm>
      </p:grpSpPr>
      <p:sp>
        <p:nvSpPr>
          <p:cNvPr id="2734" name="Google Shape;2734;p18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序列出現顯著轉移的條件</a:t>
            </a:r>
            <a:endParaRPr/>
          </a:p>
        </p:txBody>
      </p:sp>
      <p:sp>
        <p:nvSpPr>
          <p:cNvPr id="2735" name="Google Shape;2735;p18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36" name="Google Shape;2736;p18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737" name="Google Shape;2737;p183"/>
          <p:cNvSpPr txBox="1"/>
          <p:nvPr/>
        </p:nvSpPr>
        <p:spPr>
          <a:xfrm>
            <a:off x="476250" y="4743175"/>
            <a:ext cx="8191500" cy="1038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b="1" lang="zh-TW" sz="2400">
                <a:latin typeface="Microsoft JhengHei"/>
                <a:ea typeface="Microsoft JhengHei"/>
                <a:cs typeface="Microsoft JhengHei"/>
                <a:sym typeface="Microsoft JhengHei"/>
              </a:rPr>
              <a:t>序列很常出現</a:t>
            </a:r>
            <a:r>
              <a:rPr lang="zh-TW" sz="2400">
                <a:latin typeface="Microsoft JhengHei"/>
                <a:ea typeface="Microsoft JhengHei"/>
                <a:cs typeface="Microsoft JhengHei"/>
                <a:sym typeface="Microsoft JhengHei"/>
              </a:rPr>
              <a:t>：序列</a:t>
            </a:r>
            <a:r>
              <a:rPr lang="zh-TW" sz="2400">
                <a:solidFill>
                  <a:srgbClr val="FF0000"/>
                </a:solidFill>
                <a:latin typeface="Microsoft JhengHei"/>
                <a:ea typeface="Microsoft JhengHei"/>
                <a:cs typeface="Microsoft JhengHei"/>
                <a:sym typeface="Microsoft JhengHei"/>
              </a:rPr>
              <a:t>C⇨A</a:t>
            </a:r>
            <a:r>
              <a:rPr lang="zh-TW" sz="2400" u="sng">
                <a:solidFill>
                  <a:srgbClr val="FF0000"/>
                </a:solidFill>
                <a:latin typeface="Microsoft JhengHei"/>
                <a:ea typeface="Microsoft JhengHei"/>
                <a:cs typeface="Microsoft JhengHei"/>
                <a:sym typeface="Microsoft JhengHei"/>
              </a:rPr>
              <a:t>出現頻率</a:t>
            </a:r>
            <a:r>
              <a:rPr lang="zh-TW" sz="2400">
                <a:latin typeface="Microsoft JhengHei"/>
                <a:ea typeface="Microsoft JhengHei"/>
                <a:cs typeface="Microsoft JhengHei"/>
                <a:sym typeface="Microsoft JhengHei"/>
              </a:rPr>
              <a:t>很高</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Microsoft JhengHei"/>
              <a:buChar char="●"/>
            </a:pPr>
            <a:r>
              <a:rPr b="1" lang="zh-TW" sz="2400">
                <a:latin typeface="Microsoft JhengHei"/>
                <a:ea typeface="Microsoft JhengHei"/>
                <a:cs typeface="Microsoft JhengHei"/>
                <a:sym typeface="Microsoft JhengHei"/>
              </a:rPr>
              <a:t>各別很少出現</a:t>
            </a:r>
            <a:r>
              <a:rPr lang="zh-TW" sz="2400">
                <a:latin typeface="Microsoft JhengHei"/>
                <a:ea typeface="Microsoft JhengHei"/>
                <a:cs typeface="Microsoft JhengHei"/>
                <a:sym typeface="Microsoft JhengHei"/>
              </a:rPr>
              <a:t>：C之後很少接</a:t>
            </a:r>
            <a:r>
              <a:rPr lang="zh-TW" sz="2400">
                <a:solidFill>
                  <a:srgbClr val="274E13"/>
                </a:solidFill>
                <a:latin typeface="Microsoft JhengHei"/>
                <a:ea typeface="Microsoft JhengHei"/>
                <a:cs typeface="Microsoft JhengHei"/>
                <a:sym typeface="Microsoft JhengHei"/>
              </a:rPr>
              <a:t>其他事件</a:t>
            </a:r>
            <a:r>
              <a:rPr lang="zh-TW" sz="2400">
                <a:latin typeface="Microsoft JhengHei"/>
                <a:ea typeface="Microsoft JhengHei"/>
                <a:cs typeface="Microsoft JhengHei"/>
                <a:sym typeface="Microsoft JhengHei"/>
              </a:rPr>
              <a:t>，A之前很少來自</a:t>
            </a:r>
            <a:r>
              <a:rPr lang="zh-TW" sz="2400">
                <a:solidFill>
                  <a:srgbClr val="7F6000"/>
                </a:solidFill>
                <a:latin typeface="Microsoft JhengHei"/>
                <a:ea typeface="Microsoft JhengHei"/>
                <a:cs typeface="Microsoft JhengHei"/>
                <a:sym typeface="Microsoft JhengHei"/>
              </a:rPr>
              <a:t>其他事件</a:t>
            </a:r>
            <a:endParaRPr sz="2400">
              <a:latin typeface="Microsoft JhengHei"/>
              <a:ea typeface="Microsoft JhengHei"/>
              <a:cs typeface="Microsoft JhengHei"/>
              <a:sym typeface="Microsoft JhengHei"/>
            </a:endParaRPr>
          </a:p>
        </p:txBody>
      </p:sp>
      <p:graphicFrame>
        <p:nvGraphicFramePr>
          <p:cNvPr id="2738" name="Google Shape;2738;p183"/>
          <p:cNvGraphicFramePr/>
          <p:nvPr/>
        </p:nvGraphicFramePr>
        <p:xfrm>
          <a:off x="2933400" y="1075955"/>
          <a:ext cx="3000000" cy="3000000"/>
        </p:xfrm>
        <a:graphic>
          <a:graphicData uri="http://schemas.openxmlformats.org/drawingml/2006/table">
            <a:tbl>
              <a:tblPr>
                <a:noFill/>
                <a:tableStyleId>{26D9D326-6533-4BB5-A6C5-8BFCD533F74D}</a:tableStyleId>
              </a:tblPr>
              <a:tblGrid>
                <a:gridCol w="777125"/>
                <a:gridCol w="641475"/>
                <a:gridCol w="374000"/>
                <a:gridCol w="457275"/>
                <a:gridCol w="458550"/>
                <a:gridCol w="8074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E599"/>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E599"/>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739" name="Google Shape;2739;p183"/>
          <p:cNvSpPr/>
          <p:nvPr/>
        </p:nvSpPr>
        <p:spPr>
          <a:xfrm>
            <a:off x="2803603" y="1367500"/>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a:t>
            </a:r>
            <a:endParaRPr sz="2400">
              <a:solidFill>
                <a:srgbClr val="FFFFFF"/>
              </a:solidFill>
            </a:endParaRPr>
          </a:p>
        </p:txBody>
      </p:sp>
      <p:sp>
        <p:nvSpPr>
          <p:cNvPr id="2740" name="Google Shape;2740;p183"/>
          <p:cNvSpPr/>
          <p:nvPr/>
        </p:nvSpPr>
        <p:spPr>
          <a:xfrm>
            <a:off x="3732703" y="1367500"/>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a:t>
            </a:r>
            <a:endParaRPr sz="2400">
              <a:solidFill>
                <a:srgbClr val="FFFFFF"/>
              </a:solidFill>
            </a:endParaRPr>
          </a:p>
        </p:txBody>
      </p:sp>
      <p:sp>
        <p:nvSpPr>
          <p:cNvPr id="2741" name="Google Shape;2741;p183"/>
          <p:cNvSpPr/>
          <p:nvPr/>
        </p:nvSpPr>
        <p:spPr>
          <a:xfrm flipH="1">
            <a:off x="3428529" y="1389031"/>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183"/>
          <p:cNvSpPr/>
          <p:nvPr/>
        </p:nvSpPr>
        <p:spPr>
          <a:xfrm>
            <a:off x="3428525" y="4188505"/>
            <a:ext cx="602400" cy="594600"/>
          </a:xfrm>
          <a:prstGeom prst="wedgeEllipseCallout">
            <a:avLst>
              <a:gd fmla="val 118891" name="adj1"/>
              <a:gd fmla="val -85861"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2743" name="Google Shape;2743;p183"/>
          <p:cNvSpPr/>
          <p:nvPr/>
        </p:nvSpPr>
        <p:spPr>
          <a:xfrm>
            <a:off x="5361550" y="2717730"/>
            <a:ext cx="602400" cy="594600"/>
          </a:xfrm>
          <a:prstGeom prst="wedgeEllipseCallout">
            <a:avLst>
              <a:gd fmla="val -55503" name="adj1"/>
              <a:gd fmla="val 71034"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2744" name="Google Shape;2744;p183"/>
          <p:cNvSpPr/>
          <p:nvPr/>
        </p:nvSpPr>
        <p:spPr>
          <a:xfrm>
            <a:off x="4832050" y="1994955"/>
            <a:ext cx="602400" cy="594600"/>
          </a:xfrm>
          <a:prstGeom prst="wedgeEllipseCallout">
            <a:avLst>
              <a:gd fmla="val -75033" name="adj1"/>
              <a:gd fmla="val 47006"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8" name="Shape 2748"/>
        <p:cNvGrpSpPr/>
        <p:nvPr/>
      </p:nvGrpSpPr>
      <p:grpSpPr>
        <a:xfrm>
          <a:off x="0" y="0"/>
          <a:ext cx="0" cy="0"/>
          <a:chOff x="0" y="0"/>
          <a:chExt cx="0" cy="0"/>
        </a:xfrm>
      </p:grpSpPr>
      <p:sp>
        <p:nvSpPr>
          <p:cNvPr id="2749" name="Google Shape;2749;p18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序列分析使用限制</a:t>
            </a:r>
            <a:endParaRPr/>
          </a:p>
        </p:txBody>
      </p:sp>
      <p:sp>
        <p:nvSpPr>
          <p:cNvPr id="2750" name="Google Shape;2750;p18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51" name="Google Shape;2751;p18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752" name="Google Shape;2752;p184"/>
          <p:cNvSpPr txBox="1"/>
          <p:nvPr/>
        </p:nvSpPr>
        <p:spPr>
          <a:xfrm>
            <a:off x="235325" y="1486350"/>
            <a:ext cx="43173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1000"/>
              </a:spcBef>
              <a:spcAft>
                <a:spcPts val="0"/>
              </a:spcAft>
              <a:buClr>
                <a:srgbClr val="FF0000"/>
              </a:buClr>
              <a:buSzPts val="2400"/>
              <a:buFont typeface="Noto Symbol"/>
              <a:buChar char="●"/>
            </a:pPr>
            <a:r>
              <a:rPr lang="zh-TW" sz="2400">
                <a:solidFill>
                  <a:srgbClr val="FF0000"/>
                </a:solidFill>
                <a:latin typeface="Microsoft JhengHei"/>
                <a:ea typeface="Microsoft JhengHei"/>
                <a:cs typeface="Microsoft JhengHei"/>
                <a:sym typeface="Microsoft JhengHei"/>
              </a:rPr>
              <a:t>不容易達到顯著的情況：</a:t>
            </a:r>
            <a:endParaRPr sz="2400">
              <a:solidFill>
                <a:srgbClr val="FF0000"/>
              </a:solidFill>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FF0000"/>
              </a:buClr>
              <a:buSzPts val="2400"/>
              <a:buFont typeface="Noto Symbol"/>
              <a:buChar char="○"/>
            </a:pPr>
            <a:r>
              <a:rPr lang="zh-TW" sz="2400">
                <a:solidFill>
                  <a:srgbClr val="FF0000"/>
                </a:solidFill>
                <a:latin typeface="Microsoft JhengHei"/>
                <a:ea typeface="Microsoft JhengHei"/>
                <a:cs typeface="Microsoft JhengHei"/>
                <a:sym typeface="Microsoft JhengHei"/>
              </a:rPr>
              <a:t>事件類別太多：</a:t>
            </a:r>
            <a:br>
              <a:rPr lang="zh-TW" sz="2400">
                <a:solidFill>
                  <a:srgbClr val="FF0000"/>
                </a:solidFill>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例如A, B, C, D, E, ….. </a:t>
            </a:r>
            <a:endParaRPr sz="2400">
              <a:solidFill>
                <a:srgbClr val="FF0000"/>
              </a:solidFill>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FF0000"/>
              </a:buClr>
              <a:buSzPts val="2400"/>
              <a:buFont typeface="Noto Symbol"/>
              <a:buChar char="○"/>
            </a:pPr>
            <a:r>
              <a:rPr lang="zh-TW" sz="2400">
                <a:solidFill>
                  <a:srgbClr val="FF0000"/>
                </a:solidFill>
                <a:latin typeface="Microsoft JhengHei"/>
                <a:ea typeface="Microsoft JhengHei"/>
                <a:cs typeface="Microsoft JhengHei"/>
                <a:sym typeface="Microsoft JhengHei"/>
              </a:rPr>
              <a:t>事件總數太少</a:t>
            </a:r>
            <a:endParaRPr sz="2400">
              <a:solidFill>
                <a:srgbClr val="FF0000"/>
              </a:solidFill>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solidFill>
                  <a:srgbClr val="000000"/>
                </a:solidFill>
                <a:latin typeface="Microsoft JhengHei"/>
                <a:ea typeface="Microsoft JhengHei"/>
                <a:cs typeface="Microsoft JhengHei"/>
                <a:sym typeface="Microsoft JhengHei"/>
              </a:rPr>
              <a:t>僅分析事件序列的轉移次數</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限制：</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不考慮時間長度單位</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只能分析前一步與下一步 (一階分析)</a:t>
            </a:r>
            <a:endParaRPr sz="2400">
              <a:latin typeface="Microsoft JhengHei"/>
              <a:ea typeface="Microsoft JhengHei"/>
              <a:cs typeface="Microsoft JhengHei"/>
              <a:sym typeface="Microsoft JhengHei"/>
            </a:endParaRPr>
          </a:p>
        </p:txBody>
      </p:sp>
      <p:sp>
        <p:nvSpPr>
          <p:cNvPr id="2753" name="Google Shape;2753;p184"/>
          <p:cNvSpPr/>
          <p:nvPr/>
        </p:nvSpPr>
        <p:spPr>
          <a:xfrm>
            <a:off x="4946607" y="2734275"/>
            <a:ext cx="1479000" cy="5007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三重威脅</a:t>
            </a:r>
            <a:endParaRPr sz="2400"/>
          </a:p>
        </p:txBody>
      </p:sp>
      <p:sp>
        <p:nvSpPr>
          <p:cNvPr id="2754" name="Google Shape;2754;p184"/>
          <p:cNvSpPr/>
          <p:nvPr/>
        </p:nvSpPr>
        <p:spPr>
          <a:xfrm>
            <a:off x="4946600" y="3799572"/>
            <a:ext cx="1479000" cy="5007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投球</a:t>
            </a:r>
            <a:endParaRPr sz="2400"/>
          </a:p>
        </p:txBody>
      </p:sp>
      <p:sp>
        <p:nvSpPr>
          <p:cNvPr id="2755" name="Google Shape;2755;p184"/>
          <p:cNvSpPr/>
          <p:nvPr/>
        </p:nvSpPr>
        <p:spPr>
          <a:xfrm>
            <a:off x="4946610" y="4864885"/>
            <a:ext cx="1479000" cy="5007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運球</a:t>
            </a:r>
            <a:endParaRPr sz="2400"/>
          </a:p>
        </p:txBody>
      </p:sp>
      <p:cxnSp>
        <p:nvCxnSpPr>
          <p:cNvPr id="2756" name="Google Shape;2756;p184"/>
          <p:cNvCxnSpPr>
            <a:stCxn id="2753" idx="3"/>
          </p:cNvCxnSpPr>
          <p:nvPr/>
        </p:nvCxnSpPr>
        <p:spPr>
          <a:xfrm>
            <a:off x="6425607" y="2984625"/>
            <a:ext cx="2088000" cy="0"/>
          </a:xfrm>
          <a:prstGeom prst="straightConnector1">
            <a:avLst/>
          </a:prstGeom>
          <a:noFill/>
          <a:ln cap="flat" cmpd="sng" w="9525">
            <a:solidFill>
              <a:srgbClr val="1F497D"/>
            </a:solidFill>
            <a:prstDash val="solid"/>
            <a:round/>
            <a:headEnd len="med" w="med" type="none"/>
            <a:tailEnd len="med" w="med" type="none"/>
          </a:ln>
        </p:spPr>
      </p:cxnSp>
      <p:cxnSp>
        <p:nvCxnSpPr>
          <p:cNvPr id="2757" name="Google Shape;2757;p184"/>
          <p:cNvCxnSpPr/>
          <p:nvPr/>
        </p:nvCxnSpPr>
        <p:spPr>
          <a:xfrm>
            <a:off x="6425607" y="4070363"/>
            <a:ext cx="2088000" cy="0"/>
          </a:xfrm>
          <a:prstGeom prst="straightConnector1">
            <a:avLst/>
          </a:prstGeom>
          <a:noFill/>
          <a:ln cap="flat" cmpd="sng" w="9525">
            <a:solidFill>
              <a:srgbClr val="1F497D"/>
            </a:solidFill>
            <a:prstDash val="solid"/>
            <a:round/>
            <a:headEnd len="med" w="med" type="none"/>
            <a:tailEnd len="med" w="med" type="none"/>
          </a:ln>
        </p:spPr>
      </p:cxnSp>
      <p:cxnSp>
        <p:nvCxnSpPr>
          <p:cNvPr id="2758" name="Google Shape;2758;p184"/>
          <p:cNvCxnSpPr/>
          <p:nvPr/>
        </p:nvCxnSpPr>
        <p:spPr>
          <a:xfrm>
            <a:off x="6425607" y="5147700"/>
            <a:ext cx="2088000" cy="0"/>
          </a:xfrm>
          <a:prstGeom prst="straightConnector1">
            <a:avLst/>
          </a:prstGeom>
          <a:noFill/>
          <a:ln cap="flat" cmpd="sng" w="9525">
            <a:solidFill>
              <a:srgbClr val="1F497D"/>
            </a:solidFill>
            <a:prstDash val="solid"/>
            <a:round/>
            <a:headEnd len="med" w="med" type="none"/>
            <a:tailEnd len="med" w="med" type="none"/>
          </a:ln>
        </p:spPr>
      </p:cxnSp>
      <p:sp>
        <p:nvSpPr>
          <p:cNvPr id="2759" name="Google Shape;2759;p184"/>
          <p:cNvSpPr/>
          <p:nvPr/>
        </p:nvSpPr>
        <p:spPr>
          <a:xfrm flipH="1" rot="5400000">
            <a:off x="6321275" y="3280575"/>
            <a:ext cx="1116600" cy="524700"/>
          </a:xfrm>
          <a:prstGeom prst="leftArrow">
            <a:avLst>
              <a:gd fmla="val 50000" name="adj1"/>
              <a:gd fmla="val 50000" name="adj2"/>
            </a:avLst>
          </a:prstGeom>
          <a:solidFill>
            <a:srgbClr val="9BBB5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84"/>
          <p:cNvSpPr/>
          <p:nvPr/>
        </p:nvSpPr>
        <p:spPr>
          <a:xfrm flipH="1" rot="5400000">
            <a:off x="7257525" y="3801750"/>
            <a:ext cx="2158800" cy="524700"/>
          </a:xfrm>
          <a:prstGeom prst="leftArrow">
            <a:avLst>
              <a:gd fmla="val 50000" name="adj1"/>
              <a:gd fmla="val 50000" name="adj2"/>
            </a:avLst>
          </a:prstGeom>
          <a:solidFill>
            <a:srgbClr val="99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184"/>
          <p:cNvSpPr txBox="1"/>
          <p:nvPr/>
        </p:nvSpPr>
        <p:spPr>
          <a:xfrm>
            <a:off x="6392975" y="2329950"/>
            <a:ext cx="12780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雙事件</a:t>
            </a:r>
            <a:endParaRPr sz="1800"/>
          </a:p>
          <a:p>
            <a:pPr indent="0" lvl="0" marL="0" rtl="0" algn="ctr">
              <a:lnSpc>
                <a:spcPct val="115000"/>
              </a:lnSpc>
              <a:spcBef>
                <a:spcPts val="0"/>
              </a:spcBef>
              <a:spcAft>
                <a:spcPts val="0"/>
              </a:spcAft>
              <a:buNone/>
            </a:pPr>
            <a:r>
              <a:rPr lang="zh-TW" sz="1800"/>
              <a:t>序列分析</a:t>
            </a:r>
            <a:endParaRPr sz="1800"/>
          </a:p>
          <a:p>
            <a:pPr indent="0" lvl="0" marL="0" rtl="0" algn="ctr">
              <a:lnSpc>
                <a:spcPct val="115000"/>
              </a:lnSpc>
              <a:spcBef>
                <a:spcPts val="0"/>
              </a:spcBef>
              <a:spcAft>
                <a:spcPts val="0"/>
              </a:spcAft>
              <a:buNone/>
            </a:pPr>
            <a:r>
              <a:rPr lang="zh-TW" sz="1800"/>
              <a:t>(一階分析)</a:t>
            </a:r>
            <a:endParaRPr sz="1800"/>
          </a:p>
        </p:txBody>
      </p:sp>
      <p:sp>
        <p:nvSpPr>
          <p:cNvPr id="2762" name="Google Shape;2762;p184"/>
          <p:cNvSpPr txBox="1"/>
          <p:nvPr/>
        </p:nvSpPr>
        <p:spPr>
          <a:xfrm>
            <a:off x="7617375" y="2329950"/>
            <a:ext cx="12780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三事件</a:t>
            </a:r>
            <a:endParaRPr sz="1800"/>
          </a:p>
          <a:p>
            <a:pPr indent="0" lvl="0" marL="0" rtl="0" algn="ctr">
              <a:lnSpc>
                <a:spcPct val="115000"/>
              </a:lnSpc>
              <a:spcBef>
                <a:spcPts val="0"/>
              </a:spcBef>
              <a:spcAft>
                <a:spcPts val="0"/>
              </a:spcAft>
              <a:buNone/>
            </a:pPr>
            <a:r>
              <a:rPr lang="zh-TW" sz="1800"/>
              <a:t>序列分析</a:t>
            </a:r>
            <a:endParaRPr sz="1800"/>
          </a:p>
          <a:p>
            <a:pPr indent="0" lvl="0" marL="0" rtl="0" algn="ctr">
              <a:lnSpc>
                <a:spcPct val="115000"/>
              </a:lnSpc>
              <a:spcBef>
                <a:spcPts val="0"/>
              </a:spcBef>
              <a:spcAft>
                <a:spcPts val="0"/>
              </a:spcAft>
              <a:buNone/>
            </a:pPr>
            <a:r>
              <a:rPr lang="zh-TW" sz="1800"/>
              <a:t>(二階分析)</a:t>
            </a:r>
            <a:endParaRPr sz="1800"/>
          </a:p>
        </p:txBody>
      </p:sp>
      <p:pic>
        <p:nvPicPr>
          <p:cNvPr descr="slide error bad" id="2763" name="Google Shape;2763;p184"/>
          <p:cNvPicPr preferRelativeResize="0"/>
          <p:nvPr/>
        </p:nvPicPr>
        <p:blipFill>
          <a:blip r:embed="rId3">
            <a:alphaModFix/>
          </a:blip>
          <a:stretch>
            <a:fillRect/>
          </a:stretch>
        </p:blipFill>
        <p:spPr>
          <a:xfrm>
            <a:off x="8074574" y="4240021"/>
            <a:ext cx="524700" cy="52468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185"/>
          <p:cNvSpPr/>
          <p:nvPr/>
        </p:nvSpPr>
        <p:spPr>
          <a:xfrm>
            <a:off x="7621275" y="2201500"/>
            <a:ext cx="1329900" cy="689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9" name="Google Shape;2769;p185"/>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770" name="Google Shape;2770;p18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71" name="Google Shape;2771;p18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滯後序列分析的變化</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7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大學生寫報告的行為 (2/3)</a:t>
            </a:r>
            <a:endParaRPr/>
          </a:p>
        </p:txBody>
      </p:sp>
      <p:sp>
        <p:nvSpPr>
          <p:cNvPr id="1331" name="Google Shape;1331;p7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332" name="Google Shape;1332;p78"/>
          <p:cNvPicPr preferRelativeResize="0"/>
          <p:nvPr/>
        </p:nvPicPr>
        <p:blipFill rotWithShape="1">
          <a:blip r:embed="rId3">
            <a:alphaModFix/>
          </a:blip>
          <a:srcRect b="53166" l="66225" r="2268" t="12303"/>
          <a:stretch/>
        </p:blipFill>
        <p:spPr>
          <a:xfrm>
            <a:off x="476250" y="1673613"/>
            <a:ext cx="2580800" cy="1904625"/>
          </a:xfrm>
          <a:prstGeom prst="rect">
            <a:avLst/>
          </a:prstGeom>
          <a:noFill/>
          <a:ln>
            <a:noFill/>
          </a:ln>
        </p:spPr>
      </p:pic>
      <p:sp>
        <p:nvSpPr>
          <p:cNvPr id="1333" name="Google Shape;1333;p78"/>
          <p:cNvSpPr txBox="1"/>
          <p:nvPr/>
        </p:nvSpPr>
        <p:spPr>
          <a:xfrm>
            <a:off x="3213925" y="1891075"/>
            <a:ext cx="52389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2800">
                <a:solidFill>
                  <a:srgbClr val="1F497D"/>
                </a:solidFill>
              </a:rPr>
              <a:t>[23:05]</a:t>
            </a:r>
            <a:endParaRPr b="1" sz="2800">
              <a:solidFill>
                <a:srgbClr val="1F497D"/>
              </a:solidFill>
            </a:endParaRPr>
          </a:p>
          <a:p>
            <a:pPr indent="0" lvl="0" marL="0" rtl="0" algn="l">
              <a:lnSpc>
                <a:spcPct val="115000"/>
              </a:lnSpc>
              <a:spcBef>
                <a:spcPts val="0"/>
              </a:spcBef>
              <a:spcAft>
                <a:spcPts val="0"/>
              </a:spcAft>
              <a:buNone/>
            </a:pPr>
            <a:r>
              <a:rPr lang="zh-TW" sz="2800"/>
              <a:t>你的腦袋一片空白，</a:t>
            </a:r>
            <a:endParaRPr sz="2800"/>
          </a:p>
          <a:p>
            <a:pPr indent="0" lvl="0" marL="0" rtl="0" algn="l">
              <a:lnSpc>
                <a:spcPct val="115000"/>
              </a:lnSpc>
              <a:spcBef>
                <a:spcPts val="0"/>
              </a:spcBef>
              <a:spcAft>
                <a:spcPts val="0"/>
              </a:spcAft>
              <a:buNone/>
            </a:pPr>
            <a:r>
              <a:rPr lang="zh-TW" sz="2800"/>
              <a:t>就像你做任何事情一樣。</a:t>
            </a:r>
            <a:endParaRPr sz="2800"/>
          </a:p>
        </p:txBody>
      </p:sp>
      <p:pic>
        <p:nvPicPr>
          <p:cNvPr id="1334" name="Google Shape;1334;p78"/>
          <p:cNvPicPr preferRelativeResize="0"/>
          <p:nvPr/>
        </p:nvPicPr>
        <p:blipFill rotWithShape="1">
          <a:blip r:embed="rId3">
            <a:alphaModFix/>
          </a:blip>
          <a:srcRect b="10645" l="3097" r="65396" t="54823"/>
          <a:stretch/>
        </p:blipFill>
        <p:spPr>
          <a:xfrm>
            <a:off x="476250" y="3891963"/>
            <a:ext cx="2580800" cy="1904625"/>
          </a:xfrm>
          <a:prstGeom prst="rect">
            <a:avLst/>
          </a:prstGeom>
          <a:noFill/>
          <a:ln>
            <a:noFill/>
          </a:ln>
        </p:spPr>
      </p:pic>
      <p:sp>
        <p:nvSpPr>
          <p:cNvPr id="1335" name="Google Shape;1335;p78"/>
          <p:cNvSpPr txBox="1"/>
          <p:nvPr/>
        </p:nvSpPr>
        <p:spPr>
          <a:xfrm>
            <a:off x="3213925" y="4120500"/>
            <a:ext cx="50181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zh-TW" sz="2800">
                <a:solidFill>
                  <a:srgbClr val="1F497D"/>
                </a:solidFill>
              </a:rPr>
              <a:t>[23:10]</a:t>
            </a:r>
            <a:endParaRPr b="1" sz="2800">
              <a:solidFill>
                <a:srgbClr val="1F497D"/>
              </a:solidFill>
            </a:endParaRPr>
          </a:p>
          <a:p>
            <a:pPr indent="0" lvl="0" marL="0" rtl="0" algn="l">
              <a:lnSpc>
                <a:spcPct val="115000"/>
              </a:lnSpc>
              <a:spcBef>
                <a:spcPts val="0"/>
              </a:spcBef>
              <a:spcAft>
                <a:spcPts val="0"/>
              </a:spcAft>
              <a:buNone/>
            </a:pPr>
            <a:r>
              <a:rPr lang="zh-TW" sz="2800"/>
              <a:t>這個報告檔案</a:t>
            </a:r>
            <a:endParaRPr sz="2800"/>
          </a:p>
          <a:p>
            <a:pPr indent="0" lvl="0" marL="0" rtl="0" algn="l">
              <a:lnSpc>
                <a:spcPct val="115000"/>
              </a:lnSpc>
              <a:spcBef>
                <a:spcPts val="0"/>
              </a:spcBef>
              <a:spcAft>
                <a:spcPts val="0"/>
              </a:spcAft>
              <a:buNone/>
            </a:pPr>
            <a:r>
              <a:rPr lang="zh-TW" sz="2800"/>
              <a:t>根本是你的人生寫照</a:t>
            </a:r>
            <a:endParaRPr sz="2800"/>
          </a:p>
        </p:txBody>
      </p:sp>
      <p:sp>
        <p:nvSpPr>
          <p:cNvPr id="1336" name="Google Shape;1336;p7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如何寫論文：</a:t>
            </a:r>
            <a:r>
              <a:rPr lang="zh-TW" u="sng">
                <a:solidFill>
                  <a:schemeClr val="hlink"/>
                </a:solidFill>
                <a:hlinkClick r:id="rId4"/>
              </a:rPr>
              <a:t>https://www.facebook.com/womaninthestriped/</a:t>
            </a:r>
            <a:r>
              <a:rPr lang="zh-TW"/>
              <a:t>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5" name="Shape 2775"/>
        <p:cNvGrpSpPr/>
        <p:nvPr/>
      </p:nvGrpSpPr>
      <p:grpSpPr>
        <a:xfrm>
          <a:off x="0" y="0"/>
          <a:ext cx="0" cy="0"/>
          <a:chOff x="0" y="0"/>
          <a:chExt cx="0" cy="0"/>
        </a:xfrm>
      </p:grpSpPr>
      <p:sp>
        <p:nvSpPr>
          <p:cNvPr id="2776" name="Google Shape;2776;p18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77" name="Google Shape;2777;p18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778" name="Google Shape;2778;p186"/>
          <p:cNvPicPr preferRelativeResize="0"/>
          <p:nvPr/>
        </p:nvPicPr>
        <p:blipFill>
          <a:blip r:embed="rId3">
            <a:alphaModFix/>
          </a:blip>
          <a:stretch>
            <a:fillRect/>
          </a:stretch>
        </p:blipFill>
        <p:spPr>
          <a:xfrm>
            <a:off x="1334517" y="0"/>
            <a:ext cx="6475065" cy="6857999"/>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p187"/>
          <p:cNvSpPr txBox="1"/>
          <p:nvPr>
            <p:ph idx="1" type="subTitle"/>
          </p:nvPr>
        </p:nvSpPr>
        <p:spPr>
          <a:xfrm>
            <a:off x="451975" y="3215050"/>
            <a:ext cx="3878100" cy="26829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合併事件編碼</a:t>
            </a:r>
            <a:endParaRPr/>
          </a:p>
          <a:p>
            <a:pPr indent="-368300" lvl="0" marL="457200" rtl="0" algn="l">
              <a:spcBef>
                <a:spcPts val="0"/>
              </a:spcBef>
              <a:spcAft>
                <a:spcPts val="0"/>
              </a:spcAft>
              <a:buSzPts val="2200"/>
              <a:buChar char="●"/>
            </a:pPr>
            <a:r>
              <a:rPr lang="zh-TW"/>
              <a:t>刪除無關事件編碼</a:t>
            </a:r>
            <a:endParaRPr/>
          </a:p>
        </p:txBody>
      </p:sp>
      <p:sp>
        <p:nvSpPr>
          <p:cNvPr id="2784" name="Google Shape;2784;p187"/>
          <p:cNvSpPr txBox="1"/>
          <p:nvPr>
            <p:ph idx="2" type="title"/>
          </p:nvPr>
        </p:nvSpPr>
        <p:spPr>
          <a:xfrm>
            <a:off x="4815513"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a:p>
        </p:txBody>
      </p:sp>
      <p:sp>
        <p:nvSpPr>
          <p:cNvPr id="2785" name="Google Shape;2785;p18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86" name="Google Shape;2786;p187"/>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減少編碼數量</a:t>
            </a:r>
            <a:endParaRPr/>
          </a:p>
        </p:txBody>
      </p:sp>
      <p:sp>
        <p:nvSpPr>
          <p:cNvPr id="2787" name="Google Shape;2787;p187"/>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18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事件太多的處理方法</a:t>
            </a:r>
            <a:endParaRPr sz="2400"/>
          </a:p>
          <a:p>
            <a:pPr indent="0" lvl="0" marL="0" rtl="0" algn="ctr">
              <a:spcBef>
                <a:spcPts val="0"/>
              </a:spcBef>
              <a:spcAft>
                <a:spcPts val="0"/>
              </a:spcAft>
              <a:buNone/>
            </a:pPr>
            <a:r>
              <a:rPr lang="zh-TW" u="sng">
                <a:solidFill>
                  <a:srgbClr val="FF0000"/>
                </a:solidFill>
              </a:rPr>
              <a:t>合併</a:t>
            </a:r>
            <a:r>
              <a:rPr lang="zh-TW"/>
              <a:t>事件編碼</a:t>
            </a:r>
            <a:endParaRPr/>
          </a:p>
        </p:txBody>
      </p:sp>
      <p:sp>
        <p:nvSpPr>
          <p:cNvPr id="2793" name="Google Shape;2793;p18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794" name="Google Shape;2794;p18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795" name="Google Shape;2795;p188"/>
          <p:cNvSpPr txBox="1"/>
          <p:nvPr/>
        </p:nvSpPr>
        <p:spPr>
          <a:xfrm>
            <a:off x="2514500" y="1490825"/>
            <a:ext cx="23004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圖書館藏</a:t>
            </a:r>
            <a:endParaRPr b="1" sz="2400">
              <a:solidFill>
                <a:srgbClr val="1F497D"/>
              </a:solidFill>
              <a:latin typeface="Microsoft JhengHei"/>
              <a:ea typeface="Microsoft JhengHei"/>
              <a:cs typeface="Microsoft JhengHei"/>
              <a:sym typeface="Microsoft JhengHei"/>
            </a:endParaRPr>
          </a:p>
        </p:txBody>
      </p:sp>
      <p:pic>
        <p:nvPicPr>
          <p:cNvPr id="2796" name="Google Shape;2796;p188"/>
          <p:cNvPicPr preferRelativeResize="0"/>
          <p:nvPr/>
        </p:nvPicPr>
        <p:blipFill>
          <a:blip r:embed="rId3">
            <a:alphaModFix/>
          </a:blip>
          <a:stretch>
            <a:fillRect/>
          </a:stretch>
        </p:blipFill>
        <p:spPr>
          <a:xfrm>
            <a:off x="934125" y="2058825"/>
            <a:ext cx="1354800" cy="1431400"/>
          </a:xfrm>
          <a:prstGeom prst="rect">
            <a:avLst/>
          </a:prstGeom>
          <a:noFill/>
          <a:ln>
            <a:noFill/>
          </a:ln>
        </p:spPr>
      </p:pic>
      <p:grpSp>
        <p:nvGrpSpPr>
          <p:cNvPr id="2797" name="Google Shape;2797;p188"/>
          <p:cNvGrpSpPr/>
          <p:nvPr/>
        </p:nvGrpSpPr>
        <p:grpSpPr>
          <a:xfrm>
            <a:off x="476251" y="4340084"/>
            <a:ext cx="2086006" cy="1383109"/>
            <a:chOff x="5303514" y="1853700"/>
            <a:chExt cx="2788405" cy="1848828"/>
          </a:xfrm>
        </p:grpSpPr>
        <p:pic>
          <p:nvPicPr>
            <p:cNvPr id="2798" name="Google Shape;2798;p188"/>
            <p:cNvPicPr preferRelativeResize="0"/>
            <p:nvPr/>
          </p:nvPicPr>
          <p:blipFill>
            <a:blip r:embed="rId4">
              <a:alphaModFix/>
            </a:blip>
            <a:stretch>
              <a:fillRect/>
            </a:stretch>
          </p:blipFill>
          <p:spPr>
            <a:xfrm rot="1800009">
              <a:off x="6795431" y="2009624"/>
              <a:ext cx="1006631" cy="1429158"/>
            </a:xfrm>
            <a:prstGeom prst="rect">
              <a:avLst/>
            </a:prstGeom>
            <a:noFill/>
            <a:ln>
              <a:noFill/>
            </a:ln>
          </p:spPr>
        </p:pic>
        <p:pic>
          <p:nvPicPr>
            <p:cNvPr id="2799" name="Google Shape;2799;p188"/>
            <p:cNvPicPr preferRelativeResize="0"/>
            <p:nvPr/>
          </p:nvPicPr>
          <p:blipFill>
            <a:blip r:embed="rId5">
              <a:alphaModFix/>
            </a:blip>
            <a:stretch>
              <a:fillRect/>
            </a:stretch>
          </p:blipFill>
          <p:spPr>
            <a:xfrm>
              <a:off x="6142077" y="1901592"/>
              <a:ext cx="1042007" cy="1478365"/>
            </a:xfrm>
            <a:prstGeom prst="rect">
              <a:avLst/>
            </a:prstGeom>
            <a:noFill/>
            <a:ln>
              <a:noFill/>
            </a:ln>
          </p:spPr>
        </p:pic>
        <p:pic>
          <p:nvPicPr>
            <p:cNvPr id="2800" name="Google Shape;2800;p188"/>
            <p:cNvPicPr preferRelativeResize="0"/>
            <p:nvPr/>
          </p:nvPicPr>
          <p:blipFill>
            <a:blip r:embed="rId6">
              <a:alphaModFix/>
            </a:blip>
            <a:stretch>
              <a:fillRect/>
            </a:stretch>
          </p:blipFill>
          <p:spPr>
            <a:xfrm rot="-1799995">
              <a:off x="5603349" y="2062877"/>
              <a:ext cx="1041292" cy="1478360"/>
            </a:xfrm>
            <a:prstGeom prst="rect">
              <a:avLst/>
            </a:prstGeom>
            <a:noFill/>
            <a:ln>
              <a:noFill/>
            </a:ln>
          </p:spPr>
        </p:pic>
      </p:grpSp>
      <p:sp>
        <p:nvSpPr>
          <p:cNvPr id="2801" name="Google Shape;2801;p188"/>
          <p:cNvSpPr/>
          <p:nvPr/>
        </p:nvSpPr>
        <p:spPr>
          <a:xfrm>
            <a:off x="2514500" y="2058825"/>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統計學的世界</a:t>
            </a:r>
            <a:endParaRPr sz="2400">
              <a:solidFill>
                <a:srgbClr val="FFFFFF"/>
              </a:solidFill>
            </a:endParaRPr>
          </a:p>
        </p:txBody>
      </p:sp>
      <p:sp>
        <p:nvSpPr>
          <p:cNvPr id="2802" name="Google Shape;2802;p188"/>
          <p:cNvSpPr/>
          <p:nvPr/>
        </p:nvSpPr>
        <p:spPr>
          <a:xfrm>
            <a:off x="2514500" y="2739292"/>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量化研究法</a:t>
            </a:r>
            <a:endParaRPr sz="2400">
              <a:solidFill>
                <a:srgbClr val="FFFFFF"/>
              </a:solidFill>
            </a:endParaRPr>
          </a:p>
        </p:txBody>
      </p:sp>
      <p:sp>
        <p:nvSpPr>
          <p:cNvPr id="2803" name="Google Shape;2803;p188"/>
          <p:cNvSpPr/>
          <p:nvPr/>
        </p:nvSpPr>
        <p:spPr>
          <a:xfrm>
            <a:off x="2514500" y="3419767"/>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資料探勘</a:t>
            </a:r>
            <a:endParaRPr sz="2400">
              <a:solidFill>
                <a:srgbClr val="FFFFFF"/>
              </a:solidFill>
            </a:endParaRPr>
          </a:p>
        </p:txBody>
      </p:sp>
      <p:sp>
        <p:nvSpPr>
          <p:cNvPr id="2804" name="Google Shape;2804;p188"/>
          <p:cNvSpPr/>
          <p:nvPr/>
        </p:nvSpPr>
        <p:spPr>
          <a:xfrm>
            <a:off x="2514500" y="4130750"/>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壞壞總裁愛...</a:t>
            </a:r>
            <a:endParaRPr sz="2400">
              <a:solidFill>
                <a:srgbClr val="FFFFFF"/>
              </a:solidFill>
            </a:endParaRPr>
          </a:p>
        </p:txBody>
      </p:sp>
      <p:sp>
        <p:nvSpPr>
          <p:cNvPr id="2805" name="Google Shape;2805;p188"/>
          <p:cNvSpPr/>
          <p:nvPr/>
        </p:nvSpPr>
        <p:spPr>
          <a:xfrm>
            <a:off x="2514500" y="4811217"/>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總裁一家逼...</a:t>
            </a:r>
            <a:endParaRPr sz="2400">
              <a:solidFill>
                <a:srgbClr val="FFFFFF"/>
              </a:solidFill>
            </a:endParaRPr>
          </a:p>
        </p:txBody>
      </p:sp>
      <p:sp>
        <p:nvSpPr>
          <p:cNvPr id="2806" name="Google Shape;2806;p188"/>
          <p:cNvSpPr/>
          <p:nvPr/>
        </p:nvSpPr>
        <p:spPr>
          <a:xfrm>
            <a:off x="2514500" y="5491692"/>
            <a:ext cx="2422800" cy="563400"/>
          </a:xfrm>
          <a:prstGeom prst="roundRect">
            <a:avLst>
              <a:gd fmla="val 16667" name="adj"/>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報復總裁大...</a:t>
            </a:r>
            <a:endParaRPr sz="2400">
              <a:solidFill>
                <a:srgbClr val="FFFFFF"/>
              </a:solidFill>
            </a:endParaRPr>
          </a:p>
        </p:txBody>
      </p:sp>
      <p:sp>
        <p:nvSpPr>
          <p:cNvPr id="2807" name="Google Shape;2807;p188"/>
          <p:cNvSpPr/>
          <p:nvPr/>
        </p:nvSpPr>
        <p:spPr>
          <a:xfrm>
            <a:off x="6195625" y="2739292"/>
            <a:ext cx="2422800" cy="5634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專業書籍</a:t>
            </a:r>
            <a:endParaRPr sz="2400">
              <a:solidFill>
                <a:srgbClr val="FFFFFF"/>
              </a:solidFill>
            </a:endParaRPr>
          </a:p>
        </p:txBody>
      </p:sp>
      <p:sp>
        <p:nvSpPr>
          <p:cNvPr id="2808" name="Google Shape;2808;p188"/>
          <p:cNvSpPr/>
          <p:nvPr/>
        </p:nvSpPr>
        <p:spPr>
          <a:xfrm>
            <a:off x="6195625" y="4811217"/>
            <a:ext cx="2422800" cy="5634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娛樂書籍</a:t>
            </a:r>
            <a:endParaRPr sz="2400">
              <a:solidFill>
                <a:srgbClr val="FFFFFF"/>
              </a:solidFill>
            </a:endParaRPr>
          </a:p>
        </p:txBody>
      </p:sp>
      <p:cxnSp>
        <p:nvCxnSpPr>
          <p:cNvPr id="2809" name="Google Shape;2809;p188"/>
          <p:cNvCxnSpPr>
            <a:stCxn id="2801" idx="3"/>
            <a:endCxn id="2807" idx="1"/>
          </p:cNvCxnSpPr>
          <p:nvPr/>
        </p:nvCxnSpPr>
        <p:spPr>
          <a:xfrm>
            <a:off x="4937300" y="2340525"/>
            <a:ext cx="1258200" cy="680400"/>
          </a:xfrm>
          <a:prstGeom prst="bentConnector3">
            <a:avLst>
              <a:gd fmla="val 50005" name="adj1"/>
            </a:avLst>
          </a:prstGeom>
          <a:noFill/>
          <a:ln cap="flat" cmpd="sng" w="9525">
            <a:solidFill>
              <a:srgbClr val="1F497D"/>
            </a:solidFill>
            <a:prstDash val="solid"/>
            <a:round/>
            <a:headEnd len="med" w="med" type="none"/>
            <a:tailEnd len="med" w="med" type="triangle"/>
          </a:ln>
        </p:spPr>
      </p:cxnSp>
      <p:cxnSp>
        <p:nvCxnSpPr>
          <p:cNvPr id="2810" name="Google Shape;2810;p188"/>
          <p:cNvCxnSpPr>
            <a:endCxn id="2807" idx="1"/>
          </p:cNvCxnSpPr>
          <p:nvPr/>
        </p:nvCxnSpPr>
        <p:spPr>
          <a:xfrm>
            <a:off x="4937425" y="3020392"/>
            <a:ext cx="1258200" cy="600"/>
          </a:xfrm>
          <a:prstGeom prst="bentConnector3">
            <a:avLst>
              <a:gd fmla="val 50000" name="adj1"/>
            </a:avLst>
          </a:prstGeom>
          <a:noFill/>
          <a:ln cap="flat" cmpd="sng" w="9525">
            <a:solidFill>
              <a:srgbClr val="1F497D"/>
            </a:solidFill>
            <a:prstDash val="solid"/>
            <a:round/>
            <a:headEnd len="med" w="med" type="none"/>
            <a:tailEnd len="med" w="med" type="triangle"/>
          </a:ln>
        </p:spPr>
      </p:cxnSp>
      <p:cxnSp>
        <p:nvCxnSpPr>
          <p:cNvPr id="2811" name="Google Shape;2811;p188"/>
          <p:cNvCxnSpPr>
            <a:stCxn id="2803" idx="3"/>
            <a:endCxn id="2807" idx="1"/>
          </p:cNvCxnSpPr>
          <p:nvPr/>
        </p:nvCxnSpPr>
        <p:spPr>
          <a:xfrm flipH="1" rot="10800000">
            <a:off x="4937300" y="3021067"/>
            <a:ext cx="1258200" cy="680400"/>
          </a:xfrm>
          <a:prstGeom prst="bentConnector3">
            <a:avLst>
              <a:gd fmla="val 50005" name="adj1"/>
            </a:avLst>
          </a:prstGeom>
          <a:noFill/>
          <a:ln cap="flat" cmpd="sng" w="9525">
            <a:solidFill>
              <a:srgbClr val="1F497D"/>
            </a:solidFill>
            <a:prstDash val="solid"/>
            <a:round/>
            <a:headEnd len="med" w="med" type="none"/>
            <a:tailEnd len="med" w="med" type="triangle"/>
          </a:ln>
        </p:spPr>
      </p:cxnSp>
      <p:cxnSp>
        <p:nvCxnSpPr>
          <p:cNvPr id="2812" name="Google Shape;2812;p188"/>
          <p:cNvCxnSpPr>
            <a:endCxn id="2808" idx="1"/>
          </p:cNvCxnSpPr>
          <p:nvPr/>
        </p:nvCxnSpPr>
        <p:spPr>
          <a:xfrm>
            <a:off x="4937425" y="4412517"/>
            <a:ext cx="1258200" cy="680400"/>
          </a:xfrm>
          <a:prstGeom prst="bentConnector3">
            <a:avLst>
              <a:gd fmla="val 50000" name="adj1"/>
            </a:avLst>
          </a:prstGeom>
          <a:noFill/>
          <a:ln cap="flat" cmpd="sng" w="9525">
            <a:solidFill>
              <a:srgbClr val="1F497D"/>
            </a:solidFill>
            <a:prstDash val="solid"/>
            <a:round/>
            <a:headEnd len="med" w="med" type="none"/>
            <a:tailEnd len="med" w="med" type="none"/>
          </a:ln>
        </p:spPr>
      </p:cxnSp>
      <p:cxnSp>
        <p:nvCxnSpPr>
          <p:cNvPr id="2813" name="Google Shape;2813;p188"/>
          <p:cNvCxnSpPr>
            <a:endCxn id="2808" idx="1"/>
          </p:cNvCxnSpPr>
          <p:nvPr/>
        </p:nvCxnSpPr>
        <p:spPr>
          <a:xfrm>
            <a:off x="4937425" y="5092317"/>
            <a:ext cx="1258200" cy="600"/>
          </a:xfrm>
          <a:prstGeom prst="bentConnector3">
            <a:avLst>
              <a:gd fmla="val 50000" name="adj1"/>
            </a:avLst>
          </a:prstGeom>
          <a:noFill/>
          <a:ln cap="flat" cmpd="sng" w="9525">
            <a:solidFill>
              <a:srgbClr val="1F497D"/>
            </a:solidFill>
            <a:prstDash val="solid"/>
            <a:round/>
            <a:headEnd len="med" w="med" type="none"/>
            <a:tailEnd len="med" w="med" type="none"/>
          </a:ln>
        </p:spPr>
      </p:cxnSp>
      <p:cxnSp>
        <p:nvCxnSpPr>
          <p:cNvPr id="2814" name="Google Shape;2814;p188"/>
          <p:cNvCxnSpPr>
            <a:endCxn id="2808" idx="1"/>
          </p:cNvCxnSpPr>
          <p:nvPr/>
        </p:nvCxnSpPr>
        <p:spPr>
          <a:xfrm flipH="1" rot="10800000">
            <a:off x="4937425" y="5092917"/>
            <a:ext cx="1258200" cy="680400"/>
          </a:xfrm>
          <a:prstGeom prst="bentConnector3">
            <a:avLst>
              <a:gd fmla="val 50000" name="adj1"/>
            </a:avLst>
          </a:prstGeom>
          <a:noFill/>
          <a:ln cap="flat" cmpd="sng" w="9525">
            <a:solidFill>
              <a:srgbClr val="1F497D"/>
            </a:solidFill>
            <a:prstDash val="solid"/>
            <a:round/>
            <a:headEnd len="med" w="med" type="none"/>
            <a:tailEnd len="med" w="med" type="triangle"/>
          </a:ln>
        </p:spPr>
      </p:cxnSp>
      <p:sp>
        <p:nvSpPr>
          <p:cNvPr id="2815" name="Google Shape;2815;p188"/>
          <p:cNvSpPr txBox="1"/>
          <p:nvPr/>
        </p:nvSpPr>
        <p:spPr>
          <a:xfrm>
            <a:off x="6256825" y="1490825"/>
            <a:ext cx="23004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事件編碼</a:t>
            </a:r>
            <a:endParaRPr b="1" sz="24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9" name="Shape 2819"/>
        <p:cNvGrpSpPr/>
        <p:nvPr/>
      </p:nvGrpSpPr>
      <p:grpSpPr>
        <a:xfrm>
          <a:off x="0" y="0"/>
          <a:ext cx="0" cy="0"/>
          <a:chOff x="0" y="0"/>
          <a:chExt cx="0" cy="0"/>
        </a:xfrm>
      </p:grpSpPr>
      <p:sp>
        <p:nvSpPr>
          <p:cNvPr id="2820" name="Google Shape;2820;p18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事件太多的處理方法</a:t>
            </a:r>
            <a:endParaRPr sz="2400"/>
          </a:p>
          <a:p>
            <a:pPr indent="0" lvl="0" marL="0" rtl="0" algn="ctr">
              <a:spcBef>
                <a:spcPts val="0"/>
              </a:spcBef>
              <a:spcAft>
                <a:spcPts val="0"/>
              </a:spcAft>
              <a:buNone/>
            </a:pPr>
            <a:r>
              <a:rPr lang="zh-TW" u="sng">
                <a:solidFill>
                  <a:srgbClr val="FF0000"/>
                </a:solidFill>
              </a:rPr>
              <a:t>刪除</a:t>
            </a:r>
            <a:r>
              <a:rPr lang="zh-TW"/>
              <a:t>非研究重點的事件編碼</a:t>
            </a:r>
            <a:endParaRPr/>
          </a:p>
        </p:txBody>
      </p:sp>
      <p:sp>
        <p:nvSpPr>
          <p:cNvPr id="2821" name="Google Shape;2821;p18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822" name="Google Shape;2822;p18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823" name="Google Shape;2823;p189"/>
          <p:cNvSpPr txBox="1"/>
          <p:nvPr/>
        </p:nvSpPr>
        <p:spPr>
          <a:xfrm>
            <a:off x="2209700" y="1490825"/>
            <a:ext cx="23004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圖書館藏</a:t>
            </a:r>
            <a:endParaRPr b="1" sz="2400">
              <a:solidFill>
                <a:srgbClr val="1F497D"/>
              </a:solidFill>
              <a:latin typeface="Microsoft JhengHei"/>
              <a:ea typeface="Microsoft JhengHei"/>
              <a:cs typeface="Microsoft JhengHei"/>
              <a:sym typeface="Microsoft JhengHei"/>
            </a:endParaRPr>
          </a:p>
        </p:txBody>
      </p:sp>
      <p:pic>
        <p:nvPicPr>
          <p:cNvPr id="2824" name="Google Shape;2824;p189"/>
          <p:cNvPicPr preferRelativeResize="0"/>
          <p:nvPr/>
        </p:nvPicPr>
        <p:blipFill>
          <a:blip r:embed="rId3">
            <a:alphaModFix/>
          </a:blip>
          <a:stretch>
            <a:fillRect/>
          </a:stretch>
        </p:blipFill>
        <p:spPr>
          <a:xfrm>
            <a:off x="629325" y="2058825"/>
            <a:ext cx="1354800" cy="1431400"/>
          </a:xfrm>
          <a:prstGeom prst="rect">
            <a:avLst/>
          </a:prstGeom>
          <a:noFill/>
          <a:ln>
            <a:noFill/>
          </a:ln>
        </p:spPr>
      </p:pic>
      <p:grpSp>
        <p:nvGrpSpPr>
          <p:cNvPr id="2825" name="Google Shape;2825;p189"/>
          <p:cNvGrpSpPr/>
          <p:nvPr/>
        </p:nvGrpSpPr>
        <p:grpSpPr>
          <a:xfrm>
            <a:off x="171451" y="4340084"/>
            <a:ext cx="2086006" cy="1383109"/>
            <a:chOff x="5303514" y="1853700"/>
            <a:chExt cx="2788405" cy="1848828"/>
          </a:xfrm>
        </p:grpSpPr>
        <p:pic>
          <p:nvPicPr>
            <p:cNvPr id="2826" name="Google Shape;2826;p189"/>
            <p:cNvPicPr preferRelativeResize="0"/>
            <p:nvPr/>
          </p:nvPicPr>
          <p:blipFill>
            <a:blip r:embed="rId4">
              <a:alphaModFix/>
            </a:blip>
            <a:stretch>
              <a:fillRect/>
            </a:stretch>
          </p:blipFill>
          <p:spPr>
            <a:xfrm rot="1800009">
              <a:off x="6795431" y="2009624"/>
              <a:ext cx="1006631" cy="1429158"/>
            </a:xfrm>
            <a:prstGeom prst="rect">
              <a:avLst/>
            </a:prstGeom>
            <a:noFill/>
            <a:ln>
              <a:noFill/>
            </a:ln>
          </p:spPr>
        </p:pic>
        <p:pic>
          <p:nvPicPr>
            <p:cNvPr id="2827" name="Google Shape;2827;p189"/>
            <p:cNvPicPr preferRelativeResize="0"/>
            <p:nvPr/>
          </p:nvPicPr>
          <p:blipFill>
            <a:blip r:embed="rId5">
              <a:alphaModFix/>
            </a:blip>
            <a:stretch>
              <a:fillRect/>
            </a:stretch>
          </p:blipFill>
          <p:spPr>
            <a:xfrm>
              <a:off x="6142077" y="1901592"/>
              <a:ext cx="1042007" cy="1478365"/>
            </a:xfrm>
            <a:prstGeom prst="rect">
              <a:avLst/>
            </a:prstGeom>
            <a:noFill/>
            <a:ln>
              <a:noFill/>
            </a:ln>
          </p:spPr>
        </p:pic>
        <p:pic>
          <p:nvPicPr>
            <p:cNvPr id="2828" name="Google Shape;2828;p189"/>
            <p:cNvPicPr preferRelativeResize="0"/>
            <p:nvPr/>
          </p:nvPicPr>
          <p:blipFill>
            <a:blip r:embed="rId6">
              <a:alphaModFix/>
            </a:blip>
            <a:stretch>
              <a:fillRect/>
            </a:stretch>
          </p:blipFill>
          <p:spPr>
            <a:xfrm rot="-1799995">
              <a:off x="5603349" y="2062877"/>
              <a:ext cx="1041292" cy="1478360"/>
            </a:xfrm>
            <a:prstGeom prst="rect">
              <a:avLst/>
            </a:prstGeom>
            <a:noFill/>
            <a:ln>
              <a:noFill/>
            </a:ln>
          </p:spPr>
        </p:pic>
      </p:grpSp>
      <p:sp>
        <p:nvSpPr>
          <p:cNvPr id="2829" name="Google Shape;2829;p189"/>
          <p:cNvSpPr/>
          <p:nvPr/>
        </p:nvSpPr>
        <p:spPr>
          <a:xfrm>
            <a:off x="2209700" y="2058825"/>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 統計學的世界</a:t>
            </a:r>
            <a:endParaRPr sz="2400">
              <a:solidFill>
                <a:srgbClr val="FFFFFF"/>
              </a:solidFill>
            </a:endParaRPr>
          </a:p>
        </p:txBody>
      </p:sp>
      <p:sp>
        <p:nvSpPr>
          <p:cNvPr id="2830" name="Google Shape;2830;p189"/>
          <p:cNvSpPr/>
          <p:nvPr/>
        </p:nvSpPr>
        <p:spPr>
          <a:xfrm>
            <a:off x="2209700" y="2739292"/>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B 量化研究法</a:t>
            </a:r>
            <a:endParaRPr sz="2400">
              <a:solidFill>
                <a:srgbClr val="FFFFFF"/>
              </a:solidFill>
            </a:endParaRPr>
          </a:p>
        </p:txBody>
      </p:sp>
      <p:sp>
        <p:nvSpPr>
          <p:cNvPr id="2831" name="Google Shape;2831;p189"/>
          <p:cNvSpPr/>
          <p:nvPr/>
        </p:nvSpPr>
        <p:spPr>
          <a:xfrm>
            <a:off x="2209700" y="3419767"/>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C 資料探勘</a:t>
            </a:r>
            <a:endParaRPr sz="2400">
              <a:solidFill>
                <a:srgbClr val="FFFFFF"/>
              </a:solidFill>
            </a:endParaRPr>
          </a:p>
        </p:txBody>
      </p:sp>
      <p:sp>
        <p:nvSpPr>
          <p:cNvPr id="2832" name="Google Shape;2832;p189"/>
          <p:cNvSpPr/>
          <p:nvPr/>
        </p:nvSpPr>
        <p:spPr>
          <a:xfrm>
            <a:off x="2209700" y="4130750"/>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D 壞壞總裁愛...</a:t>
            </a:r>
            <a:endParaRPr sz="2400">
              <a:solidFill>
                <a:srgbClr val="FFFFFF"/>
              </a:solidFill>
            </a:endParaRPr>
          </a:p>
        </p:txBody>
      </p:sp>
      <p:sp>
        <p:nvSpPr>
          <p:cNvPr id="2833" name="Google Shape;2833;p189"/>
          <p:cNvSpPr/>
          <p:nvPr/>
        </p:nvSpPr>
        <p:spPr>
          <a:xfrm>
            <a:off x="2209700" y="4811217"/>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E 總裁一家逼...</a:t>
            </a:r>
            <a:endParaRPr sz="2400">
              <a:solidFill>
                <a:srgbClr val="FFFFFF"/>
              </a:solidFill>
            </a:endParaRPr>
          </a:p>
        </p:txBody>
      </p:sp>
      <p:sp>
        <p:nvSpPr>
          <p:cNvPr id="2834" name="Google Shape;2834;p189"/>
          <p:cNvSpPr/>
          <p:nvPr/>
        </p:nvSpPr>
        <p:spPr>
          <a:xfrm>
            <a:off x="2209700" y="5491692"/>
            <a:ext cx="2422800" cy="5634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F 報復總裁大...</a:t>
            </a:r>
            <a:endParaRPr sz="2400">
              <a:solidFill>
                <a:srgbClr val="FFFFFF"/>
              </a:solidFill>
            </a:endParaRPr>
          </a:p>
        </p:txBody>
      </p:sp>
      <p:sp>
        <p:nvSpPr>
          <p:cNvPr id="2835" name="Google Shape;2835;p189"/>
          <p:cNvSpPr txBox="1"/>
          <p:nvPr/>
        </p:nvSpPr>
        <p:spPr>
          <a:xfrm>
            <a:off x="4632600" y="1490825"/>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行為序列資料表</a:t>
            </a:r>
            <a:endParaRPr b="1" sz="2400">
              <a:solidFill>
                <a:srgbClr val="1F497D"/>
              </a:solidFill>
              <a:latin typeface="Microsoft JhengHei"/>
              <a:ea typeface="Microsoft JhengHei"/>
              <a:cs typeface="Microsoft JhengHei"/>
              <a:sym typeface="Microsoft JhengHei"/>
            </a:endParaRPr>
          </a:p>
        </p:txBody>
      </p:sp>
      <p:graphicFrame>
        <p:nvGraphicFramePr>
          <p:cNvPr id="2836" name="Google Shape;2836;p189"/>
          <p:cNvGraphicFramePr/>
          <p:nvPr/>
        </p:nvGraphicFramePr>
        <p:xfrm>
          <a:off x="4776938" y="2058813"/>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D</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E</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E</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D</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A;B;</a:t>
                      </a:r>
                      <a:r>
                        <a:rPr lang="zh-TW" sz="2400" strike="sngStrike">
                          <a:solidFill>
                            <a:srgbClr val="FF0000"/>
                          </a:solidFill>
                        </a:rPr>
                        <a:t>C</a:t>
                      </a:r>
                      <a:endParaRPr sz="2400" strike="sngStrike">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cxnSp>
        <p:nvCxnSpPr>
          <p:cNvPr id="2837" name="Google Shape;2837;p189"/>
          <p:cNvCxnSpPr>
            <a:endCxn id="2834" idx="3"/>
          </p:cNvCxnSpPr>
          <p:nvPr/>
        </p:nvCxnSpPr>
        <p:spPr>
          <a:xfrm>
            <a:off x="2664200" y="5770992"/>
            <a:ext cx="1968300" cy="2400"/>
          </a:xfrm>
          <a:prstGeom prst="straightConnector1">
            <a:avLst/>
          </a:prstGeom>
          <a:noFill/>
          <a:ln cap="flat" cmpd="sng" w="76200">
            <a:solidFill>
              <a:srgbClr val="980000"/>
            </a:solidFill>
            <a:prstDash val="solid"/>
            <a:round/>
            <a:headEnd len="med" w="med" type="none"/>
            <a:tailEnd len="med" w="med" type="none"/>
          </a:ln>
        </p:spPr>
      </p:cxnSp>
      <p:cxnSp>
        <p:nvCxnSpPr>
          <p:cNvPr id="2838" name="Google Shape;2838;p189"/>
          <p:cNvCxnSpPr/>
          <p:nvPr/>
        </p:nvCxnSpPr>
        <p:spPr>
          <a:xfrm>
            <a:off x="2664200" y="3715525"/>
            <a:ext cx="1968300" cy="2400"/>
          </a:xfrm>
          <a:prstGeom prst="straightConnector1">
            <a:avLst/>
          </a:prstGeom>
          <a:noFill/>
          <a:ln cap="flat" cmpd="sng" w="76200">
            <a:solidFill>
              <a:srgbClr val="980000"/>
            </a:solidFill>
            <a:prstDash val="solid"/>
            <a:round/>
            <a:headEnd len="med" w="med" type="none"/>
            <a:tailEnd len="med" w="med" type="none"/>
          </a:ln>
        </p:spPr>
      </p:cxn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sp>
        <p:nvSpPr>
          <p:cNvPr id="2843" name="Google Shape;2843;p190"/>
          <p:cNvSpPr txBox="1"/>
          <p:nvPr>
            <p:ph idx="1" type="subTitle"/>
          </p:nvPr>
        </p:nvSpPr>
        <p:spPr>
          <a:xfrm>
            <a:off x="451975" y="3215050"/>
            <a:ext cx="3878100" cy="2682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關注有變化的序列</a:t>
            </a:r>
            <a:endParaRPr/>
          </a:p>
        </p:txBody>
      </p:sp>
      <p:sp>
        <p:nvSpPr>
          <p:cNvPr id="2844" name="Google Shape;2844;p190"/>
          <p:cNvSpPr txBox="1"/>
          <p:nvPr>
            <p:ph idx="2" type="title"/>
          </p:nvPr>
        </p:nvSpPr>
        <p:spPr>
          <a:xfrm>
            <a:off x="4815513"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a:p>
        </p:txBody>
      </p:sp>
      <p:sp>
        <p:nvSpPr>
          <p:cNvPr id="2845" name="Google Shape;2845;p19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846" name="Google Shape;2846;p190"/>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a:t>僅分析</a:t>
            </a:r>
            <a:br>
              <a:rPr lang="zh-TW"/>
            </a:br>
            <a:r>
              <a:rPr lang="zh-TW"/>
              <a:t>有改變序列</a:t>
            </a:r>
            <a:endParaRPr/>
          </a:p>
        </p:txBody>
      </p:sp>
      <p:sp>
        <p:nvSpPr>
          <p:cNvPr id="2847" name="Google Shape;2847;p190"/>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sp>
        <p:nvSpPr>
          <p:cNvPr id="2852" name="Google Shape;2852;p19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僅分析</a:t>
            </a:r>
            <a:r>
              <a:rPr lang="zh-TW" u="sng"/>
              <a:t>有改變序列</a:t>
            </a:r>
            <a:endParaRPr u="sng"/>
          </a:p>
        </p:txBody>
      </p:sp>
      <p:sp>
        <p:nvSpPr>
          <p:cNvPr id="2853" name="Google Shape;2853;p19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854" name="Google Shape;2854;p19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855" name="Google Shape;2855;p191"/>
          <p:cNvPicPr preferRelativeResize="0"/>
          <p:nvPr/>
        </p:nvPicPr>
        <p:blipFill>
          <a:blip r:embed="rId3">
            <a:alphaModFix/>
          </a:blip>
          <a:stretch>
            <a:fillRect/>
          </a:stretch>
        </p:blipFill>
        <p:spPr>
          <a:xfrm>
            <a:off x="152408" y="1337025"/>
            <a:ext cx="4347126" cy="2445262"/>
          </a:xfrm>
          <a:prstGeom prst="rect">
            <a:avLst/>
          </a:prstGeom>
          <a:noFill/>
          <a:ln>
            <a:noFill/>
          </a:ln>
        </p:spPr>
      </p:pic>
      <p:pic>
        <p:nvPicPr>
          <p:cNvPr id="2856" name="Google Shape;2856;p191"/>
          <p:cNvPicPr preferRelativeResize="0"/>
          <p:nvPr/>
        </p:nvPicPr>
        <p:blipFill>
          <a:blip r:embed="rId4">
            <a:alphaModFix/>
          </a:blip>
          <a:stretch>
            <a:fillRect/>
          </a:stretch>
        </p:blipFill>
        <p:spPr>
          <a:xfrm>
            <a:off x="4499534" y="1337025"/>
            <a:ext cx="4347126" cy="2445266"/>
          </a:xfrm>
          <a:prstGeom prst="rect">
            <a:avLst/>
          </a:prstGeom>
          <a:noFill/>
          <a:ln>
            <a:noFill/>
          </a:ln>
        </p:spPr>
      </p:pic>
      <p:pic>
        <p:nvPicPr>
          <p:cNvPr id="2857" name="Google Shape;2857;p191"/>
          <p:cNvPicPr preferRelativeResize="0"/>
          <p:nvPr/>
        </p:nvPicPr>
        <p:blipFill>
          <a:blip r:embed="rId5">
            <a:alphaModFix/>
          </a:blip>
          <a:stretch>
            <a:fillRect/>
          </a:stretch>
        </p:blipFill>
        <p:spPr>
          <a:xfrm>
            <a:off x="2398437" y="3782288"/>
            <a:ext cx="4347135" cy="2445262"/>
          </a:xfrm>
          <a:prstGeom prst="rect">
            <a:avLst/>
          </a:prstGeom>
          <a:noFill/>
          <a:ln>
            <a:noFill/>
          </a:ln>
        </p:spPr>
      </p:pic>
      <p:sp>
        <p:nvSpPr>
          <p:cNvPr id="2858" name="Google Shape;2858;p191"/>
          <p:cNvSpPr/>
          <p:nvPr/>
        </p:nvSpPr>
        <p:spPr>
          <a:xfrm>
            <a:off x="279475" y="1409250"/>
            <a:ext cx="23157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熱帶莽原區</a:t>
            </a:r>
            <a:endParaRPr sz="2400">
              <a:solidFill>
                <a:srgbClr val="FFFFFF"/>
              </a:solidFill>
            </a:endParaRPr>
          </a:p>
        </p:txBody>
      </p:sp>
      <p:sp>
        <p:nvSpPr>
          <p:cNvPr id="2859" name="Google Shape;2859;p191"/>
          <p:cNvSpPr/>
          <p:nvPr/>
        </p:nvSpPr>
        <p:spPr>
          <a:xfrm>
            <a:off x="6917250" y="140925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叢林區</a:t>
            </a:r>
            <a:endParaRPr sz="2400">
              <a:solidFill>
                <a:srgbClr val="FFFFFF"/>
              </a:solidFill>
            </a:endParaRPr>
          </a:p>
        </p:txBody>
      </p:sp>
      <p:sp>
        <p:nvSpPr>
          <p:cNvPr id="2860" name="Google Shape;2860;p191"/>
          <p:cNvSpPr/>
          <p:nvPr/>
        </p:nvSpPr>
        <p:spPr>
          <a:xfrm>
            <a:off x="4830838" y="5558575"/>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沙漠區</a:t>
            </a:r>
            <a:endParaRPr sz="2400">
              <a:solidFill>
                <a:srgbClr val="FFFFFF"/>
              </a:solidFill>
            </a:endParaRPr>
          </a:p>
        </p:txBody>
      </p:sp>
      <p:sp>
        <p:nvSpPr>
          <p:cNvPr id="2861" name="Google Shape;2861;p191"/>
          <p:cNvSpPr/>
          <p:nvPr/>
        </p:nvSpPr>
        <p:spPr>
          <a:xfrm flipH="1" rot="8100000">
            <a:off x="4494642" y="3361723"/>
            <a:ext cx="1300369" cy="524815"/>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191"/>
          <p:cNvSpPr/>
          <p:nvPr/>
        </p:nvSpPr>
        <p:spPr>
          <a:xfrm flipH="1" rot="-8100000">
            <a:off x="3391667" y="3259823"/>
            <a:ext cx="1300369" cy="524815"/>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191"/>
          <p:cNvSpPr/>
          <p:nvPr/>
        </p:nvSpPr>
        <p:spPr>
          <a:xfrm flipH="1">
            <a:off x="3921762" y="2454123"/>
            <a:ext cx="13005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191"/>
          <p:cNvSpPr/>
          <p:nvPr/>
        </p:nvSpPr>
        <p:spPr>
          <a:xfrm flipH="1" rot="10800000">
            <a:off x="792026" y="2138475"/>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191"/>
          <p:cNvSpPr/>
          <p:nvPr/>
        </p:nvSpPr>
        <p:spPr>
          <a:xfrm flipH="1" rot="10800000">
            <a:off x="7212326" y="2138475"/>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191"/>
          <p:cNvSpPr/>
          <p:nvPr/>
        </p:nvSpPr>
        <p:spPr>
          <a:xfrm flipH="1">
            <a:off x="5060801" y="4674338"/>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191"/>
          <p:cNvSpPr/>
          <p:nvPr/>
        </p:nvSpPr>
        <p:spPr>
          <a:xfrm>
            <a:off x="765575" y="2454125"/>
            <a:ext cx="1166100" cy="1025100"/>
          </a:xfrm>
          <a:prstGeom prst="noSmoking">
            <a:avLst>
              <a:gd fmla="val 18750"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91"/>
          <p:cNvSpPr/>
          <p:nvPr/>
        </p:nvSpPr>
        <p:spPr>
          <a:xfrm>
            <a:off x="5222250" y="4157888"/>
            <a:ext cx="1166100" cy="1025100"/>
          </a:xfrm>
          <a:prstGeom prst="noSmoking">
            <a:avLst>
              <a:gd fmla="val 18750"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191"/>
          <p:cNvSpPr/>
          <p:nvPr/>
        </p:nvSpPr>
        <p:spPr>
          <a:xfrm>
            <a:off x="7212325" y="2386988"/>
            <a:ext cx="1166100" cy="1025100"/>
          </a:xfrm>
          <a:prstGeom prst="noSmoking">
            <a:avLst>
              <a:gd fmla="val 18750"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3" name="Shape 2873"/>
        <p:cNvGrpSpPr/>
        <p:nvPr/>
      </p:nvGrpSpPr>
      <p:grpSpPr>
        <a:xfrm>
          <a:off x="0" y="0"/>
          <a:ext cx="0" cy="0"/>
          <a:chOff x="0" y="0"/>
          <a:chExt cx="0" cy="0"/>
        </a:xfrm>
      </p:grpSpPr>
      <p:sp>
        <p:nvSpPr>
          <p:cNvPr id="2874" name="Google Shape;2874;p19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875" name="Google Shape;2875;p19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876" name="Google Shape;2876;p192"/>
          <p:cNvPicPr preferRelativeResize="0"/>
          <p:nvPr/>
        </p:nvPicPr>
        <p:blipFill rotWithShape="1">
          <a:blip r:embed="rId3">
            <a:alphaModFix/>
          </a:blip>
          <a:srcRect b="20609" l="0" r="38019" t="0"/>
          <a:stretch/>
        </p:blipFill>
        <p:spPr>
          <a:xfrm>
            <a:off x="2772800" y="0"/>
            <a:ext cx="6371200" cy="6857999"/>
          </a:xfrm>
          <a:prstGeom prst="rect">
            <a:avLst/>
          </a:prstGeom>
          <a:noFill/>
          <a:ln>
            <a:noFill/>
          </a:ln>
        </p:spPr>
      </p:pic>
      <p:sp>
        <p:nvSpPr>
          <p:cNvPr id="2877" name="Google Shape;2877;p192"/>
          <p:cNvSpPr/>
          <p:nvPr/>
        </p:nvSpPr>
        <p:spPr>
          <a:xfrm>
            <a:off x="2915900" y="3437521"/>
            <a:ext cx="2487000" cy="513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878" name="Google Shape;2878;p192"/>
          <p:cNvSpPr/>
          <p:nvPr/>
        </p:nvSpPr>
        <p:spPr>
          <a:xfrm>
            <a:off x="476250" y="2425125"/>
            <a:ext cx="2056500" cy="1179000"/>
          </a:xfrm>
          <a:prstGeom prst="wedgeRoundRectCallout">
            <a:avLst>
              <a:gd fmla="val 65609" name="adj1"/>
              <a:gd fmla="val 3897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打勾啟用此分析</a:t>
            </a:r>
            <a:endParaRPr sz="3200">
              <a:solidFill>
                <a:srgbClr val="FFFFFF"/>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2" name="Shape 2882"/>
        <p:cNvGrpSpPr/>
        <p:nvPr/>
      </p:nvGrpSpPr>
      <p:grpSpPr>
        <a:xfrm>
          <a:off x="0" y="0"/>
          <a:ext cx="0" cy="0"/>
          <a:chOff x="0" y="0"/>
          <a:chExt cx="0" cy="0"/>
        </a:xfrm>
      </p:grpSpPr>
      <p:sp>
        <p:nvSpPr>
          <p:cNvPr id="2883" name="Google Shape;2883;p19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884" name="Google Shape;2884;p19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885" name="Google Shape;2885;p193"/>
          <p:cNvGraphicFramePr/>
          <p:nvPr/>
        </p:nvGraphicFramePr>
        <p:xfrm>
          <a:off x="396650" y="249388"/>
          <a:ext cx="3000000" cy="3000000"/>
        </p:xfrm>
        <a:graphic>
          <a:graphicData uri="http://schemas.openxmlformats.org/drawingml/2006/table">
            <a:tbl>
              <a:tblPr>
                <a:noFill/>
                <a:tableStyleId>{26D9D326-6533-4BB5-A6C5-8BFCD533F74D}</a:tableStyleId>
              </a:tblPr>
              <a:tblGrid>
                <a:gridCol w="1416675"/>
                <a:gridCol w="1207575"/>
                <a:gridCol w="880900"/>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4</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6</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000000"/>
                          </a:solidFill>
                        </a:rPr>
                        <a:t>7</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8</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solidFill>
                            <a:srgbClr val="000000"/>
                          </a:solidFill>
                        </a:rPr>
                        <a:t>9</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10</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2886" name="Google Shape;2886;p193"/>
          <p:cNvSpPr txBox="1"/>
          <p:nvPr/>
        </p:nvSpPr>
        <p:spPr>
          <a:xfrm>
            <a:off x="4747925" y="1956100"/>
            <a:ext cx="3745800" cy="7911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solidFill>
                  <a:srgbClr val="FFFFFF"/>
                </a:solidFill>
                <a:latin typeface="Microsoft JhengHei"/>
                <a:ea typeface="Microsoft JhengHei"/>
                <a:cs typeface="Microsoft JhengHei"/>
                <a:sym typeface="Microsoft JhengHei"/>
              </a:rPr>
              <a:t>案例數量：10筆</a:t>
            </a:r>
            <a:endParaRPr sz="2400">
              <a:solidFill>
                <a:srgbClr val="FFFFFF"/>
              </a:solidFill>
              <a:latin typeface="Microsoft JhengHei"/>
              <a:ea typeface="Microsoft JhengHei"/>
              <a:cs typeface="Microsoft JhengHei"/>
              <a:sym typeface="Microsoft JhengHei"/>
            </a:endParaRPr>
          </a:p>
        </p:txBody>
      </p:sp>
      <p:sp>
        <p:nvSpPr>
          <p:cNvPr id="2887" name="Google Shape;2887;p193"/>
          <p:cNvSpPr txBox="1"/>
          <p:nvPr/>
        </p:nvSpPr>
        <p:spPr>
          <a:xfrm>
            <a:off x="4312525" y="799650"/>
            <a:ext cx="4181100" cy="12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把前後重複的序列</a:t>
            </a:r>
            <a:endParaRPr sz="2400">
              <a:latin typeface="Microsoft JhengHei"/>
              <a:ea typeface="Microsoft JhengHei"/>
              <a:cs typeface="Microsoft JhengHei"/>
              <a:sym typeface="Microsoft JhengHei"/>
            </a:endParaRPr>
          </a:p>
          <a:p>
            <a:pPr indent="0" lvl="0" marL="0" rtl="0" algn="l">
              <a:spcBef>
                <a:spcPts val="0"/>
              </a:spcBef>
              <a:spcAft>
                <a:spcPts val="0"/>
              </a:spcAft>
              <a:buNone/>
            </a:pPr>
            <a:r>
              <a:rPr lang="zh-TW" sz="2400">
                <a:latin typeface="Microsoft JhengHei"/>
                <a:ea typeface="Microsoft JhengHei"/>
                <a:cs typeface="Microsoft JhengHei"/>
                <a:sym typeface="Microsoft JhengHei"/>
              </a:rPr>
              <a:t>進行合併吧！</a:t>
            </a:r>
            <a:endParaRPr sz="2400">
              <a:latin typeface="Microsoft JhengHei"/>
              <a:ea typeface="Microsoft JhengHei"/>
              <a:cs typeface="Microsoft JhengHei"/>
              <a:sym typeface="Microsoft JhengHei"/>
            </a:endParaRPr>
          </a:p>
        </p:txBody>
      </p:sp>
      <p:sp>
        <p:nvSpPr>
          <p:cNvPr id="2888" name="Google Shape;2888;p193"/>
          <p:cNvSpPr/>
          <p:nvPr/>
        </p:nvSpPr>
        <p:spPr>
          <a:xfrm>
            <a:off x="3063600" y="4600756"/>
            <a:ext cx="838200" cy="1152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889" name="Google Shape;2889;p193"/>
          <p:cNvSpPr/>
          <p:nvPr/>
        </p:nvSpPr>
        <p:spPr>
          <a:xfrm>
            <a:off x="3063600" y="765706"/>
            <a:ext cx="838200" cy="1152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aphicFrame>
        <p:nvGraphicFramePr>
          <p:cNvPr id="2890" name="Google Shape;2890;p193"/>
          <p:cNvGraphicFramePr/>
          <p:nvPr/>
        </p:nvGraphicFramePr>
        <p:xfrm>
          <a:off x="4312525" y="2283143"/>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7</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891" name="Google Shape;2891;p193"/>
          <p:cNvSpPr/>
          <p:nvPr/>
        </p:nvSpPr>
        <p:spPr>
          <a:xfrm>
            <a:off x="6045875" y="3406453"/>
            <a:ext cx="484200" cy="654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892" name="Google Shape;2892;p193"/>
          <p:cNvSpPr/>
          <p:nvPr/>
        </p:nvSpPr>
        <p:spPr>
          <a:xfrm>
            <a:off x="6530075" y="3986425"/>
            <a:ext cx="587400" cy="654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descr="slide error bad" id="2893" name="Google Shape;2893;p193"/>
          <p:cNvPicPr preferRelativeResize="0"/>
          <p:nvPr/>
        </p:nvPicPr>
        <p:blipFill>
          <a:blip r:embed="rId3">
            <a:alphaModFix/>
          </a:blip>
          <a:stretch>
            <a:fillRect/>
          </a:stretch>
        </p:blipFill>
        <p:spPr>
          <a:xfrm>
            <a:off x="3391999" y="5242962"/>
            <a:ext cx="509800" cy="509789"/>
          </a:xfrm>
          <a:prstGeom prst="rect">
            <a:avLst/>
          </a:prstGeom>
          <a:noFill/>
          <a:ln>
            <a:noFill/>
          </a:ln>
        </p:spPr>
      </p:pic>
      <p:pic>
        <p:nvPicPr>
          <p:cNvPr descr="slide error bad" id="2894" name="Google Shape;2894;p193"/>
          <p:cNvPicPr preferRelativeResize="0"/>
          <p:nvPr/>
        </p:nvPicPr>
        <p:blipFill>
          <a:blip r:embed="rId3">
            <a:alphaModFix/>
          </a:blip>
          <a:stretch>
            <a:fillRect/>
          </a:stretch>
        </p:blipFill>
        <p:spPr>
          <a:xfrm>
            <a:off x="3391999" y="1350287"/>
            <a:ext cx="509800" cy="50978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8" name="Shape 2898"/>
        <p:cNvGrpSpPr/>
        <p:nvPr/>
      </p:nvGrpSpPr>
      <p:grpSpPr>
        <a:xfrm>
          <a:off x="0" y="0"/>
          <a:ext cx="0" cy="0"/>
          <a:chOff x="0" y="0"/>
          <a:chExt cx="0" cy="0"/>
        </a:xfrm>
      </p:grpSpPr>
      <p:sp>
        <p:nvSpPr>
          <p:cNvPr id="2899" name="Google Shape;2899;p19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僅分析有改變序列的調整後殘差計算</a:t>
            </a:r>
            <a:endParaRPr sz="2400"/>
          </a:p>
          <a:p>
            <a:pPr indent="0" lvl="0" marL="0" rtl="0" algn="ctr">
              <a:spcBef>
                <a:spcPts val="0"/>
              </a:spcBef>
              <a:spcAft>
                <a:spcPts val="0"/>
              </a:spcAft>
              <a:buNone/>
            </a:pPr>
            <a:r>
              <a:rPr lang="zh-TW"/>
              <a:t>p(t)</a:t>
            </a:r>
            <a:endParaRPr/>
          </a:p>
        </p:txBody>
      </p:sp>
      <p:sp>
        <p:nvSpPr>
          <p:cNvPr id="2900" name="Google Shape;2900;p19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01" name="Google Shape;2901;p19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902" name="Google Shape;2902;p194"/>
          <p:cNvSpPr txBox="1"/>
          <p:nvPr/>
        </p:nvSpPr>
        <p:spPr>
          <a:xfrm>
            <a:off x="688923" y="1372575"/>
            <a:ext cx="31902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3200"/>
              <a:t>鄰近編碼可重複</a:t>
            </a:r>
            <a:endParaRPr b="1" sz="3200"/>
          </a:p>
        </p:txBody>
      </p:sp>
      <p:sp>
        <p:nvSpPr>
          <p:cNvPr id="2903" name="Google Shape;2903;p194"/>
          <p:cNvSpPr txBox="1"/>
          <p:nvPr/>
        </p:nvSpPr>
        <p:spPr>
          <a:xfrm>
            <a:off x="4326475" y="2572025"/>
            <a:ext cx="43632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3200">
                <a:solidFill>
                  <a:srgbClr val="000000"/>
                </a:solidFill>
              </a:rPr>
              <a:t>鄰近編碼</a:t>
            </a:r>
            <a:r>
              <a:rPr b="1" lang="zh-TW" sz="3200">
                <a:solidFill>
                  <a:srgbClr val="FF0000"/>
                </a:solidFill>
              </a:rPr>
              <a:t>不可</a:t>
            </a:r>
            <a:r>
              <a:rPr b="1" lang="zh-TW" sz="3200">
                <a:solidFill>
                  <a:srgbClr val="000000"/>
                </a:solidFill>
              </a:rPr>
              <a:t>重複</a:t>
            </a:r>
            <a:endParaRPr b="1" sz="3200"/>
          </a:p>
        </p:txBody>
      </p:sp>
      <p:pic>
        <p:nvPicPr>
          <p:cNvPr id="2904" name="Google Shape;2904;p194"/>
          <p:cNvPicPr preferRelativeResize="0"/>
          <p:nvPr/>
        </p:nvPicPr>
        <p:blipFill>
          <a:blip r:embed="rId3">
            <a:alphaModFix/>
          </a:blip>
          <a:stretch>
            <a:fillRect/>
          </a:stretch>
        </p:blipFill>
        <p:spPr>
          <a:xfrm>
            <a:off x="832625" y="2196499"/>
            <a:ext cx="3190298" cy="1535750"/>
          </a:xfrm>
          <a:prstGeom prst="rect">
            <a:avLst/>
          </a:prstGeom>
          <a:noFill/>
          <a:ln>
            <a:noFill/>
          </a:ln>
        </p:spPr>
      </p:pic>
      <p:pic>
        <p:nvPicPr>
          <p:cNvPr id="2905" name="Google Shape;2905;p194"/>
          <p:cNvPicPr preferRelativeResize="0"/>
          <p:nvPr/>
        </p:nvPicPr>
        <p:blipFill>
          <a:blip r:embed="rId4">
            <a:alphaModFix/>
          </a:blip>
          <a:stretch>
            <a:fillRect/>
          </a:stretch>
        </p:blipFill>
        <p:spPr>
          <a:xfrm>
            <a:off x="4150542" y="3395949"/>
            <a:ext cx="4709083" cy="1535750"/>
          </a:xfrm>
          <a:prstGeom prst="rect">
            <a:avLst/>
          </a:prstGeom>
          <a:noFill/>
          <a:ln>
            <a:noFill/>
          </a:ln>
        </p:spPr>
      </p:pic>
      <p:sp>
        <p:nvSpPr>
          <p:cNvPr id="2906" name="Google Shape;2906;p194"/>
          <p:cNvSpPr/>
          <p:nvPr/>
        </p:nvSpPr>
        <p:spPr>
          <a:xfrm>
            <a:off x="4022925" y="2668500"/>
            <a:ext cx="4836900" cy="2393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194"/>
          <p:cNvSpPr/>
          <p:nvPr/>
        </p:nvSpPr>
        <p:spPr>
          <a:xfrm>
            <a:off x="5504900" y="5299200"/>
            <a:ext cx="2557200" cy="894900"/>
          </a:xfrm>
          <a:prstGeom prst="wedgeRoundRectCallout">
            <a:avLst>
              <a:gd fmla="val 40450" name="adj1"/>
              <a:gd fmla="val -9938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因為組合變少了</a:t>
            </a:r>
            <a:endParaRPr sz="2400">
              <a:solidFill>
                <a:srgbClr val="FFFFFF"/>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1" name="Shape 2911"/>
        <p:cNvGrpSpPr/>
        <p:nvPr/>
      </p:nvGrpSpPr>
      <p:grpSpPr>
        <a:xfrm>
          <a:off x="0" y="0"/>
          <a:ext cx="0" cy="0"/>
          <a:chOff x="0" y="0"/>
          <a:chExt cx="0" cy="0"/>
        </a:xfrm>
      </p:grpSpPr>
      <p:sp>
        <p:nvSpPr>
          <p:cNvPr id="2912" name="Google Shape;2912;p19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僅分析有改變序列的調整後殘差計算</a:t>
            </a:r>
            <a:endParaRPr sz="2400"/>
          </a:p>
          <a:p>
            <a:pPr indent="0" lvl="0" marL="0" rtl="0" algn="ctr">
              <a:spcBef>
                <a:spcPts val="0"/>
              </a:spcBef>
              <a:spcAft>
                <a:spcPts val="0"/>
              </a:spcAft>
              <a:buNone/>
            </a:pPr>
            <a:r>
              <a:rPr lang="zh-TW"/>
              <a:t>p(t)</a:t>
            </a:r>
            <a:endParaRPr/>
          </a:p>
        </p:txBody>
      </p:sp>
      <p:sp>
        <p:nvSpPr>
          <p:cNvPr id="2913" name="Google Shape;2913;p19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14" name="Google Shape;2914;p19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915" name="Google Shape;2915;p195"/>
          <p:cNvPicPr preferRelativeResize="0"/>
          <p:nvPr/>
        </p:nvPicPr>
        <p:blipFill>
          <a:blip r:embed="rId3">
            <a:alphaModFix/>
          </a:blip>
          <a:stretch>
            <a:fillRect/>
          </a:stretch>
        </p:blipFill>
        <p:spPr>
          <a:xfrm>
            <a:off x="4953624" y="2280125"/>
            <a:ext cx="3813868" cy="1243800"/>
          </a:xfrm>
          <a:prstGeom prst="rect">
            <a:avLst/>
          </a:prstGeom>
          <a:noFill/>
          <a:ln>
            <a:noFill/>
          </a:ln>
        </p:spPr>
      </p:pic>
      <p:graphicFrame>
        <p:nvGraphicFramePr>
          <p:cNvPr id="2916" name="Google Shape;2916;p195"/>
          <p:cNvGraphicFramePr/>
          <p:nvPr/>
        </p:nvGraphicFramePr>
        <p:xfrm>
          <a:off x="393125" y="20327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7</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917" name="Google Shape;2917;p195"/>
          <p:cNvSpPr/>
          <p:nvPr/>
        </p:nvSpPr>
        <p:spPr>
          <a:xfrm>
            <a:off x="2191975" y="506632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918" name="Google Shape;2918;p195"/>
          <p:cNvSpPr/>
          <p:nvPr/>
        </p:nvSpPr>
        <p:spPr>
          <a:xfrm>
            <a:off x="936800" y="5522700"/>
            <a:ext cx="1023900" cy="763500"/>
          </a:xfrm>
          <a:prstGeom prst="wedgeRoundRectCallout">
            <a:avLst>
              <a:gd fmla="val 78389" name="adj1"/>
              <a:gd fmla="val -4296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f(t)</a:t>
            </a:r>
            <a:endParaRPr sz="3200"/>
          </a:p>
        </p:txBody>
      </p:sp>
      <p:sp>
        <p:nvSpPr>
          <p:cNvPr id="2919" name="Google Shape;2919;p195"/>
          <p:cNvSpPr/>
          <p:nvPr/>
        </p:nvSpPr>
        <p:spPr>
          <a:xfrm>
            <a:off x="4279825" y="506632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920" name="Google Shape;2920;p195"/>
          <p:cNvSpPr/>
          <p:nvPr/>
        </p:nvSpPr>
        <p:spPr>
          <a:xfrm>
            <a:off x="5032075" y="5244425"/>
            <a:ext cx="1023900" cy="763500"/>
          </a:xfrm>
          <a:prstGeom prst="wedgeRoundRectCallout">
            <a:avLst>
              <a:gd fmla="val -93989" name="adj1"/>
              <a:gd fmla="val -1769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N</a:t>
            </a:r>
            <a:r>
              <a:rPr baseline="-25000" lang="zh-TW" sz="3200"/>
              <a:t>s</a:t>
            </a:r>
            <a:endParaRPr baseline="-25000" sz="3200"/>
          </a:p>
        </p:txBody>
      </p:sp>
      <p:sp>
        <p:nvSpPr>
          <p:cNvPr id="2921" name="Google Shape;2921;p195"/>
          <p:cNvSpPr txBox="1"/>
          <p:nvPr/>
        </p:nvSpPr>
        <p:spPr>
          <a:xfrm>
            <a:off x="6004900" y="3905163"/>
            <a:ext cx="3095100" cy="40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3600"/>
              <a:t>= 2/(</a:t>
            </a:r>
            <a:r>
              <a:rPr lang="zh-TW" sz="3600">
                <a:solidFill>
                  <a:srgbClr val="FF0000"/>
                </a:solidFill>
              </a:rPr>
              <a:t>7-2</a:t>
            </a:r>
            <a:r>
              <a:rPr lang="zh-TW" sz="3600"/>
              <a:t>) </a:t>
            </a:r>
            <a:endParaRPr sz="3600"/>
          </a:p>
          <a:p>
            <a:pPr indent="0" lvl="0" marL="0" rtl="0" algn="l">
              <a:lnSpc>
                <a:spcPct val="115000"/>
              </a:lnSpc>
              <a:spcBef>
                <a:spcPts val="0"/>
              </a:spcBef>
              <a:spcAft>
                <a:spcPts val="0"/>
              </a:spcAft>
              <a:buNone/>
            </a:pPr>
            <a:r>
              <a:rPr lang="zh-TW" sz="3600"/>
              <a:t>= </a:t>
            </a:r>
            <a:r>
              <a:rPr lang="zh-TW" sz="3600">
                <a:solidFill>
                  <a:srgbClr val="FF0000"/>
                </a:solidFill>
              </a:rPr>
              <a:t>0.4</a:t>
            </a:r>
            <a:endParaRPr sz="3600">
              <a:solidFill>
                <a:srgbClr val="FF0000"/>
              </a:solidFill>
            </a:endParaRPr>
          </a:p>
        </p:txBody>
      </p:sp>
      <p:sp>
        <p:nvSpPr>
          <p:cNvPr id="2922" name="Google Shape;2922;p195"/>
          <p:cNvSpPr/>
          <p:nvPr/>
        </p:nvSpPr>
        <p:spPr>
          <a:xfrm>
            <a:off x="4848663" y="3523925"/>
            <a:ext cx="1023900" cy="763500"/>
          </a:xfrm>
          <a:prstGeom prst="wedgeRoundRectCallout">
            <a:avLst>
              <a:gd fmla="val -73639" name="adj1"/>
              <a:gd fmla="val 6459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f(g)</a:t>
            </a:r>
            <a:endParaRPr sz="3200"/>
          </a:p>
        </p:txBody>
      </p:sp>
      <p:sp>
        <p:nvSpPr>
          <p:cNvPr id="2923" name="Google Shape;2923;p195"/>
          <p:cNvSpPr/>
          <p:nvPr/>
        </p:nvSpPr>
        <p:spPr>
          <a:xfrm>
            <a:off x="127323" y="2197925"/>
            <a:ext cx="634800" cy="580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C </a:t>
            </a:r>
            <a:endParaRPr sz="3600">
              <a:solidFill>
                <a:srgbClr val="FFFFFF"/>
              </a:solidFill>
            </a:endParaRPr>
          </a:p>
        </p:txBody>
      </p:sp>
      <p:sp>
        <p:nvSpPr>
          <p:cNvPr id="2924" name="Google Shape;2924;p195"/>
          <p:cNvSpPr/>
          <p:nvPr/>
        </p:nvSpPr>
        <p:spPr>
          <a:xfrm>
            <a:off x="1408087" y="2197925"/>
            <a:ext cx="634800" cy="580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2925" name="Google Shape;2925;p195"/>
          <p:cNvSpPr/>
          <p:nvPr/>
        </p:nvSpPr>
        <p:spPr>
          <a:xfrm flipH="1">
            <a:off x="800553" y="2225975"/>
            <a:ext cx="5691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7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大學生寫報告的行為 (3/3)</a:t>
            </a:r>
            <a:endParaRPr/>
          </a:p>
        </p:txBody>
      </p:sp>
      <p:sp>
        <p:nvSpPr>
          <p:cNvPr id="1342" name="Google Shape;1342;p7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343" name="Google Shape;1343;p79"/>
          <p:cNvPicPr preferRelativeResize="0"/>
          <p:nvPr/>
        </p:nvPicPr>
        <p:blipFill rotWithShape="1">
          <a:blip r:embed="rId3">
            <a:alphaModFix/>
          </a:blip>
          <a:srcRect b="9264" l="34955" r="33538" t="56205"/>
          <a:stretch/>
        </p:blipFill>
        <p:spPr>
          <a:xfrm>
            <a:off x="476250" y="1673613"/>
            <a:ext cx="2580800" cy="1904625"/>
          </a:xfrm>
          <a:prstGeom prst="rect">
            <a:avLst/>
          </a:prstGeom>
          <a:noFill/>
          <a:ln>
            <a:noFill/>
          </a:ln>
        </p:spPr>
      </p:pic>
      <p:sp>
        <p:nvSpPr>
          <p:cNvPr id="1344" name="Google Shape;1344;p79"/>
          <p:cNvSpPr txBox="1"/>
          <p:nvPr/>
        </p:nvSpPr>
        <p:spPr>
          <a:xfrm>
            <a:off x="3213925" y="1891075"/>
            <a:ext cx="52389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zh-TW" sz="2800">
                <a:solidFill>
                  <a:srgbClr val="1F497D"/>
                </a:solidFill>
              </a:rPr>
              <a:t>[23:15]</a:t>
            </a:r>
            <a:endParaRPr b="1" sz="2800">
              <a:solidFill>
                <a:srgbClr val="1F497D"/>
              </a:solidFill>
            </a:endParaRPr>
          </a:p>
          <a:p>
            <a:pPr indent="0" lvl="0" marL="0" rtl="0" algn="l">
              <a:lnSpc>
                <a:spcPct val="115000"/>
              </a:lnSpc>
              <a:spcBef>
                <a:spcPts val="0"/>
              </a:spcBef>
              <a:spcAft>
                <a:spcPts val="0"/>
              </a:spcAft>
              <a:buNone/>
            </a:pPr>
            <a:r>
              <a:rPr lang="zh-TW" sz="2800"/>
              <a:t>力不從心，一事無成。</a:t>
            </a:r>
            <a:endParaRPr sz="2800"/>
          </a:p>
        </p:txBody>
      </p:sp>
      <p:pic>
        <p:nvPicPr>
          <p:cNvPr id="1345" name="Google Shape;1345;p79"/>
          <p:cNvPicPr preferRelativeResize="0"/>
          <p:nvPr/>
        </p:nvPicPr>
        <p:blipFill rotWithShape="1">
          <a:blip r:embed="rId3">
            <a:alphaModFix/>
          </a:blip>
          <a:srcRect b="9264" l="66635" r="1858" t="56205"/>
          <a:stretch/>
        </p:blipFill>
        <p:spPr>
          <a:xfrm>
            <a:off x="476250" y="3891963"/>
            <a:ext cx="2580800" cy="1904625"/>
          </a:xfrm>
          <a:prstGeom prst="rect">
            <a:avLst/>
          </a:prstGeom>
          <a:noFill/>
          <a:ln>
            <a:noFill/>
          </a:ln>
        </p:spPr>
      </p:pic>
      <p:sp>
        <p:nvSpPr>
          <p:cNvPr id="1346" name="Google Shape;1346;p79"/>
          <p:cNvSpPr txBox="1"/>
          <p:nvPr/>
        </p:nvSpPr>
        <p:spPr>
          <a:xfrm>
            <a:off x="3213925" y="4120500"/>
            <a:ext cx="5018100" cy="146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zh-TW" sz="2800">
                <a:solidFill>
                  <a:srgbClr val="1F497D"/>
                </a:solidFill>
              </a:rPr>
              <a:t>[23:20]</a:t>
            </a:r>
            <a:endParaRPr b="1" sz="2800">
              <a:solidFill>
                <a:srgbClr val="1F497D"/>
              </a:solidFill>
            </a:endParaRPr>
          </a:p>
          <a:p>
            <a:pPr indent="0" lvl="0" marL="0" rtl="0" algn="l">
              <a:lnSpc>
                <a:spcPct val="115000"/>
              </a:lnSpc>
              <a:spcBef>
                <a:spcPts val="0"/>
              </a:spcBef>
              <a:spcAft>
                <a:spcPts val="0"/>
              </a:spcAft>
              <a:buNone/>
            </a:pPr>
            <a:r>
              <a:rPr lang="zh-TW" sz="2800"/>
              <a:t>而且沒有人愛你。</a:t>
            </a:r>
            <a:endParaRPr sz="2800"/>
          </a:p>
        </p:txBody>
      </p:sp>
      <p:sp>
        <p:nvSpPr>
          <p:cNvPr id="1347" name="Google Shape;1347;p7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如何寫論文：</a:t>
            </a:r>
            <a:r>
              <a:rPr lang="zh-TW" u="sng">
                <a:solidFill>
                  <a:schemeClr val="hlink"/>
                </a:solidFill>
                <a:hlinkClick r:id="rId4"/>
              </a:rPr>
              <a:t>https://www.facebook.com/womaninthestriped/</a:t>
            </a:r>
            <a:r>
              <a:rPr lang="zh-TW"/>
              <a:t> </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9" name="Shape 2929"/>
        <p:cNvGrpSpPr/>
        <p:nvPr/>
      </p:nvGrpSpPr>
      <p:grpSpPr>
        <a:xfrm>
          <a:off x="0" y="0"/>
          <a:ext cx="0" cy="0"/>
          <a:chOff x="0" y="0"/>
          <a:chExt cx="0" cy="0"/>
        </a:xfrm>
      </p:grpSpPr>
      <p:sp>
        <p:nvSpPr>
          <p:cNvPr id="2930" name="Google Shape;2930;p19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931" name="Google Shape;2931;p19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僅分析有改變序列的調整後殘差表</a:t>
            </a:r>
            <a:endParaRPr/>
          </a:p>
        </p:txBody>
      </p:sp>
      <p:sp>
        <p:nvSpPr>
          <p:cNvPr id="2932" name="Google Shape;2932;p19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33" name="Google Shape;2933;p19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934" name="Google Shape;2934;p196"/>
          <p:cNvGraphicFramePr/>
          <p:nvPr/>
        </p:nvGraphicFramePr>
        <p:xfrm>
          <a:off x="363663" y="956617"/>
          <a:ext cx="3000000" cy="3000000"/>
        </p:xfrm>
        <a:graphic>
          <a:graphicData uri="http://schemas.openxmlformats.org/drawingml/2006/table">
            <a:tbl>
              <a:tblPr>
                <a:noFill/>
                <a:tableStyleId>{26D9D326-6533-4BB5-A6C5-8BFCD533F74D}</a:tableStyleId>
              </a:tblPr>
              <a:tblGrid>
                <a:gridCol w="997800"/>
                <a:gridCol w="597025"/>
                <a:gridCol w="877225"/>
                <a:gridCol w="1086250"/>
                <a:gridCol w="884175"/>
                <a:gridCol w="982000"/>
                <a:gridCol w="130740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275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-2.29</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0.76</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-2.21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-1.37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-1.37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1.37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2.049</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-1.37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-2.05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3">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hMerge="1"/>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2400">
                          <a:solidFill>
                            <a:srgbClr val="FFFFFF"/>
                          </a:solidFill>
                        </a:rPr>
                        <a:t>7</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935" name="Google Shape;2935;p196"/>
          <p:cNvSpPr/>
          <p:nvPr/>
        </p:nvSpPr>
        <p:spPr>
          <a:xfrm>
            <a:off x="6941950" y="5120950"/>
            <a:ext cx="1777200" cy="11745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用計算機</a:t>
            </a:r>
            <a:endParaRPr sz="2400">
              <a:solidFill>
                <a:srgbClr val="FFFFFF"/>
              </a:solidFill>
            </a:endParaRPr>
          </a:p>
          <a:p>
            <a:pPr indent="0" lvl="0" marL="0" rtl="0" algn="ctr">
              <a:spcBef>
                <a:spcPts val="0"/>
              </a:spcBef>
              <a:spcAft>
                <a:spcPts val="0"/>
              </a:spcAft>
              <a:buNone/>
            </a:pPr>
            <a:r>
              <a:rPr lang="zh-TW" sz="2400">
                <a:solidFill>
                  <a:srgbClr val="FFFFFF"/>
                </a:solidFill>
              </a:rPr>
              <a:t>比較差異</a:t>
            </a:r>
            <a:endParaRPr sz="2400">
              <a:solidFill>
                <a:srgbClr val="FFFFFF"/>
              </a:solidFill>
            </a:endParaRPr>
          </a:p>
          <a:p>
            <a:pPr indent="0" lvl="0" marL="0" rtl="0" algn="ctr">
              <a:spcBef>
                <a:spcPts val="0"/>
              </a:spcBef>
              <a:spcAft>
                <a:spcPts val="0"/>
              </a:spcAft>
              <a:buNone/>
            </a:pPr>
            <a:r>
              <a:rPr lang="zh-TW" sz="2400">
                <a:solidFill>
                  <a:srgbClr val="FFFFFF"/>
                </a:solidFill>
              </a:rPr>
              <a:t>看看吧</a:t>
            </a:r>
            <a:endParaRPr sz="2400">
              <a:solidFill>
                <a:srgbClr val="FFFFFF"/>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197"/>
          <p:cNvSpPr txBox="1"/>
          <p:nvPr>
            <p:ph idx="1" type="subTitle"/>
          </p:nvPr>
        </p:nvSpPr>
        <p:spPr>
          <a:xfrm>
            <a:off x="451975" y="3215050"/>
            <a:ext cx="3878100" cy="26829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合併同一對象多個觀察樣本片段</a:t>
            </a:r>
            <a:endParaRPr/>
          </a:p>
          <a:p>
            <a:pPr indent="-368300" lvl="0" marL="457200" rtl="0" algn="l">
              <a:spcBef>
                <a:spcPts val="1000"/>
              </a:spcBef>
              <a:spcAft>
                <a:spcPts val="1000"/>
              </a:spcAft>
              <a:buSzPts val="2200"/>
              <a:buChar char="●"/>
            </a:pPr>
            <a:r>
              <a:rPr lang="zh-TW"/>
              <a:t>合併多研究對象</a:t>
            </a:r>
            <a:endParaRPr/>
          </a:p>
        </p:txBody>
      </p:sp>
      <p:sp>
        <p:nvSpPr>
          <p:cNvPr id="2941" name="Google Shape;2941;p197"/>
          <p:cNvSpPr txBox="1"/>
          <p:nvPr>
            <p:ph idx="2" type="title"/>
          </p:nvPr>
        </p:nvSpPr>
        <p:spPr>
          <a:xfrm>
            <a:off x="4815513"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a:p>
        </p:txBody>
      </p:sp>
      <p:sp>
        <p:nvSpPr>
          <p:cNvPr id="2942" name="Google Shape;2942;p19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43" name="Google Shape;2943;p197"/>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增加</a:t>
            </a:r>
            <a:br>
              <a:rPr lang="zh-TW"/>
            </a:br>
            <a:r>
              <a:rPr lang="zh-TW"/>
              <a:t>事件記錄數量</a:t>
            </a:r>
            <a:endParaRPr/>
          </a:p>
        </p:txBody>
      </p:sp>
      <p:sp>
        <p:nvSpPr>
          <p:cNvPr id="2944" name="Google Shape;2944;p197"/>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198"/>
          <p:cNvSpPr txBox="1"/>
          <p:nvPr>
            <p:ph type="title"/>
          </p:nvPr>
        </p:nvSpPr>
        <p:spPr>
          <a:xfrm>
            <a:off x="1417750" y="143600"/>
            <a:ext cx="7010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同一對象多片段分析</a:t>
            </a:r>
            <a:endParaRPr/>
          </a:p>
          <a:p>
            <a:pPr indent="0" lvl="0" marL="0" rtl="0" algn="ctr">
              <a:spcBef>
                <a:spcPts val="0"/>
              </a:spcBef>
              <a:spcAft>
                <a:spcPts val="0"/>
              </a:spcAft>
              <a:buNone/>
            </a:pPr>
            <a:r>
              <a:rPr b="0" lang="zh-TW" sz="2400"/>
              <a:t>網站瀏覽行為</a:t>
            </a:r>
            <a:endParaRPr b="0" sz="2400"/>
          </a:p>
        </p:txBody>
      </p:sp>
      <p:sp>
        <p:nvSpPr>
          <p:cNvPr id="2950" name="Google Shape;2950;p19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51" name="Google Shape;2951;p19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952" name="Google Shape;2952;p198"/>
          <p:cNvSpPr txBox="1"/>
          <p:nvPr/>
        </p:nvSpPr>
        <p:spPr>
          <a:xfrm>
            <a:off x="4632600" y="1434950"/>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行為序列資料表</a:t>
            </a:r>
            <a:endParaRPr b="1" sz="2400">
              <a:solidFill>
                <a:srgbClr val="1F497D"/>
              </a:solidFill>
              <a:latin typeface="Microsoft JhengHei"/>
              <a:ea typeface="Microsoft JhengHei"/>
              <a:cs typeface="Microsoft JhengHei"/>
              <a:sym typeface="Microsoft JhengHei"/>
            </a:endParaRPr>
          </a:p>
        </p:txBody>
      </p:sp>
      <p:graphicFrame>
        <p:nvGraphicFramePr>
          <p:cNvPr id="2953" name="Google Shape;2953;p198"/>
          <p:cNvGraphicFramePr/>
          <p:nvPr/>
        </p:nvGraphicFramePr>
        <p:xfrm>
          <a:off x="4776938" y="2002938"/>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a:t>
                      </a:r>
                      <a:endParaRPr b="1" sz="1600">
                        <a:solidFill>
                          <a:srgbClr val="FFFFFF"/>
                        </a:solidFill>
                      </a:endParaRPr>
                    </a:p>
                    <a:p>
                      <a:pPr indent="0" lvl="0" marL="0" rtl="0" algn="ctr">
                        <a:spcBef>
                          <a:spcPts val="0"/>
                        </a:spcBef>
                        <a:spcAft>
                          <a:spcPts val="0"/>
                        </a:spcAft>
                        <a:buNone/>
                      </a:pPr>
                      <a:r>
                        <a:rPr b="1" lang="zh-TW" sz="1600">
                          <a:solidFill>
                            <a:srgbClr val="FFFFFF"/>
                          </a:solidFill>
                        </a:rPr>
                        <a:t>片段編號</a:t>
                      </a:r>
                      <a:r>
                        <a:rPr b="1" lang="zh-TW" sz="1600">
                          <a:solidFill>
                            <a:srgbClr val="FFFFFF"/>
                          </a:solidFill>
                        </a:rPr>
                        <a:t>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pic>
        <p:nvPicPr>
          <p:cNvPr id="2954" name="Google Shape;2954;p198"/>
          <p:cNvPicPr preferRelativeResize="0"/>
          <p:nvPr/>
        </p:nvPicPr>
        <p:blipFill>
          <a:blip r:embed="rId3">
            <a:alphaModFix/>
          </a:blip>
          <a:stretch>
            <a:fillRect/>
          </a:stretch>
        </p:blipFill>
        <p:spPr>
          <a:xfrm>
            <a:off x="779400" y="1574400"/>
            <a:ext cx="1336975" cy="1189551"/>
          </a:xfrm>
          <a:prstGeom prst="rect">
            <a:avLst/>
          </a:prstGeom>
          <a:noFill/>
          <a:ln>
            <a:noFill/>
          </a:ln>
        </p:spPr>
      </p:pic>
      <p:pic>
        <p:nvPicPr>
          <p:cNvPr id="2955" name="Google Shape;2955;p198"/>
          <p:cNvPicPr preferRelativeResize="0"/>
          <p:nvPr/>
        </p:nvPicPr>
        <p:blipFill>
          <a:blip r:embed="rId3">
            <a:alphaModFix/>
          </a:blip>
          <a:stretch>
            <a:fillRect/>
          </a:stretch>
        </p:blipFill>
        <p:spPr>
          <a:xfrm>
            <a:off x="779400" y="2964500"/>
            <a:ext cx="1336975" cy="1189551"/>
          </a:xfrm>
          <a:prstGeom prst="rect">
            <a:avLst/>
          </a:prstGeom>
          <a:noFill/>
          <a:ln>
            <a:noFill/>
          </a:ln>
        </p:spPr>
      </p:pic>
      <p:pic>
        <p:nvPicPr>
          <p:cNvPr id="2956" name="Google Shape;2956;p198"/>
          <p:cNvPicPr preferRelativeResize="0"/>
          <p:nvPr/>
        </p:nvPicPr>
        <p:blipFill>
          <a:blip r:embed="rId3">
            <a:alphaModFix/>
          </a:blip>
          <a:stretch>
            <a:fillRect/>
          </a:stretch>
        </p:blipFill>
        <p:spPr>
          <a:xfrm>
            <a:off x="779400" y="4483825"/>
            <a:ext cx="1336975" cy="1189551"/>
          </a:xfrm>
          <a:prstGeom prst="rect">
            <a:avLst/>
          </a:prstGeom>
          <a:noFill/>
          <a:ln>
            <a:noFill/>
          </a:ln>
        </p:spPr>
      </p:pic>
      <p:sp>
        <p:nvSpPr>
          <p:cNvPr id="2957" name="Google Shape;2957;p198"/>
          <p:cNvSpPr txBox="1"/>
          <p:nvPr/>
        </p:nvSpPr>
        <p:spPr>
          <a:xfrm>
            <a:off x="591850" y="4483825"/>
            <a:ext cx="7779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晚上</a:t>
            </a:r>
            <a:endParaRPr sz="1800"/>
          </a:p>
        </p:txBody>
      </p:sp>
      <p:sp>
        <p:nvSpPr>
          <p:cNvPr id="2958" name="Google Shape;2958;p198"/>
          <p:cNvSpPr txBox="1"/>
          <p:nvPr/>
        </p:nvSpPr>
        <p:spPr>
          <a:xfrm>
            <a:off x="591850" y="2964500"/>
            <a:ext cx="7779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中午</a:t>
            </a:r>
            <a:endParaRPr sz="1800"/>
          </a:p>
        </p:txBody>
      </p:sp>
      <p:sp>
        <p:nvSpPr>
          <p:cNvPr id="2959" name="Google Shape;2959;p198"/>
          <p:cNvSpPr txBox="1"/>
          <p:nvPr/>
        </p:nvSpPr>
        <p:spPr>
          <a:xfrm>
            <a:off x="591850" y="1574400"/>
            <a:ext cx="7779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早上</a:t>
            </a:r>
            <a:endParaRPr sz="1800"/>
          </a:p>
        </p:txBody>
      </p:sp>
      <p:sp>
        <p:nvSpPr>
          <p:cNvPr id="2960" name="Google Shape;2960;p198"/>
          <p:cNvSpPr/>
          <p:nvPr/>
        </p:nvSpPr>
        <p:spPr>
          <a:xfrm>
            <a:off x="2309575" y="1931300"/>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p:txBody>
      </p:sp>
      <p:sp>
        <p:nvSpPr>
          <p:cNvPr id="2961" name="Google Shape;2961;p198"/>
          <p:cNvSpPr/>
          <p:nvPr/>
        </p:nvSpPr>
        <p:spPr>
          <a:xfrm>
            <a:off x="3776781" y="1931300"/>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p:txBody>
      </p:sp>
      <p:sp>
        <p:nvSpPr>
          <p:cNvPr id="2962" name="Google Shape;2962;p198"/>
          <p:cNvSpPr/>
          <p:nvPr/>
        </p:nvSpPr>
        <p:spPr>
          <a:xfrm flipH="1">
            <a:off x="3140825" y="1959350"/>
            <a:ext cx="548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198"/>
          <p:cNvSpPr/>
          <p:nvPr/>
        </p:nvSpPr>
        <p:spPr>
          <a:xfrm>
            <a:off x="2309575" y="3268875"/>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p:txBody>
      </p:sp>
      <p:sp>
        <p:nvSpPr>
          <p:cNvPr id="2964" name="Google Shape;2964;p198"/>
          <p:cNvSpPr/>
          <p:nvPr/>
        </p:nvSpPr>
        <p:spPr>
          <a:xfrm>
            <a:off x="2309575" y="4446950"/>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a:t>
            </a:r>
            <a:endParaRPr sz="2400">
              <a:solidFill>
                <a:srgbClr val="FFFFFF"/>
              </a:solidFill>
            </a:endParaRPr>
          </a:p>
        </p:txBody>
      </p:sp>
      <p:sp>
        <p:nvSpPr>
          <p:cNvPr id="2965" name="Google Shape;2965;p198"/>
          <p:cNvSpPr/>
          <p:nvPr/>
        </p:nvSpPr>
        <p:spPr>
          <a:xfrm>
            <a:off x="3776781" y="4446950"/>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p:txBody>
      </p:sp>
      <p:sp>
        <p:nvSpPr>
          <p:cNvPr id="2966" name="Google Shape;2966;p198"/>
          <p:cNvSpPr/>
          <p:nvPr/>
        </p:nvSpPr>
        <p:spPr>
          <a:xfrm flipH="1">
            <a:off x="3140825" y="4475000"/>
            <a:ext cx="548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198"/>
          <p:cNvSpPr/>
          <p:nvPr/>
        </p:nvSpPr>
        <p:spPr>
          <a:xfrm>
            <a:off x="3776781" y="5422350"/>
            <a:ext cx="7440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p:txBody>
      </p:sp>
      <p:sp>
        <p:nvSpPr>
          <p:cNvPr id="2968" name="Google Shape;2968;p198"/>
          <p:cNvSpPr/>
          <p:nvPr/>
        </p:nvSpPr>
        <p:spPr>
          <a:xfrm flipH="1" rot="5400000">
            <a:off x="3874413" y="5007550"/>
            <a:ext cx="5487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2" name="Shape 2972"/>
        <p:cNvGrpSpPr/>
        <p:nvPr/>
      </p:nvGrpSpPr>
      <p:grpSpPr>
        <a:xfrm>
          <a:off x="0" y="0"/>
          <a:ext cx="0" cy="0"/>
          <a:chOff x="0" y="0"/>
          <a:chExt cx="0" cy="0"/>
        </a:xfrm>
      </p:grpSpPr>
      <p:sp>
        <p:nvSpPr>
          <p:cNvPr id="2973" name="Google Shape;2973;p19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觀察樣本：片段(1/2)</a:t>
            </a:r>
            <a:endParaRPr/>
          </a:p>
        </p:txBody>
      </p:sp>
      <p:sp>
        <p:nvSpPr>
          <p:cNvPr id="2974" name="Google Shape;2974;p19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75" name="Google Shape;2975;p19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user,male,member,profile,person,people,human,man,account" id="2976" name="Google Shape;2976;p199"/>
          <p:cNvPicPr preferRelativeResize="0"/>
          <p:nvPr/>
        </p:nvPicPr>
        <p:blipFill rotWithShape="1">
          <a:blip r:embed="rId3">
            <a:alphaModFix/>
          </a:blip>
          <a:srcRect b="0" l="0" r="0" t="0"/>
          <a:stretch/>
        </p:blipFill>
        <p:spPr>
          <a:xfrm>
            <a:off x="2421275" y="1220141"/>
            <a:ext cx="1219200" cy="1219200"/>
          </a:xfrm>
          <a:prstGeom prst="rect">
            <a:avLst/>
          </a:prstGeom>
          <a:noFill/>
          <a:ln>
            <a:noFill/>
          </a:ln>
        </p:spPr>
      </p:pic>
      <p:sp>
        <p:nvSpPr>
          <p:cNvPr id="2977" name="Google Shape;2977;p199"/>
          <p:cNvSpPr/>
          <p:nvPr/>
        </p:nvSpPr>
        <p:spPr>
          <a:xfrm>
            <a:off x="1145350" y="2448600"/>
            <a:ext cx="3212400" cy="583500"/>
          </a:xfrm>
          <a:prstGeom prst="wedgeRoundRectCallout">
            <a:avLst>
              <a:gd fmla="val -5651" name="adj1"/>
              <a:gd fmla="val -82810" name="adj2"/>
              <a:gd fmla="val 0" name="adj3"/>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ABBCBBCAA</a:t>
            </a:r>
            <a:endParaRPr sz="3200"/>
          </a:p>
        </p:txBody>
      </p:sp>
      <p:graphicFrame>
        <p:nvGraphicFramePr>
          <p:cNvPr id="2978" name="Google Shape;2978;p199"/>
          <p:cNvGraphicFramePr/>
          <p:nvPr/>
        </p:nvGraphicFramePr>
        <p:xfrm>
          <a:off x="732868" y="3438017"/>
          <a:ext cx="3000000" cy="3000000"/>
        </p:xfrm>
        <a:graphic>
          <a:graphicData uri="http://schemas.openxmlformats.org/drawingml/2006/table">
            <a:tbl>
              <a:tblPr>
                <a:noFill/>
                <a:tableStyleId>{F7BFF760-9243-4699-99C3-4A229BD6225D}</a:tableStyleId>
              </a:tblPr>
              <a:tblGrid>
                <a:gridCol w="1101925"/>
                <a:gridCol w="825075"/>
                <a:gridCol w="846125"/>
                <a:gridCol w="890425"/>
              </a:tblGrid>
              <a:tr h="550025">
                <a:tc>
                  <a:txBody>
                    <a:bodyPr/>
                    <a:lstStyle/>
                    <a:p>
                      <a:pPr indent="0" lvl="0" marL="0" marR="0" rtl="0" algn="l">
                        <a:lnSpc>
                          <a:spcPct val="100000"/>
                        </a:lnSpc>
                        <a:spcBef>
                          <a:spcPts val="0"/>
                        </a:spcBef>
                        <a:spcAft>
                          <a:spcPts val="0"/>
                        </a:spcAft>
                        <a:buNone/>
                      </a:pPr>
                      <a:r>
                        <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gridSpan="3">
                  <a:txBody>
                    <a:bodyPr/>
                    <a:lstStyle/>
                    <a:p>
                      <a:pPr indent="0" lvl="0" marL="0" marR="0" rtl="0" algn="ctr">
                        <a:lnSpc>
                          <a:spcPct val="119791"/>
                        </a:lnSpc>
                        <a:spcBef>
                          <a:spcPts val="0"/>
                        </a:spcBef>
                        <a:spcAft>
                          <a:spcPts val="0"/>
                        </a:spcAft>
                        <a:buNone/>
                      </a:pPr>
                      <a:r>
                        <a:rPr b="1" lang="zh-TW" sz="2400">
                          <a:solidFill>
                            <a:srgbClr val="FFFFFF"/>
                          </a:solidFill>
                        </a:rPr>
                        <a:t>目標編碼, lag 1</a:t>
                      </a:r>
                      <a:endParaRPr b="1" sz="2400" u="none" cap="none" strike="noStrike">
                        <a:solidFill>
                          <a:srgbClr val="FFFFFF"/>
                        </a:solidFill>
                        <a:latin typeface="Arial"/>
                        <a:ea typeface="Arial"/>
                        <a:cs typeface="Arial"/>
                        <a:sym typeface="Aria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hMerge="1"/>
                <a:tc hMerge="1"/>
              </a:tr>
              <a:tr h="415925">
                <a:tc>
                  <a:txBody>
                    <a:bodyPr/>
                    <a:lstStyle/>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給定編碼</a:t>
                      </a:r>
                      <a:endParaRPr b="1" sz="1800">
                        <a:solidFill>
                          <a:srgbClr val="FFFFFF"/>
                        </a:solidFill>
                      </a:endParaRPr>
                    </a:p>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lag 0</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0.94</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-0.94</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-1.63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1.63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0.94</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-0.94</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bl>
          </a:graphicData>
        </a:graphic>
      </p:graphicFrame>
      <p:graphicFrame>
        <p:nvGraphicFramePr>
          <p:cNvPr id="2979" name="Google Shape;2979;p199"/>
          <p:cNvGraphicFramePr/>
          <p:nvPr/>
        </p:nvGraphicFramePr>
        <p:xfrm>
          <a:off x="5048168" y="3438017"/>
          <a:ext cx="3000000" cy="3000000"/>
        </p:xfrm>
        <a:graphic>
          <a:graphicData uri="http://schemas.openxmlformats.org/drawingml/2006/table">
            <a:tbl>
              <a:tblPr>
                <a:noFill/>
                <a:tableStyleId>{F7BFF760-9243-4699-99C3-4A229BD6225D}</a:tableStyleId>
              </a:tblPr>
              <a:tblGrid>
                <a:gridCol w="1101925"/>
                <a:gridCol w="825075"/>
                <a:gridCol w="846125"/>
                <a:gridCol w="890425"/>
              </a:tblGrid>
              <a:tr h="550025">
                <a:tc>
                  <a:txBody>
                    <a:bodyPr/>
                    <a:lstStyle/>
                    <a:p>
                      <a:pPr indent="0" lvl="0" marL="0" marR="0" rtl="0" algn="l">
                        <a:lnSpc>
                          <a:spcPct val="100000"/>
                        </a:lnSpc>
                        <a:spcBef>
                          <a:spcPts val="0"/>
                        </a:spcBef>
                        <a:spcAft>
                          <a:spcPts val="0"/>
                        </a:spcAft>
                        <a:buNone/>
                      </a:pPr>
                      <a:r>
                        <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gridSpan="3">
                  <a:txBody>
                    <a:bodyPr/>
                    <a:lstStyle/>
                    <a:p>
                      <a:pPr indent="0" lvl="0" marL="0" marR="0" rtl="0" algn="ctr">
                        <a:lnSpc>
                          <a:spcPct val="119791"/>
                        </a:lnSpc>
                        <a:spcBef>
                          <a:spcPts val="0"/>
                        </a:spcBef>
                        <a:spcAft>
                          <a:spcPts val="0"/>
                        </a:spcAft>
                        <a:buNone/>
                      </a:pPr>
                      <a:r>
                        <a:rPr b="1" lang="zh-TW" sz="2400">
                          <a:solidFill>
                            <a:srgbClr val="FFFFFF"/>
                          </a:solidFill>
                        </a:rPr>
                        <a:t>目標編碼, lag 1</a:t>
                      </a:r>
                      <a:endParaRPr b="1" sz="2400" u="none" cap="none" strike="noStrike">
                        <a:solidFill>
                          <a:srgbClr val="FFFFFF"/>
                        </a:solidFill>
                        <a:latin typeface="Arial"/>
                        <a:ea typeface="Arial"/>
                        <a:cs typeface="Arial"/>
                        <a:sym typeface="Aria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hMerge="1"/>
                <a:tc hMerge="1"/>
              </a:tr>
              <a:tr h="415925">
                <a:tc>
                  <a:txBody>
                    <a:bodyPr/>
                    <a:lstStyle/>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給定編碼</a:t>
                      </a:r>
                      <a:endParaRPr b="1" sz="1800">
                        <a:solidFill>
                          <a:srgbClr val="FFFFFF"/>
                        </a:solidFill>
                      </a:endParaRPr>
                    </a:p>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lag 0</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-0.62</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1.63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-1.26</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-0.83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-0.73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1.32</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1.38</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-0.73</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-0.19</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bl>
          </a:graphicData>
        </a:graphic>
      </p:graphicFrame>
      <p:pic>
        <p:nvPicPr>
          <p:cNvPr descr="user,male,member,profile,person,people,human,man,account" id="2980" name="Google Shape;2980;p199"/>
          <p:cNvPicPr preferRelativeResize="0"/>
          <p:nvPr/>
        </p:nvPicPr>
        <p:blipFill rotWithShape="1">
          <a:blip r:embed="rId3">
            <a:alphaModFix/>
          </a:blip>
          <a:srcRect b="0" l="0" r="0" t="0"/>
          <a:stretch/>
        </p:blipFill>
        <p:spPr>
          <a:xfrm>
            <a:off x="6270350" y="1220141"/>
            <a:ext cx="1219200" cy="1219200"/>
          </a:xfrm>
          <a:prstGeom prst="rect">
            <a:avLst/>
          </a:prstGeom>
          <a:noFill/>
          <a:ln>
            <a:noFill/>
          </a:ln>
        </p:spPr>
      </p:pic>
      <p:sp>
        <p:nvSpPr>
          <p:cNvPr id="2981" name="Google Shape;2981;p199"/>
          <p:cNvSpPr/>
          <p:nvPr/>
        </p:nvSpPr>
        <p:spPr>
          <a:xfrm>
            <a:off x="5048175" y="2448600"/>
            <a:ext cx="3212400" cy="583500"/>
          </a:xfrm>
          <a:prstGeom prst="wedgeRoundRectCallout">
            <a:avLst>
              <a:gd fmla="val -5651" name="adj1"/>
              <a:gd fmla="val -82810" name="adj2"/>
              <a:gd fmla="val 0" name="adj3"/>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ABCCBBCAB</a:t>
            </a:r>
            <a:endParaRPr sz="32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5" name="Shape 2985"/>
        <p:cNvGrpSpPr/>
        <p:nvPr/>
      </p:nvGrpSpPr>
      <p:grpSpPr>
        <a:xfrm>
          <a:off x="0" y="0"/>
          <a:ext cx="0" cy="0"/>
          <a:chOff x="0" y="0"/>
          <a:chExt cx="0" cy="0"/>
        </a:xfrm>
      </p:grpSpPr>
      <p:pic>
        <p:nvPicPr>
          <p:cNvPr descr="user,male,member,profile,person,people,human,man,account" id="2986" name="Google Shape;2986;p200"/>
          <p:cNvPicPr preferRelativeResize="0"/>
          <p:nvPr/>
        </p:nvPicPr>
        <p:blipFill rotWithShape="1">
          <a:blip r:embed="rId3">
            <a:alphaModFix/>
          </a:blip>
          <a:srcRect b="0" l="0" r="0" t="0"/>
          <a:stretch/>
        </p:blipFill>
        <p:spPr>
          <a:xfrm>
            <a:off x="6235650" y="1372541"/>
            <a:ext cx="1219200" cy="1219200"/>
          </a:xfrm>
          <a:prstGeom prst="rect">
            <a:avLst/>
          </a:prstGeom>
          <a:noFill/>
          <a:ln>
            <a:noFill/>
          </a:ln>
        </p:spPr>
      </p:pic>
      <p:sp>
        <p:nvSpPr>
          <p:cNvPr id="2987" name="Google Shape;2987;p20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觀察樣本：片段(2/2)</a:t>
            </a:r>
            <a:endParaRPr/>
          </a:p>
        </p:txBody>
      </p:sp>
      <p:sp>
        <p:nvSpPr>
          <p:cNvPr id="2988" name="Google Shape;2988;p20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989" name="Google Shape;2989;p20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user,male,member,profile,person,people,human,man,account" id="2990" name="Google Shape;2990;p200"/>
          <p:cNvPicPr preferRelativeResize="0"/>
          <p:nvPr/>
        </p:nvPicPr>
        <p:blipFill rotWithShape="1">
          <a:blip r:embed="rId3">
            <a:alphaModFix/>
          </a:blip>
          <a:srcRect b="0" l="0" r="0" t="0"/>
          <a:stretch/>
        </p:blipFill>
        <p:spPr>
          <a:xfrm>
            <a:off x="2421275" y="1372541"/>
            <a:ext cx="1219200" cy="1219200"/>
          </a:xfrm>
          <a:prstGeom prst="rect">
            <a:avLst/>
          </a:prstGeom>
          <a:noFill/>
          <a:ln>
            <a:noFill/>
          </a:ln>
        </p:spPr>
      </p:pic>
      <p:sp>
        <p:nvSpPr>
          <p:cNvPr id="2991" name="Google Shape;2991;p200"/>
          <p:cNvSpPr/>
          <p:nvPr/>
        </p:nvSpPr>
        <p:spPr>
          <a:xfrm>
            <a:off x="1145350" y="2601000"/>
            <a:ext cx="3212400" cy="583500"/>
          </a:xfrm>
          <a:prstGeom prst="wedgeRoundRectCallout">
            <a:avLst>
              <a:gd fmla="val -5651" name="adj1"/>
              <a:gd fmla="val -82810" name="adj2"/>
              <a:gd fmla="val 0" name="adj3"/>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ABBCBBCAA</a:t>
            </a:r>
            <a:endParaRPr sz="3200"/>
          </a:p>
        </p:txBody>
      </p:sp>
      <p:sp>
        <p:nvSpPr>
          <p:cNvPr id="2992" name="Google Shape;2992;p200"/>
          <p:cNvSpPr/>
          <p:nvPr/>
        </p:nvSpPr>
        <p:spPr>
          <a:xfrm>
            <a:off x="5048175" y="2601000"/>
            <a:ext cx="3212400" cy="583500"/>
          </a:xfrm>
          <a:prstGeom prst="wedgeRoundRectCallout">
            <a:avLst>
              <a:gd fmla="val -5651" name="adj1"/>
              <a:gd fmla="val -82810" name="adj2"/>
              <a:gd fmla="val 0" name="adj3"/>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ABCCBBCAB</a:t>
            </a:r>
            <a:endParaRPr sz="3200"/>
          </a:p>
        </p:txBody>
      </p:sp>
      <p:graphicFrame>
        <p:nvGraphicFramePr>
          <p:cNvPr id="2993" name="Google Shape;2993;p200"/>
          <p:cNvGraphicFramePr/>
          <p:nvPr/>
        </p:nvGraphicFramePr>
        <p:xfrm>
          <a:off x="2870268" y="3590417"/>
          <a:ext cx="3000000" cy="3000000"/>
        </p:xfrm>
        <a:graphic>
          <a:graphicData uri="http://schemas.openxmlformats.org/drawingml/2006/table">
            <a:tbl>
              <a:tblPr>
                <a:noFill/>
                <a:tableStyleId>{F7BFF760-9243-4699-99C3-4A229BD6225D}</a:tableStyleId>
              </a:tblPr>
              <a:tblGrid>
                <a:gridCol w="1101925"/>
                <a:gridCol w="825075"/>
                <a:gridCol w="846125"/>
                <a:gridCol w="890425"/>
              </a:tblGrid>
              <a:tr h="550025">
                <a:tc>
                  <a:txBody>
                    <a:bodyPr/>
                    <a:lstStyle/>
                    <a:p>
                      <a:pPr indent="0" lvl="0" marL="0" marR="0" rtl="0" algn="l">
                        <a:lnSpc>
                          <a:spcPct val="100000"/>
                        </a:lnSpc>
                        <a:spcBef>
                          <a:spcPts val="0"/>
                        </a:spcBef>
                        <a:spcAft>
                          <a:spcPts val="0"/>
                        </a:spcAft>
                        <a:buNone/>
                      </a:pPr>
                      <a:r>
                        <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gridSpan="3">
                  <a:txBody>
                    <a:bodyPr/>
                    <a:lstStyle/>
                    <a:p>
                      <a:pPr indent="0" lvl="0" marL="0" marR="0" rtl="0" algn="ctr">
                        <a:lnSpc>
                          <a:spcPct val="119791"/>
                        </a:lnSpc>
                        <a:spcBef>
                          <a:spcPts val="0"/>
                        </a:spcBef>
                        <a:spcAft>
                          <a:spcPts val="0"/>
                        </a:spcAft>
                        <a:buNone/>
                      </a:pPr>
                      <a:r>
                        <a:rPr b="1" lang="zh-TW" sz="2400">
                          <a:solidFill>
                            <a:srgbClr val="FFFFFF"/>
                          </a:solidFill>
                        </a:rPr>
                        <a:t>目標編碼, lag 1</a:t>
                      </a:r>
                      <a:endParaRPr b="1" sz="2400" u="none" cap="none" strike="noStrike">
                        <a:solidFill>
                          <a:srgbClr val="FFFFFF"/>
                        </a:solidFill>
                        <a:latin typeface="Arial"/>
                        <a:ea typeface="Arial"/>
                        <a:cs typeface="Arial"/>
                        <a:sym typeface="Aria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hMerge="1"/>
                <a:tc hMerge="1"/>
              </a:tr>
              <a:tr h="415925">
                <a:tc>
                  <a:txBody>
                    <a:bodyPr/>
                    <a:lstStyle/>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給定編碼</a:t>
                      </a:r>
                      <a:endParaRPr b="1" sz="1800">
                        <a:solidFill>
                          <a:srgbClr val="FFFFFF"/>
                        </a:solidFill>
                      </a:endParaRPr>
                    </a:p>
                    <a:p>
                      <a:pPr indent="0" lvl="0" marL="0" marR="0" rtl="0" algn="ctr">
                        <a:lnSpc>
                          <a:spcPct val="100000"/>
                        </a:lnSpc>
                        <a:spcBef>
                          <a:spcPts val="0"/>
                        </a:spcBef>
                        <a:spcAft>
                          <a:spcPts val="0"/>
                        </a:spcAft>
                        <a:buClr>
                          <a:srgbClr val="000000"/>
                        </a:buClr>
                        <a:buFont typeface="Cambria"/>
                        <a:buNone/>
                      </a:pPr>
                      <a:r>
                        <a:rPr b="1" lang="zh-TW" sz="1800">
                          <a:solidFill>
                            <a:srgbClr val="FFFFFF"/>
                          </a:solidFill>
                        </a:rPr>
                        <a:t>lag 0</a:t>
                      </a:r>
                      <a:endParaRPr b="1" sz="1800">
                        <a:solidFill>
                          <a:srgbClr val="FFFFFF"/>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A</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0.37</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1.15</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-1.57</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B</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-1.69</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-0.50</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9EDF4"/>
                    </a:solidFill>
                  </a:tcPr>
                </a:tc>
                <a:tc>
                  <a:txBody>
                    <a:bodyPr/>
                    <a:lstStyle/>
                    <a:p>
                      <a:pPr indent="0" lvl="0" marL="0" marR="0" rtl="0" algn="r">
                        <a:lnSpc>
                          <a:spcPct val="119791"/>
                        </a:lnSpc>
                        <a:spcBef>
                          <a:spcPts val="0"/>
                        </a:spcBef>
                        <a:spcAft>
                          <a:spcPts val="0"/>
                        </a:spcAft>
                        <a:buClr>
                          <a:srgbClr val="000000"/>
                        </a:buClr>
                        <a:buFont typeface="Arial"/>
                        <a:buNone/>
                      </a:pPr>
                      <a:r>
                        <a:rPr lang="zh-TW" sz="2400">
                          <a:solidFill>
                            <a:srgbClr val="FF0000"/>
                          </a:solidFill>
                        </a:rPr>
                        <a:t>1.97</a:t>
                      </a:r>
                      <a:endParaRPr>
                        <a:solidFill>
                          <a:srgbClr val="FF0000"/>
                        </a:solidFill>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4CCCC"/>
                    </a:solidFill>
                  </a:tcPr>
                </a:tc>
              </a:tr>
              <a:tr h="550025">
                <a:tc>
                  <a:txBody>
                    <a:bodyPr/>
                    <a:lstStyle/>
                    <a:p>
                      <a:pPr indent="0" lvl="0" marL="0" marR="0" rtl="0" algn="ctr">
                        <a:lnSpc>
                          <a:spcPct val="119791"/>
                        </a:lnSpc>
                        <a:spcBef>
                          <a:spcPts val="0"/>
                        </a:spcBef>
                        <a:spcAft>
                          <a:spcPts val="0"/>
                        </a:spcAft>
                        <a:buClr>
                          <a:srgbClr val="FFFFFF"/>
                        </a:buClr>
                        <a:buFont typeface="Arial"/>
                        <a:buNone/>
                      </a:pPr>
                      <a:r>
                        <a:rPr b="1" lang="zh-TW" sz="2400" u="none" cap="none" strike="noStrike">
                          <a:solidFill>
                            <a:srgbClr val="FFFFFF"/>
                          </a:solidFill>
                          <a:latin typeface="Arial"/>
                          <a:ea typeface="Arial"/>
                          <a:cs typeface="Arial"/>
                          <a:sym typeface="Arial"/>
                        </a:rPr>
                        <a:t>C</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1.47</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-0.54</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c>
                  <a:txBody>
                    <a:bodyPr/>
                    <a:lstStyle/>
                    <a:p>
                      <a:pPr indent="0" lvl="0" marL="0" marR="0" rtl="0" algn="r">
                        <a:lnSpc>
                          <a:spcPct val="119791"/>
                        </a:lnSpc>
                        <a:spcBef>
                          <a:spcPts val="0"/>
                        </a:spcBef>
                        <a:spcAft>
                          <a:spcPts val="0"/>
                        </a:spcAft>
                        <a:buClr>
                          <a:srgbClr val="000000"/>
                        </a:buClr>
                        <a:buFont typeface="Arial"/>
                        <a:buNone/>
                      </a:pPr>
                      <a:r>
                        <a:rPr lang="zh-TW" sz="2400"/>
                        <a:t>-0.65</a:t>
                      </a:r>
                      <a:endParaRPr/>
                    </a:p>
                  </a:txBody>
                  <a:tcPr marT="25725" marB="25725" marR="25725" marL="257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0D8E8"/>
                    </a:solidFill>
                  </a:tcPr>
                </a:tc>
              </a:tr>
            </a:tbl>
          </a:graphicData>
        </a:graphic>
      </p:graphicFrame>
      <p:sp>
        <p:nvSpPr>
          <p:cNvPr id="2994" name="Google Shape;2994;p200"/>
          <p:cNvSpPr/>
          <p:nvPr/>
        </p:nvSpPr>
        <p:spPr>
          <a:xfrm>
            <a:off x="4092450" y="2327100"/>
            <a:ext cx="1219200" cy="1131300"/>
          </a:xfrm>
          <a:prstGeom prst="mathPlus">
            <a:avLst>
              <a:gd fmla="val 23520" name="adj1"/>
            </a:avLst>
          </a:prstGeom>
          <a:solidFill>
            <a:srgbClr val="FF0000"/>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pic>
        <p:nvPicPr>
          <p:cNvPr descr="user,male,member,profile,person,people,human,man,account" id="2999" name="Google Shape;2999;p201"/>
          <p:cNvPicPr preferRelativeResize="0"/>
          <p:nvPr/>
        </p:nvPicPr>
        <p:blipFill rotWithShape="1">
          <a:blip r:embed="rId3">
            <a:alphaModFix/>
          </a:blip>
          <a:srcRect b="0" l="0" r="0" t="0"/>
          <a:stretch/>
        </p:blipFill>
        <p:spPr>
          <a:xfrm>
            <a:off x="3042050" y="1752316"/>
            <a:ext cx="1219200" cy="1219200"/>
          </a:xfrm>
          <a:prstGeom prst="rect">
            <a:avLst/>
          </a:prstGeom>
          <a:noFill/>
          <a:ln>
            <a:noFill/>
          </a:ln>
        </p:spPr>
      </p:pic>
      <p:sp>
        <p:nvSpPr>
          <p:cNvPr id="3000" name="Google Shape;3000;p20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合併觀察樣本片段 (Break)</a:t>
            </a:r>
            <a:endParaRPr/>
          </a:p>
        </p:txBody>
      </p:sp>
      <p:sp>
        <p:nvSpPr>
          <p:cNvPr id="3001" name="Google Shape;3001;p20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02" name="Google Shape;3002;p20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003" name="Google Shape;3003;p201"/>
          <p:cNvSpPr txBox="1"/>
          <p:nvPr/>
        </p:nvSpPr>
        <p:spPr>
          <a:xfrm>
            <a:off x="549270" y="2946398"/>
            <a:ext cx="8114100" cy="2745000"/>
          </a:xfrm>
          <a:prstGeom prst="rect">
            <a:avLst/>
          </a:prstGeom>
          <a:noFill/>
          <a:ln>
            <a:noFill/>
          </a:ln>
        </p:spPr>
        <p:txBody>
          <a:bodyPr anchorCtr="0" anchor="t" bIns="34275" lIns="34275" spcFirstLastPara="1" rIns="34275" wrap="square" tIns="34275">
            <a:noAutofit/>
          </a:bodyPr>
          <a:lstStyle/>
          <a:p>
            <a:pPr indent="-231109" lvl="0" marL="342900" marR="0" rtl="0" algn="l">
              <a:lnSpc>
                <a:spcPct val="107812"/>
              </a:lnSpc>
              <a:spcBef>
                <a:spcPts val="0"/>
              </a:spcBef>
              <a:spcAft>
                <a:spcPts val="0"/>
              </a:spcAft>
              <a:buClr>
                <a:srgbClr val="1F497D"/>
              </a:buClr>
              <a:buSzPts val="2800"/>
              <a:buFont typeface="Arial"/>
              <a:buChar char="●"/>
            </a:pPr>
            <a:r>
              <a:rPr b="0" i="0" lang="zh-TW" sz="2800" u="none" cap="none" strike="noStrike">
                <a:solidFill>
                  <a:srgbClr val="000000"/>
                </a:solidFill>
                <a:latin typeface="Arial"/>
                <a:ea typeface="Arial"/>
                <a:cs typeface="Arial"/>
                <a:sym typeface="Arial"/>
              </a:rPr>
              <a:t>N = 1</a:t>
            </a:r>
            <a:r>
              <a:rPr lang="zh-TW" sz="2800"/>
              <a:t>8</a:t>
            </a:r>
            <a:r>
              <a:rPr b="0" i="0" lang="zh-TW" sz="2800" u="none" cap="none" strike="noStrike">
                <a:solidFill>
                  <a:srgbClr val="000000"/>
                </a:solidFill>
                <a:latin typeface="Arial"/>
                <a:ea typeface="Arial"/>
                <a:cs typeface="Arial"/>
                <a:sym typeface="Arial"/>
              </a:rPr>
              <a:t> 編碼總次數</a:t>
            </a:r>
            <a:endParaRPr b="0" i="0" sz="2800" u="none" cap="none" strike="noStrike">
              <a:solidFill>
                <a:srgbClr val="000000"/>
              </a:solidFill>
              <a:latin typeface="Arial"/>
              <a:ea typeface="Arial"/>
              <a:cs typeface="Arial"/>
              <a:sym typeface="Arial"/>
            </a:endParaRPr>
          </a:p>
          <a:p>
            <a:pPr indent="-231109" lvl="0" marL="342900" rtl="0" algn="l">
              <a:lnSpc>
                <a:spcPct val="107812"/>
              </a:lnSpc>
              <a:spcBef>
                <a:spcPts val="572"/>
              </a:spcBef>
              <a:spcAft>
                <a:spcPts val="0"/>
              </a:spcAft>
              <a:buClr>
                <a:srgbClr val="1F497D"/>
              </a:buClr>
              <a:buSzPts val="2800"/>
              <a:buFont typeface="Arial"/>
              <a:buChar char="●"/>
            </a:pPr>
            <a:r>
              <a:rPr lang="zh-TW" sz="2800">
                <a:solidFill>
                  <a:srgbClr val="000000"/>
                </a:solidFill>
              </a:rPr>
              <a:t>breaks = 2 片段數 </a:t>
            </a:r>
            <a:endParaRPr sz="2800"/>
          </a:p>
          <a:p>
            <a:pPr indent="-231109" lvl="0" marL="342900" rtl="0" algn="l">
              <a:lnSpc>
                <a:spcPct val="107812"/>
              </a:lnSpc>
              <a:spcBef>
                <a:spcPts val="572"/>
              </a:spcBef>
              <a:spcAft>
                <a:spcPts val="0"/>
              </a:spcAft>
              <a:buClr>
                <a:srgbClr val="1F497D"/>
              </a:buClr>
              <a:buSzPts val="2800"/>
              <a:buFont typeface="Arial"/>
              <a:buChar char="●"/>
            </a:pPr>
            <a:r>
              <a:rPr b="0" i="0" lang="zh-TW" sz="2800" u="none" cap="none" strike="noStrike">
                <a:solidFill>
                  <a:srgbClr val="000000"/>
                </a:solidFill>
                <a:latin typeface="Arial"/>
                <a:ea typeface="Arial"/>
                <a:cs typeface="Arial"/>
                <a:sym typeface="Arial"/>
              </a:rPr>
              <a:t>N</a:t>
            </a:r>
            <a:r>
              <a:rPr b="0" i="0" lang="zh-TW" sz="2800" u="none" cap="none" strike="noStrike">
                <a:solidFill>
                  <a:srgbClr val="FF0000"/>
                </a:solidFill>
                <a:latin typeface="Arial"/>
                <a:ea typeface="Arial"/>
                <a:cs typeface="Arial"/>
                <a:sym typeface="Arial"/>
              </a:rPr>
              <a:t>s</a:t>
            </a:r>
            <a:r>
              <a:rPr b="0" i="0" lang="zh-TW" sz="2800" u="none" cap="none" strike="noStrike">
                <a:solidFill>
                  <a:srgbClr val="FF0000"/>
                </a:solidFill>
                <a:latin typeface="Arial"/>
                <a:ea typeface="Arial"/>
                <a:cs typeface="Arial"/>
                <a:sym typeface="Arial"/>
              </a:rPr>
              <a:t> </a:t>
            </a:r>
            <a:r>
              <a:rPr b="0" i="0" lang="zh-TW" sz="2800" u="none" cap="none" strike="noStrike">
                <a:solidFill>
                  <a:srgbClr val="000000"/>
                </a:solidFill>
                <a:latin typeface="Arial"/>
                <a:ea typeface="Arial"/>
                <a:cs typeface="Arial"/>
                <a:sym typeface="Arial"/>
              </a:rPr>
              <a:t>= 1</a:t>
            </a:r>
            <a:r>
              <a:rPr lang="zh-TW" sz="2800"/>
              <a:t>6 </a:t>
            </a:r>
            <a:r>
              <a:rPr b="0" i="0" lang="zh-TW" sz="2800" u="none" cap="none" strike="noStrike">
                <a:solidFill>
                  <a:srgbClr val="000000"/>
                </a:solidFill>
                <a:latin typeface="Arial"/>
                <a:ea typeface="Arial"/>
                <a:cs typeface="Arial"/>
                <a:sym typeface="Arial"/>
              </a:rPr>
              <a:t>編碼序列次數 </a:t>
            </a:r>
            <a:r>
              <a:rPr lang="zh-TW" sz="2800"/>
              <a:t>(18-2</a:t>
            </a:r>
            <a:r>
              <a:rPr b="0" i="0" lang="zh-TW" sz="2800" u="none" cap="none" strike="noStrike">
                <a:solidFill>
                  <a:srgbClr val="000000"/>
                </a:solidFill>
                <a:latin typeface="Arial"/>
                <a:ea typeface="Arial"/>
                <a:cs typeface="Arial"/>
                <a:sym typeface="Arial"/>
              </a:rPr>
              <a:t>)</a:t>
            </a:r>
            <a:endParaRPr sz="2800"/>
          </a:p>
          <a:p>
            <a:pPr indent="-231109" lvl="0" marL="342900" rtl="0" algn="l">
              <a:spcBef>
                <a:spcPts val="0"/>
              </a:spcBef>
              <a:spcAft>
                <a:spcPts val="0"/>
              </a:spcAft>
              <a:buClr>
                <a:srgbClr val="1F497D"/>
              </a:buClr>
              <a:buSzPts val="2800"/>
              <a:buFont typeface="Arial"/>
              <a:buChar char="●"/>
            </a:pPr>
            <a:r>
              <a:rPr lang="zh-TW" sz="2800"/>
              <a:t>雙事件序列：</a:t>
            </a:r>
            <a:endParaRPr sz="2800"/>
          </a:p>
          <a:p>
            <a:pPr indent="-227963" lvl="1" marL="685800" rtl="0" algn="l">
              <a:spcBef>
                <a:spcPts val="0"/>
              </a:spcBef>
              <a:spcAft>
                <a:spcPts val="0"/>
              </a:spcAft>
              <a:buClr>
                <a:srgbClr val="1F497D"/>
              </a:buClr>
              <a:buSzPts val="2800"/>
              <a:buFont typeface="Courier New"/>
              <a:buChar char="o"/>
            </a:pPr>
            <a:r>
              <a:rPr lang="zh-TW" sz="2800">
                <a:solidFill>
                  <a:srgbClr val="0000FF"/>
                </a:solidFill>
              </a:rPr>
              <a:t>AB BB </a:t>
            </a:r>
            <a:r>
              <a:rPr lang="zh-TW" sz="2800">
                <a:solidFill>
                  <a:srgbClr val="0000FF"/>
                </a:solidFill>
                <a:highlight>
                  <a:srgbClr val="F4CCCC"/>
                </a:highlight>
              </a:rPr>
              <a:t>BC</a:t>
            </a:r>
            <a:r>
              <a:rPr lang="zh-TW" sz="2800">
                <a:solidFill>
                  <a:srgbClr val="0000FF"/>
                </a:solidFill>
              </a:rPr>
              <a:t> CB BB </a:t>
            </a:r>
            <a:r>
              <a:rPr lang="zh-TW" sz="2800">
                <a:solidFill>
                  <a:srgbClr val="0000FF"/>
                </a:solidFill>
                <a:highlight>
                  <a:srgbClr val="F4CCCC"/>
                </a:highlight>
              </a:rPr>
              <a:t>BC</a:t>
            </a:r>
            <a:r>
              <a:rPr lang="zh-TW" sz="2800">
                <a:solidFill>
                  <a:srgbClr val="0000FF"/>
                </a:solidFill>
              </a:rPr>
              <a:t> CA A</a:t>
            </a:r>
            <a:r>
              <a:rPr lang="zh-TW" sz="2800">
                <a:solidFill>
                  <a:srgbClr val="0000FF"/>
                </a:solidFill>
                <a:highlight>
                  <a:srgbClr val="93C47D"/>
                </a:highlight>
              </a:rPr>
              <a:t>A</a:t>
            </a:r>
            <a:br>
              <a:rPr lang="zh-TW" sz="2800"/>
            </a:br>
            <a:r>
              <a:rPr lang="zh-TW" sz="2800">
                <a:solidFill>
                  <a:srgbClr val="38761D"/>
                </a:solidFill>
                <a:highlight>
                  <a:srgbClr val="FFD966"/>
                </a:highlight>
              </a:rPr>
              <a:t>A</a:t>
            </a:r>
            <a:r>
              <a:rPr lang="zh-TW" sz="2800">
                <a:solidFill>
                  <a:srgbClr val="38761D"/>
                </a:solidFill>
              </a:rPr>
              <a:t>B </a:t>
            </a:r>
            <a:r>
              <a:rPr lang="zh-TW" sz="2800">
                <a:solidFill>
                  <a:srgbClr val="38761D"/>
                </a:solidFill>
                <a:highlight>
                  <a:srgbClr val="F4CCCC"/>
                </a:highlight>
              </a:rPr>
              <a:t>BC</a:t>
            </a:r>
            <a:r>
              <a:rPr lang="zh-TW" sz="2800">
                <a:solidFill>
                  <a:srgbClr val="38761D"/>
                </a:solidFill>
              </a:rPr>
              <a:t> CC CB BB </a:t>
            </a:r>
            <a:r>
              <a:rPr lang="zh-TW" sz="2800">
                <a:solidFill>
                  <a:srgbClr val="38761D"/>
                </a:solidFill>
                <a:highlight>
                  <a:srgbClr val="F4CCCC"/>
                </a:highlight>
              </a:rPr>
              <a:t>BC</a:t>
            </a:r>
            <a:r>
              <a:rPr lang="zh-TW" sz="2800">
                <a:solidFill>
                  <a:srgbClr val="38761D"/>
                </a:solidFill>
              </a:rPr>
              <a:t> CA AB</a:t>
            </a:r>
            <a:endParaRPr sz="2800">
              <a:solidFill>
                <a:srgbClr val="38761D"/>
              </a:solidFill>
            </a:endParaRPr>
          </a:p>
          <a:p>
            <a:pPr indent="-227963" lvl="1" marL="685800" marR="0" rtl="0" algn="l">
              <a:lnSpc>
                <a:spcPct val="108035"/>
              </a:lnSpc>
              <a:spcBef>
                <a:spcPts val="507"/>
              </a:spcBef>
              <a:spcAft>
                <a:spcPts val="0"/>
              </a:spcAft>
              <a:buClr>
                <a:srgbClr val="1F497D"/>
              </a:buClr>
              <a:buSzPts val="2800"/>
              <a:buFont typeface="Courier New"/>
              <a:buChar char="o"/>
            </a:pPr>
            <a:r>
              <a:rPr b="0" i="0" lang="zh-TW" sz="2800" u="none" cap="none" strike="noStrike">
                <a:solidFill>
                  <a:srgbClr val="000000"/>
                </a:solidFill>
                <a:latin typeface="Arial"/>
                <a:ea typeface="Arial"/>
                <a:cs typeface="Arial"/>
                <a:sym typeface="Arial"/>
              </a:rPr>
              <a:t>注意</a:t>
            </a:r>
            <a:r>
              <a:rPr lang="zh-TW" sz="2800"/>
              <a:t>片段之間的</a:t>
            </a:r>
            <a:r>
              <a:rPr lang="zh-TW" sz="2800">
                <a:solidFill>
                  <a:srgbClr val="0000FF"/>
                </a:solidFill>
                <a:highlight>
                  <a:srgbClr val="93C47D"/>
                </a:highlight>
              </a:rPr>
              <a:t>A</a:t>
            </a:r>
            <a:r>
              <a:rPr lang="zh-TW" sz="2800"/>
              <a:t>-&gt;</a:t>
            </a:r>
            <a:r>
              <a:rPr lang="zh-TW" sz="2800">
                <a:solidFill>
                  <a:srgbClr val="38761D"/>
                </a:solidFill>
                <a:highlight>
                  <a:srgbClr val="FFD966"/>
                </a:highlight>
              </a:rPr>
              <a:t>A</a:t>
            </a:r>
            <a:r>
              <a:rPr b="0" i="0" lang="zh-TW" sz="2800" u="none" cap="none" strike="noStrike">
                <a:solidFill>
                  <a:srgbClr val="000000"/>
                </a:solidFill>
                <a:latin typeface="Arial"/>
                <a:ea typeface="Arial"/>
                <a:cs typeface="Arial"/>
                <a:sym typeface="Arial"/>
              </a:rPr>
              <a:t>不納入計算</a:t>
            </a:r>
            <a:endParaRPr sz="2800"/>
          </a:p>
        </p:txBody>
      </p:sp>
      <p:pic>
        <p:nvPicPr>
          <p:cNvPr descr="user,male,member,profile,person,people,human,man,account" id="3004" name="Google Shape;3004;p201"/>
          <p:cNvPicPr preferRelativeResize="0"/>
          <p:nvPr/>
        </p:nvPicPr>
        <p:blipFill rotWithShape="1">
          <a:blip r:embed="rId4">
            <a:alphaModFix/>
          </a:blip>
          <a:srcRect b="0" l="0" r="0" t="0"/>
          <a:stretch/>
        </p:blipFill>
        <p:spPr>
          <a:xfrm>
            <a:off x="1997324" y="1002599"/>
            <a:ext cx="1102800" cy="1102800"/>
          </a:xfrm>
          <a:prstGeom prst="rect">
            <a:avLst/>
          </a:prstGeom>
          <a:noFill/>
          <a:ln>
            <a:noFill/>
          </a:ln>
        </p:spPr>
      </p:pic>
      <p:sp>
        <p:nvSpPr>
          <p:cNvPr id="3005" name="Google Shape;3005;p201"/>
          <p:cNvSpPr/>
          <p:nvPr/>
        </p:nvSpPr>
        <p:spPr>
          <a:xfrm>
            <a:off x="4315975" y="1448750"/>
            <a:ext cx="3799200" cy="1219200"/>
          </a:xfrm>
          <a:prstGeom prst="roundRect">
            <a:avLst>
              <a:gd fmla="val 16667" name="adj"/>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0000FF"/>
                </a:solidFill>
              </a:rPr>
              <a:t>AB</a:t>
            </a:r>
            <a:r>
              <a:rPr lang="zh-TW" sz="3200">
                <a:solidFill>
                  <a:srgbClr val="0000FF"/>
                </a:solidFill>
                <a:highlight>
                  <a:srgbClr val="F4CCCC"/>
                </a:highlight>
              </a:rPr>
              <a:t>BC</a:t>
            </a:r>
            <a:r>
              <a:rPr lang="zh-TW" sz="3200">
                <a:solidFill>
                  <a:srgbClr val="0000FF"/>
                </a:solidFill>
              </a:rPr>
              <a:t>B</a:t>
            </a:r>
            <a:r>
              <a:rPr lang="zh-TW" sz="3200">
                <a:solidFill>
                  <a:srgbClr val="0000FF"/>
                </a:solidFill>
                <a:highlight>
                  <a:srgbClr val="F4CCCC"/>
                </a:highlight>
              </a:rPr>
              <a:t>BC</a:t>
            </a:r>
            <a:r>
              <a:rPr lang="zh-TW" sz="3200">
                <a:solidFill>
                  <a:srgbClr val="0000FF"/>
                </a:solidFill>
              </a:rPr>
              <a:t>A</a:t>
            </a:r>
            <a:r>
              <a:rPr lang="zh-TW" sz="3200">
                <a:solidFill>
                  <a:srgbClr val="0000FF"/>
                </a:solidFill>
                <a:highlight>
                  <a:srgbClr val="B6D7A8"/>
                </a:highlight>
              </a:rPr>
              <a:t>A</a:t>
            </a:r>
            <a:endParaRPr sz="3200">
              <a:solidFill>
                <a:srgbClr val="0000FF"/>
              </a:solidFill>
              <a:highlight>
                <a:srgbClr val="B6D7A8"/>
              </a:highlight>
            </a:endParaRPr>
          </a:p>
          <a:p>
            <a:pPr indent="0" lvl="0" marL="0" rtl="0" algn="ctr">
              <a:spcBef>
                <a:spcPts val="0"/>
              </a:spcBef>
              <a:spcAft>
                <a:spcPts val="0"/>
              </a:spcAft>
              <a:buNone/>
            </a:pPr>
            <a:r>
              <a:rPr lang="zh-TW" sz="3200">
                <a:solidFill>
                  <a:srgbClr val="38761D"/>
                </a:solidFill>
                <a:highlight>
                  <a:srgbClr val="F1C232"/>
                </a:highlight>
              </a:rPr>
              <a:t>A</a:t>
            </a:r>
            <a:r>
              <a:rPr lang="zh-TW" sz="3200">
                <a:solidFill>
                  <a:srgbClr val="38761D"/>
                </a:solidFill>
                <a:highlight>
                  <a:srgbClr val="F4CCCC"/>
                </a:highlight>
              </a:rPr>
              <a:t>BC</a:t>
            </a:r>
            <a:r>
              <a:rPr lang="zh-TW" sz="3200">
                <a:solidFill>
                  <a:srgbClr val="38761D"/>
                </a:solidFill>
              </a:rPr>
              <a:t>CB</a:t>
            </a:r>
            <a:r>
              <a:rPr lang="zh-TW" sz="3200">
                <a:solidFill>
                  <a:srgbClr val="38761D"/>
                </a:solidFill>
                <a:highlight>
                  <a:srgbClr val="F4CCCC"/>
                </a:highlight>
              </a:rPr>
              <a:t>BC</a:t>
            </a:r>
            <a:r>
              <a:rPr lang="zh-TW" sz="3200">
                <a:solidFill>
                  <a:srgbClr val="38761D"/>
                </a:solidFill>
              </a:rPr>
              <a:t>AB</a:t>
            </a:r>
            <a:endParaRPr sz="3200">
              <a:solidFill>
                <a:srgbClr val="38761D"/>
              </a:solidFill>
            </a:endParaRPr>
          </a:p>
        </p:txBody>
      </p:sp>
      <p:sp>
        <p:nvSpPr>
          <p:cNvPr id="3006" name="Google Shape;3006;p201"/>
          <p:cNvSpPr/>
          <p:nvPr/>
        </p:nvSpPr>
        <p:spPr>
          <a:xfrm>
            <a:off x="2430325" y="1452825"/>
            <a:ext cx="1219200" cy="1131300"/>
          </a:xfrm>
          <a:prstGeom prst="mathPlus">
            <a:avLst>
              <a:gd fmla="val 23520" name="adj1"/>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0" name="Shape 3010"/>
        <p:cNvGrpSpPr/>
        <p:nvPr/>
      </p:nvGrpSpPr>
      <p:grpSpPr>
        <a:xfrm>
          <a:off x="0" y="0"/>
          <a:ext cx="0" cy="0"/>
          <a:chOff x="0" y="0"/>
          <a:chExt cx="0" cy="0"/>
        </a:xfrm>
      </p:grpSpPr>
      <p:sp>
        <p:nvSpPr>
          <p:cNvPr id="3011" name="Google Shape;3011;p20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合併多研究對象</a:t>
            </a:r>
            <a:endParaRPr/>
          </a:p>
        </p:txBody>
      </p:sp>
      <p:sp>
        <p:nvSpPr>
          <p:cNvPr id="3012" name="Google Shape;3012;p20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13" name="Google Shape;3013;p20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MSNBC.com Anonymous Web Data Data Set   </a:t>
            </a:r>
            <a:r>
              <a:rPr lang="zh-TW" u="sng">
                <a:solidFill>
                  <a:schemeClr val="hlink"/>
                </a:solidFill>
                <a:hlinkClick r:id="rId3"/>
              </a:rPr>
              <a:t>https://goo.gl/hqvJUm</a:t>
            </a:r>
            <a:r>
              <a:rPr lang="zh-TW"/>
              <a:t> </a:t>
            </a:r>
            <a:endParaRPr/>
          </a:p>
        </p:txBody>
      </p:sp>
      <p:sp>
        <p:nvSpPr>
          <p:cNvPr id="3014" name="Google Shape;3014;p202"/>
          <p:cNvSpPr txBox="1"/>
          <p:nvPr/>
        </p:nvSpPr>
        <p:spPr>
          <a:xfrm>
            <a:off x="629325" y="1414625"/>
            <a:ext cx="3880800" cy="58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a:solidFill>
                  <a:srgbClr val="FFFFFF"/>
                </a:solidFill>
                <a:latin typeface="Microsoft JhengHei"/>
                <a:ea typeface="Microsoft JhengHei"/>
                <a:cs typeface="Microsoft JhengHei"/>
                <a:sym typeface="Microsoft JhengHei"/>
              </a:rPr>
              <a:t>MSNBC新聞網</a:t>
            </a:r>
            <a:endParaRPr>
              <a:solidFill>
                <a:srgbClr val="FFFFFF"/>
              </a:solidFill>
              <a:latin typeface="Microsoft JhengHei"/>
              <a:ea typeface="Microsoft JhengHei"/>
              <a:cs typeface="Microsoft JhengHei"/>
              <a:sym typeface="Microsoft JhengHei"/>
            </a:endParaRPr>
          </a:p>
        </p:txBody>
      </p:sp>
      <p:sp>
        <p:nvSpPr>
          <p:cNvPr id="3015" name="Google Shape;3015;p202"/>
          <p:cNvSpPr/>
          <p:nvPr/>
        </p:nvSpPr>
        <p:spPr>
          <a:xfrm>
            <a:off x="629325" y="3609275"/>
            <a:ext cx="1567200" cy="7635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A 首頁</a:t>
            </a:r>
            <a:endParaRPr sz="3200">
              <a:solidFill>
                <a:srgbClr val="FFFFFF"/>
              </a:solidFill>
            </a:endParaRPr>
          </a:p>
        </p:txBody>
      </p:sp>
      <p:sp>
        <p:nvSpPr>
          <p:cNvPr id="3016" name="Google Shape;3016;p202"/>
          <p:cNvSpPr/>
          <p:nvPr/>
        </p:nvSpPr>
        <p:spPr>
          <a:xfrm>
            <a:off x="2686300" y="2369550"/>
            <a:ext cx="1213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新聞</a:t>
            </a:r>
            <a:endParaRPr sz="2400">
              <a:solidFill>
                <a:srgbClr val="FFFFFF"/>
              </a:solidFill>
            </a:endParaRPr>
          </a:p>
        </p:txBody>
      </p:sp>
      <p:sp>
        <p:nvSpPr>
          <p:cNvPr id="3017" name="Google Shape;3017;p202"/>
          <p:cNvSpPr/>
          <p:nvPr/>
        </p:nvSpPr>
        <p:spPr>
          <a:xfrm>
            <a:off x="2686300" y="3037375"/>
            <a:ext cx="1213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科技</a:t>
            </a:r>
            <a:endParaRPr sz="2400">
              <a:solidFill>
                <a:srgbClr val="FFFFFF"/>
              </a:solidFill>
            </a:endParaRPr>
          </a:p>
        </p:txBody>
      </p:sp>
      <p:sp>
        <p:nvSpPr>
          <p:cNvPr id="3018" name="Google Shape;3018;p202"/>
          <p:cNvSpPr/>
          <p:nvPr/>
        </p:nvSpPr>
        <p:spPr>
          <a:xfrm>
            <a:off x="2686300" y="3700625"/>
            <a:ext cx="1213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D 在地</a:t>
            </a:r>
            <a:endParaRPr sz="2400">
              <a:solidFill>
                <a:srgbClr val="FFFFFF"/>
              </a:solidFill>
            </a:endParaRPr>
          </a:p>
        </p:txBody>
      </p:sp>
      <p:sp>
        <p:nvSpPr>
          <p:cNvPr id="3019" name="Google Shape;3019;p202"/>
          <p:cNvSpPr/>
          <p:nvPr/>
        </p:nvSpPr>
        <p:spPr>
          <a:xfrm>
            <a:off x="2686300" y="4363875"/>
            <a:ext cx="1213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E 社論</a:t>
            </a:r>
            <a:endParaRPr sz="2400">
              <a:solidFill>
                <a:srgbClr val="FFFFFF"/>
              </a:solidFill>
            </a:endParaRPr>
          </a:p>
        </p:txBody>
      </p:sp>
      <p:sp>
        <p:nvSpPr>
          <p:cNvPr id="3020" name="Google Shape;3020;p202"/>
          <p:cNvSpPr/>
          <p:nvPr/>
        </p:nvSpPr>
        <p:spPr>
          <a:xfrm>
            <a:off x="2686300" y="5030825"/>
            <a:ext cx="1213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F 即時</a:t>
            </a:r>
            <a:endParaRPr sz="2400">
              <a:solidFill>
                <a:srgbClr val="FFFFFF"/>
              </a:solidFill>
            </a:endParaRPr>
          </a:p>
        </p:txBody>
      </p:sp>
      <p:cxnSp>
        <p:nvCxnSpPr>
          <p:cNvPr id="3021" name="Google Shape;3021;p202"/>
          <p:cNvCxnSpPr>
            <a:stCxn id="3015" idx="3"/>
            <a:endCxn id="3016" idx="1"/>
          </p:cNvCxnSpPr>
          <p:nvPr/>
        </p:nvCxnSpPr>
        <p:spPr>
          <a:xfrm flipH="1" rot="10800000">
            <a:off x="2196525" y="2659925"/>
            <a:ext cx="489900" cy="1331100"/>
          </a:xfrm>
          <a:prstGeom prst="bentConnector3">
            <a:avLst>
              <a:gd fmla="val 49987" name="adj1"/>
            </a:avLst>
          </a:prstGeom>
          <a:noFill/>
          <a:ln cap="flat" cmpd="sng" w="28575">
            <a:solidFill>
              <a:srgbClr val="1F497D"/>
            </a:solidFill>
            <a:prstDash val="solid"/>
            <a:round/>
            <a:headEnd len="med" w="med" type="none"/>
            <a:tailEnd len="med" w="med" type="none"/>
          </a:ln>
        </p:spPr>
      </p:cxnSp>
      <p:cxnSp>
        <p:nvCxnSpPr>
          <p:cNvPr id="3022" name="Google Shape;3022;p202"/>
          <p:cNvCxnSpPr>
            <a:stCxn id="3015" idx="3"/>
            <a:endCxn id="3017" idx="1"/>
          </p:cNvCxnSpPr>
          <p:nvPr/>
        </p:nvCxnSpPr>
        <p:spPr>
          <a:xfrm flipH="1" rot="10800000">
            <a:off x="2196525" y="3327725"/>
            <a:ext cx="489900" cy="663300"/>
          </a:xfrm>
          <a:prstGeom prst="bentConnector3">
            <a:avLst>
              <a:gd fmla="val 49987" name="adj1"/>
            </a:avLst>
          </a:prstGeom>
          <a:noFill/>
          <a:ln cap="flat" cmpd="sng" w="28575">
            <a:solidFill>
              <a:srgbClr val="1F497D"/>
            </a:solidFill>
            <a:prstDash val="solid"/>
            <a:round/>
            <a:headEnd len="med" w="med" type="none"/>
            <a:tailEnd len="med" w="med" type="none"/>
          </a:ln>
        </p:spPr>
      </p:cxnSp>
      <p:cxnSp>
        <p:nvCxnSpPr>
          <p:cNvPr id="3023" name="Google Shape;3023;p202"/>
          <p:cNvCxnSpPr>
            <a:endCxn id="3018" idx="1"/>
          </p:cNvCxnSpPr>
          <p:nvPr/>
        </p:nvCxnSpPr>
        <p:spPr>
          <a:xfrm>
            <a:off x="2196400" y="3990425"/>
            <a:ext cx="489900" cy="600"/>
          </a:xfrm>
          <a:prstGeom prst="bentConnector3">
            <a:avLst>
              <a:gd fmla="val 50000" name="adj1"/>
            </a:avLst>
          </a:prstGeom>
          <a:noFill/>
          <a:ln cap="flat" cmpd="sng" w="28575">
            <a:solidFill>
              <a:srgbClr val="1F497D"/>
            </a:solidFill>
            <a:prstDash val="solid"/>
            <a:round/>
            <a:headEnd len="med" w="med" type="none"/>
            <a:tailEnd len="med" w="med" type="none"/>
          </a:ln>
        </p:spPr>
      </p:cxnSp>
      <p:cxnSp>
        <p:nvCxnSpPr>
          <p:cNvPr id="3024" name="Google Shape;3024;p202"/>
          <p:cNvCxnSpPr>
            <a:stCxn id="3015" idx="3"/>
            <a:endCxn id="3019" idx="1"/>
          </p:cNvCxnSpPr>
          <p:nvPr/>
        </p:nvCxnSpPr>
        <p:spPr>
          <a:xfrm>
            <a:off x="2196525" y="3991025"/>
            <a:ext cx="489900" cy="663300"/>
          </a:xfrm>
          <a:prstGeom prst="bentConnector3">
            <a:avLst>
              <a:gd fmla="val 49987" name="adj1"/>
            </a:avLst>
          </a:prstGeom>
          <a:noFill/>
          <a:ln cap="flat" cmpd="sng" w="28575">
            <a:solidFill>
              <a:srgbClr val="1F497D"/>
            </a:solidFill>
            <a:prstDash val="solid"/>
            <a:round/>
            <a:headEnd len="med" w="med" type="none"/>
            <a:tailEnd len="med" w="med" type="none"/>
          </a:ln>
        </p:spPr>
      </p:cxnSp>
      <p:cxnSp>
        <p:nvCxnSpPr>
          <p:cNvPr id="3025" name="Google Shape;3025;p202"/>
          <p:cNvCxnSpPr>
            <a:stCxn id="3015" idx="3"/>
            <a:endCxn id="3020" idx="1"/>
          </p:cNvCxnSpPr>
          <p:nvPr/>
        </p:nvCxnSpPr>
        <p:spPr>
          <a:xfrm>
            <a:off x="2196525" y="3991025"/>
            <a:ext cx="489900" cy="1330200"/>
          </a:xfrm>
          <a:prstGeom prst="bentConnector3">
            <a:avLst>
              <a:gd fmla="val 49987" name="adj1"/>
            </a:avLst>
          </a:prstGeom>
          <a:noFill/>
          <a:ln cap="flat" cmpd="sng" w="28575">
            <a:solidFill>
              <a:srgbClr val="1F497D"/>
            </a:solidFill>
            <a:prstDash val="solid"/>
            <a:round/>
            <a:headEnd len="med" w="med" type="none"/>
            <a:tailEnd len="med" w="med" type="none"/>
          </a:ln>
        </p:spPr>
      </p:cxnSp>
      <p:graphicFrame>
        <p:nvGraphicFramePr>
          <p:cNvPr id="3026" name="Google Shape;3026;p202"/>
          <p:cNvGraphicFramePr/>
          <p:nvPr/>
        </p:nvGraphicFramePr>
        <p:xfrm>
          <a:off x="4776938" y="1982613"/>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027" name="Google Shape;3027;p202"/>
          <p:cNvSpPr/>
          <p:nvPr/>
        </p:nvSpPr>
        <p:spPr>
          <a:xfrm>
            <a:off x="4776950" y="2530268"/>
            <a:ext cx="1428600" cy="3368700"/>
          </a:xfrm>
          <a:prstGeom prst="roundRect">
            <a:avLst>
              <a:gd fmla="val 7643"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028" name="Google Shape;3028;p202"/>
          <p:cNvSpPr txBox="1"/>
          <p:nvPr/>
        </p:nvSpPr>
        <p:spPr>
          <a:xfrm>
            <a:off x="781725" y="1487575"/>
            <a:ext cx="3880800" cy="580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TW" sz="2400">
                <a:solidFill>
                  <a:srgbClr val="1F497D"/>
                </a:solidFill>
                <a:latin typeface="Microsoft JhengHei"/>
                <a:ea typeface="Microsoft JhengHei"/>
                <a:cs typeface="Microsoft JhengHei"/>
                <a:sym typeface="Microsoft JhengHei"/>
              </a:rPr>
              <a:t>MSNBC新聞網</a:t>
            </a:r>
            <a:endParaRPr b="1" sz="2400">
              <a:solidFill>
                <a:srgbClr val="1F497D"/>
              </a:solidFill>
              <a:latin typeface="Microsoft JhengHei"/>
              <a:ea typeface="Microsoft JhengHei"/>
              <a:cs typeface="Microsoft JhengHei"/>
              <a:sym typeface="Microsoft JhengHei"/>
            </a:endParaRPr>
          </a:p>
        </p:txBody>
      </p:sp>
      <p:sp>
        <p:nvSpPr>
          <p:cNvPr id="3029" name="Google Shape;3029;p202"/>
          <p:cNvSpPr txBox="1"/>
          <p:nvPr/>
        </p:nvSpPr>
        <p:spPr>
          <a:xfrm>
            <a:off x="4632600" y="1414625"/>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行為序列資料表</a:t>
            </a:r>
            <a:endParaRPr b="1" sz="24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3" name="Shape 3033"/>
        <p:cNvGrpSpPr/>
        <p:nvPr/>
      </p:nvGrpSpPr>
      <p:grpSpPr>
        <a:xfrm>
          <a:off x="0" y="0"/>
          <a:ext cx="0" cy="0"/>
          <a:chOff x="0" y="0"/>
          <a:chExt cx="0" cy="0"/>
        </a:xfrm>
      </p:grpSpPr>
      <p:sp>
        <p:nvSpPr>
          <p:cNvPr id="3034" name="Google Shape;3034;p20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35" name="Google Shape;3035;p20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3036" name="Google Shape;3036;p203"/>
          <p:cNvGraphicFramePr/>
          <p:nvPr/>
        </p:nvGraphicFramePr>
        <p:xfrm>
          <a:off x="4242725" y="22203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3037" name="Google Shape;3037;p203"/>
          <p:cNvSpPr/>
          <p:nvPr/>
        </p:nvSpPr>
        <p:spPr>
          <a:xfrm>
            <a:off x="6061375" y="34408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aphicFrame>
        <p:nvGraphicFramePr>
          <p:cNvPr id="3038" name="Google Shape;3038;p203"/>
          <p:cNvGraphicFramePr/>
          <p:nvPr/>
        </p:nvGraphicFramePr>
        <p:xfrm>
          <a:off x="373013" y="2014563"/>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039" name="Google Shape;3039;p203"/>
          <p:cNvSpPr/>
          <p:nvPr/>
        </p:nvSpPr>
        <p:spPr>
          <a:xfrm>
            <a:off x="373025" y="2562220"/>
            <a:ext cx="3592200" cy="1113900"/>
          </a:xfrm>
          <a:prstGeom prst="roundRect">
            <a:avLst>
              <a:gd fmla="val 7643"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040" name="Google Shape;3040;p203"/>
          <p:cNvSpPr txBox="1"/>
          <p:nvPr/>
        </p:nvSpPr>
        <p:spPr>
          <a:xfrm>
            <a:off x="476250" y="6266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同一個研究對象的序列</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latin typeface="Microsoft JhengHei"/>
                <a:ea typeface="Microsoft JhengHei"/>
                <a:cs typeface="Microsoft JhengHei"/>
                <a:sym typeface="Microsoft JhengHei"/>
              </a:rPr>
              <a:t>可以計算</a:t>
            </a:r>
            <a:endParaRPr b="1" sz="4000">
              <a:latin typeface="Microsoft JhengHei"/>
              <a:ea typeface="Microsoft JhengHei"/>
              <a:cs typeface="Microsoft JhengHei"/>
              <a:sym typeface="Microsoft JhengHei"/>
            </a:endParaRPr>
          </a:p>
        </p:txBody>
      </p:sp>
      <p:pic>
        <p:nvPicPr>
          <p:cNvPr descr="slide ok checked green" id="3041" name="Google Shape;3041;p203"/>
          <p:cNvPicPr preferRelativeResize="0"/>
          <p:nvPr/>
        </p:nvPicPr>
        <p:blipFill>
          <a:blip r:embed="rId3">
            <a:alphaModFix/>
          </a:blip>
          <a:stretch>
            <a:fillRect/>
          </a:stretch>
        </p:blipFill>
        <p:spPr>
          <a:xfrm>
            <a:off x="7346543" y="686515"/>
            <a:ext cx="1124026" cy="112402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20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47" name="Google Shape;3047;p20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3048" name="Google Shape;3048;p204"/>
          <p:cNvGraphicFramePr/>
          <p:nvPr/>
        </p:nvGraphicFramePr>
        <p:xfrm>
          <a:off x="4242725" y="22203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3049" name="Google Shape;3049;p204"/>
          <p:cNvSpPr/>
          <p:nvPr/>
        </p:nvSpPr>
        <p:spPr>
          <a:xfrm>
            <a:off x="6557225" y="335720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aphicFrame>
        <p:nvGraphicFramePr>
          <p:cNvPr id="3050" name="Google Shape;3050;p204"/>
          <p:cNvGraphicFramePr/>
          <p:nvPr/>
        </p:nvGraphicFramePr>
        <p:xfrm>
          <a:off x="373013" y="2014563"/>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solidFill>
                            <a:srgbClr val="FF0000"/>
                          </a:solidFill>
                        </a:rPr>
                        <a:t>1</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0000"/>
                          </a:solidFill>
                        </a:rPr>
                        <a:t>2</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solidFill>
                            <a:srgbClr val="FF0000"/>
                          </a:solidFill>
                        </a:rPr>
                        <a:t>2</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FF0000"/>
                          </a:solidFill>
                        </a:rPr>
                        <a:t>1</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051" name="Google Shape;3051;p204"/>
          <p:cNvSpPr/>
          <p:nvPr/>
        </p:nvSpPr>
        <p:spPr>
          <a:xfrm>
            <a:off x="373025" y="3083295"/>
            <a:ext cx="3592200" cy="1113900"/>
          </a:xfrm>
          <a:prstGeom prst="roundRect">
            <a:avLst>
              <a:gd fmla="val 7643"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052" name="Google Shape;3052;p204"/>
          <p:cNvSpPr txBox="1"/>
          <p:nvPr/>
        </p:nvSpPr>
        <p:spPr>
          <a:xfrm>
            <a:off x="476250" y="6266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不同研究對象的序列</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latin typeface="Microsoft JhengHei"/>
                <a:ea typeface="Microsoft JhengHei"/>
                <a:cs typeface="Microsoft JhengHei"/>
                <a:sym typeface="Microsoft JhengHei"/>
              </a:rPr>
              <a:t>不可以計算</a:t>
            </a:r>
            <a:endParaRPr b="1" sz="4000">
              <a:latin typeface="Microsoft JhengHei"/>
              <a:ea typeface="Microsoft JhengHei"/>
              <a:cs typeface="Microsoft JhengHei"/>
              <a:sym typeface="Microsoft JhengHei"/>
            </a:endParaRPr>
          </a:p>
        </p:txBody>
      </p:sp>
      <p:pic>
        <p:nvPicPr>
          <p:cNvPr descr="slide error bad" id="3053" name="Google Shape;3053;p204"/>
          <p:cNvPicPr preferRelativeResize="0"/>
          <p:nvPr/>
        </p:nvPicPr>
        <p:blipFill>
          <a:blip r:embed="rId3">
            <a:alphaModFix/>
          </a:blip>
          <a:stretch>
            <a:fillRect/>
          </a:stretch>
        </p:blipFill>
        <p:spPr>
          <a:xfrm>
            <a:off x="6993722" y="686519"/>
            <a:ext cx="1124025" cy="1124007"/>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7" name="Shape 3057"/>
        <p:cNvGrpSpPr/>
        <p:nvPr/>
      </p:nvGrpSpPr>
      <p:grpSpPr>
        <a:xfrm>
          <a:off x="0" y="0"/>
          <a:ext cx="0" cy="0"/>
          <a:chOff x="0" y="0"/>
          <a:chExt cx="0" cy="0"/>
        </a:xfrm>
      </p:grpSpPr>
      <p:sp>
        <p:nvSpPr>
          <p:cNvPr id="3058" name="Google Shape;3058;p20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59" name="Google Shape;3059;p20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3060" name="Google Shape;3060;p205"/>
          <p:cNvGraphicFramePr/>
          <p:nvPr/>
        </p:nvGraphicFramePr>
        <p:xfrm>
          <a:off x="4242725" y="22203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3061" name="Google Shape;3061;p205"/>
          <p:cNvSpPr/>
          <p:nvPr/>
        </p:nvSpPr>
        <p:spPr>
          <a:xfrm>
            <a:off x="6061375" y="34408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graphicFrame>
        <p:nvGraphicFramePr>
          <p:cNvPr id="3062" name="Google Shape;3062;p205"/>
          <p:cNvGraphicFramePr/>
          <p:nvPr/>
        </p:nvGraphicFramePr>
        <p:xfrm>
          <a:off x="373013" y="2014563"/>
          <a:ext cx="3000000" cy="3000000"/>
        </p:xfrm>
        <a:graphic>
          <a:graphicData uri="http://schemas.openxmlformats.org/drawingml/2006/table">
            <a:tbl>
              <a:tblPr>
                <a:noFill/>
                <a:tableStyleId>{26D9D326-6533-4BB5-A6C5-8BFCD533F74D}</a:tableStyleId>
              </a:tblPr>
              <a:tblGrid>
                <a:gridCol w="1451825"/>
                <a:gridCol w="1103825"/>
                <a:gridCol w="1036475"/>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3</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063" name="Google Shape;3063;p205"/>
          <p:cNvSpPr/>
          <p:nvPr/>
        </p:nvSpPr>
        <p:spPr>
          <a:xfrm>
            <a:off x="373025" y="4208970"/>
            <a:ext cx="3592200" cy="1113900"/>
          </a:xfrm>
          <a:prstGeom prst="roundRect">
            <a:avLst>
              <a:gd fmla="val 7643"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064" name="Google Shape;3064;p205"/>
          <p:cNvSpPr txBox="1"/>
          <p:nvPr/>
        </p:nvSpPr>
        <p:spPr>
          <a:xfrm>
            <a:off x="476250" y="6266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另一個研究對象</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latin typeface="Microsoft JhengHei"/>
                <a:ea typeface="Microsoft JhengHei"/>
                <a:cs typeface="Microsoft JhengHei"/>
                <a:sym typeface="Microsoft JhengHei"/>
              </a:rPr>
              <a:t>納入重複計算</a:t>
            </a:r>
            <a:r>
              <a:rPr b="1" lang="zh-TW" sz="4000">
                <a:latin typeface="Microsoft JhengHei"/>
                <a:ea typeface="Microsoft JhengHei"/>
                <a:cs typeface="Microsoft JhengHei"/>
                <a:sym typeface="Microsoft JhengHei"/>
              </a:rPr>
              <a:t>計算</a:t>
            </a:r>
            <a:endParaRPr b="1" sz="4000">
              <a:latin typeface="Microsoft JhengHei"/>
              <a:ea typeface="Microsoft JhengHei"/>
              <a:cs typeface="Microsoft JhengHei"/>
              <a:sym typeface="Microsoft JhengHei"/>
            </a:endParaRPr>
          </a:p>
        </p:txBody>
      </p:sp>
      <p:pic>
        <p:nvPicPr>
          <p:cNvPr descr="slide ok checked green" id="3065" name="Google Shape;3065;p205"/>
          <p:cNvPicPr preferRelativeResize="0"/>
          <p:nvPr/>
        </p:nvPicPr>
        <p:blipFill>
          <a:blip r:embed="rId3">
            <a:alphaModFix/>
          </a:blip>
          <a:stretch>
            <a:fillRect/>
          </a:stretch>
        </p:blipFill>
        <p:spPr>
          <a:xfrm>
            <a:off x="7346543" y="686515"/>
            <a:ext cx="1124026" cy="11240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8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353" name="Google Shape;1353;p8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編碼表</a:t>
            </a:r>
            <a:endParaRPr/>
          </a:p>
        </p:txBody>
      </p:sp>
      <p:sp>
        <p:nvSpPr>
          <p:cNvPr id="1354" name="Google Shape;1354;p8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355" name="Google Shape;1355;p80"/>
          <p:cNvPicPr preferRelativeResize="0"/>
          <p:nvPr/>
        </p:nvPicPr>
        <p:blipFill rotWithShape="1">
          <a:blip r:embed="rId3">
            <a:alphaModFix/>
          </a:blip>
          <a:srcRect b="53166" l="2504" r="65989" t="12303"/>
          <a:stretch/>
        </p:blipFill>
        <p:spPr>
          <a:xfrm>
            <a:off x="476250" y="1222591"/>
            <a:ext cx="1844793" cy="1361449"/>
          </a:xfrm>
          <a:prstGeom prst="rect">
            <a:avLst/>
          </a:prstGeom>
          <a:noFill/>
          <a:ln>
            <a:noFill/>
          </a:ln>
        </p:spPr>
      </p:pic>
      <p:pic>
        <p:nvPicPr>
          <p:cNvPr id="1356" name="Google Shape;1356;p80"/>
          <p:cNvPicPr preferRelativeResize="0"/>
          <p:nvPr/>
        </p:nvPicPr>
        <p:blipFill rotWithShape="1">
          <a:blip r:embed="rId3">
            <a:alphaModFix/>
          </a:blip>
          <a:srcRect b="53166" l="34955" r="33538" t="12303"/>
          <a:stretch/>
        </p:blipFill>
        <p:spPr>
          <a:xfrm>
            <a:off x="476250" y="2584023"/>
            <a:ext cx="1844793" cy="1361449"/>
          </a:xfrm>
          <a:prstGeom prst="rect">
            <a:avLst/>
          </a:prstGeom>
          <a:noFill/>
          <a:ln>
            <a:noFill/>
          </a:ln>
        </p:spPr>
      </p:pic>
      <p:pic>
        <p:nvPicPr>
          <p:cNvPr id="1357" name="Google Shape;1357;p80"/>
          <p:cNvPicPr preferRelativeResize="0"/>
          <p:nvPr/>
        </p:nvPicPr>
        <p:blipFill rotWithShape="1">
          <a:blip r:embed="rId3">
            <a:alphaModFix/>
          </a:blip>
          <a:srcRect b="53166" l="66225" r="2268" t="12303"/>
          <a:stretch/>
        </p:blipFill>
        <p:spPr>
          <a:xfrm>
            <a:off x="476250" y="3945454"/>
            <a:ext cx="1844793" cy="1361449"/>
          </a:xfrm>
          <a:prstGeom prst="rect">
            <a:avLst/>
          </a:prstGeom>
          <a:noFill/>
          <a:ln>
            <a:noFill/>
          </a:ln>
        </p:spPr>
      </p:pic>
      <p:pic>
        <p:nvPicPr>
          <p:cNvPr id="1358" name="Google Shape;1358;p80"/>
          <p:cNvPicPr preferRelativeResize="0"/>
          <p:nvPr/>
        </p:nvPicPr>
        <p:blipFill rotWithShape="1">
          <a:blip r:embed="rId3">
            <a:alphaModFix/>
          </a:blip>
          <a:srcRect b="10645" l="3097" r="65396" t="54823"/>
          <a:stretch/>
        </p:blipFill>
        <p:spPr>
          <a:xfrm>
            <a:off x="2443383" y="2092126"/>
            <a:ext cx="1844793" cy="1361449"/>
          </a:xfrm>
          <a:prstGeom prst="rect">
            <a:avLst/>
          </a:prstGeom>
          <a:noFill/>
          <a:ln>
            <a:noFill/>
          </a:ln>
        </p:spPr>
      </p:pic>
      <p:pic>
        <p:nvPicPr>
          <p:cNvPr id="1359" name="Google Shape;1359;p80"/>
          <p:cNvPicPr preferRelativeResize="0"/>
          <p:nvPr/>
        </p:nvPicPr>
        <p:blipFill rotWithShape="1">
          <a:blip r:embed="rId3">
            <a:alphaModFix/>
          </a:blip>
          <a:srcRect b="9264" l="34955" r="33538" t="56205"/>
          <a:stretch/>
        </p:blipFill>
        <p:spPr>
          <a:xfrm>
            <a:off x="2443383" y="3524735"/>
            <a:ext cx="1844793" cy="1361449"/>
          </a:xfrm>
          <a:prstGeom prst="rect">
            <a:avLst/>
          </a:prstGeom>
          <a:noFill/>
          <a:ln>
            <a:noFill/>
          </a:ln>
        </p:spPr>
      </p:pic>
      <p:pic>
        <p:nvPicPr>
          <p:cNvPr id="1360" name="Google Shape;1360;p80"/>
          <p:cNvPicPr preferRelativeResize="0"/>
          <p:nvPr/>
        </p:nvPicPr>
        <p:blipFill rotWithShape="1">
          <a:blip r:embed="rId3">
            <a:alphaModFix/>
          </a:blip>
          <a:srcRect b="9264" l="66635" r="1858" t="56205"/>
          <a:stretch/>
        </p:blipFill>
        <p:spPr>
          <a:xfrm>
            <a:off x="2443383" y="4886167"/>
            <a:ext cx="1844793" cy="1361449"/>
          </a:xfrm>
          <a:prstGeom prst="rect">
            <a:avLst/>
          </a:prstGeom>
          <a:noFill/>
          <a:ln>
            <a:noFill/>
          </a:ln>
        </p:spPr>
      </p:pic>
      <p:sp>
        <p:nvSpPr>
          <p:cNvPr id="1361" name="Google Shape;1361;p80"/>
          <p:cNvSpPr/>
          <p:nvPr/>
        </p:nvSpPr>
        <p:spPr>
          <a:xfrm>
            <a:off x="1727650" y="12225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p:txBody>
      </p:sp>
      <p:sp>
        <p:nvSpPr>
          <p:cNvPr id="1362" name="Google Shape;1362;p80"/>
          <p:cNvSpPr/>
          <p:nvPr/>
        </p:nvSpPr>
        <p:spPr>
          <a:xfrm>
            <a:off x="1727650" y="25999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p:txBody>
      </p:sp>
      <p:sp>
        <p:nvSpPr>
          <p:cNvPr id="1363" name="Google Shape;1363;p80"/>
          <p:cNvSpPr/>
          <p:nvPr/>
        </p:nvSpPr>
        <p:spPr>
          <a:xfrm>
            <a:off x="1727650" y="39773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a:t>
            </a:r>
            <a:endParaRPr sz="2400">
              <a:solidFill>
                <a:srgbClr val="FFFFFF"/>
              </a:solidFill>
            </a:endParaRPr>
          </a:p>
        </p:txBody>
      </p:sp>
      <p:sp>
        <p:nvSpPr>
          <p:cNvPr id="1364" name="Google Shape;1364;p80"/>
          <p:cNvSpPr/>
          <p:nvPr/>
        </p:nvSpPr>
        <p:spPr>
          <a:xfrm>
            <a:off x="3670500" y="2107011"/>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D</a:t>
            </a:r>
            <a:endParaRPr sz="2400">
              <a:solidFill>
                <a:srgbClr val="FFFFFF"/>
              </a:solidFill>
            </a:endParaRPr>
          </a:p>
        </p:txBody>
      </p:sp>
      <p:sp>
        <p:nvSpPr>
          <p:cNvPr id="1365" name="Google Shape;1365;p80"/>
          <p:cNvSpPr/>
          <p:nvPr/>
        </p:nvSpPr>
        <p:spPr>
          <a:xfrm>
            <a:off x="3670500" y="34965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D</a:t>
            </a:r>
            <a:endParaRPr sz="2400">
              <a:solidFill>
                <a:srgbClr val="FFFFFF"/>
              </a:solidFill>
            </a:endParaRPr>
          </a:p>
        </p:txBody>
      </p:sp>
      <p:sp>
        <p:nvSpPr>
          <p:cNvPr id="1366" name="Google Shape;1366;p80"/>
          <p:cNvSpPr/>
          <p:nvPr/>
        </p:nvSpPr>
        <p:spPr>
          <a:xfrm>
            <a:off x="3670500" y="4872098"/>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E</a:t>
            </a:r>
            <a:endParaRPr sz="2400">
              <a:solidFill>
                <a:srgbClr val="FFFFFF"/>
              </a:solidFill>
            </a:endParaRPr>
          </a:p>
        </p:txBody>
      </p:sp>
      <p:graphicFrame>
        <p:nvGraphicFramePr>
          <p:cNvPr id="1367" name="Google Shape;1367;p80"/>
          <p:cNvGraphicFramePr/>
          <p:nvPr/>
        </p:nvGraphicFramePr>
        <p:xfrm>
          <a:off x="4664200" y="2121063"/>
          <a:ext cx="3000000" cy="3000000"/>
        </p:xfrm>
        <a:graphic>
          <a:graphicData uri="http://schemas.openxmlformats.org/drawingml/2006/table">
            <a:tbl>
              <a:tblPr>
                <a:noFill/>
                <a:tableStyleId>{26D9D326-6533-4BB5-A6C5-8BFCD533F74D}</a:tableStyleId>
              </a:tblPr>
              <a:tblGrid>
                <a:gridCol w="1477275"/>
                <a:gridCol w="2427000"/>
              </a:tblGrid>
              <a:tr h="548600">
                <a:tc>
                  <a:txBody>
                    <a:bodyPr/>
                    <a:lstStyle/>
                    <a:p>
                      <a:pPr indent="0" lvl="0" marL="0" rtl="0" algn="ctr">
                        <a:spcBef>
                          <a:spcPts val="0"/>
                        </a:spcBef>
                        <a:spcAft>
                          <a:spcPts val="0"/>
                        </a:spcAft>
                        <a:buNone/>
                      </a:pPr>
                      <a:r>
                        <a:rPr b="1" lang="zh-TW" sz="2400">
                          <a:solidFill>
                            <a:srgbClr val="FFFFFF"/>
                          </a:solidFill>
                        </a:rPr>
                        <a:t>事件編碼</a:t>
                      </a:r>
                      <a:endParaRPr b="1"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b="1" lang="zh-TW" sz="2400">
                          <a:solidFill>
                            <a:srgbClr val="FFFFFF"/>
                          </a:solidFill>
                        </a:rPr>
                        <a:t>說明</a:t>
                      </a:r>
                      <a:endParaRPr b="1"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548600">
                <a:tc>
                  <a:txBody>
                    <a:bodyPr/>
                    <a:lstStyle/>
                    <a:p>
                      <a:pPr indent="0" lvl="0" marL="0" rtl="0" algn="ctr">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zh-TW" sz="2400"/>
                        <a:t>寫報告</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48600">
                <a:tc>
                  <a:txBody>
                    <a:bodyPr/>
                    <a:lstStyle/>
                    <a:p>
                      <a:pPr indent="0" lvl="0" marL="0" rtl="0" algn="ctr">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停止寫報告</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ctr">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zh-TW" sz="2400"/>
                        <a:t>發愣</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48600">
                <a:tc>
                  <a:txBody>
                    <a:bodyPr/>
                    <a:lstStyle/>
                    <a:p>
                      <a:pPr indent="0" lvl="0" marL="0" rtl="0" algn="ctr">
                        <a:spcBef>
                          <a:spcPts val="0"/>
                        </a:spcBef>
                        <a:spcAft>
                          <a:spcPts val="0"/>
                        </a:spcAft>
                        <a:buNone/>
                      </a:pPr>
                      <a:r>
                        <a:rPr lang="zh-TW" sz="2400"/>
                        <a:t>D</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用手勢表現難過</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ctr">
                        <a:spcBef>
                          <a:spcPts val="0"/>
                        </a:spcBef>
                        <a:spcAft>
                          <a:spcPts val="0"/>
                        </a:spcAft>
                        <a:buNone/>
                      </a:pPr>
                      <a:r>
                        <a:rPr lang="zh-TW" sz="2400"/>
                        <a:t>E</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Clr>
                          <a:srgbClr val="000000"/>
                        </a:buClr>
                        <a:buSzPts val="1100"/>
                        <a:buFont typeface="Arial"/>
                        <a:buNone/>
                      </a:pPr>
                      <a:r>
                        <a:rPr lang="zh-TW" sz="2400">
                          <a:solidFill>
                            <a:srgbClr val="000000"/>
                          </a:solidFill>
                        </a:rPr>
                        <a:t>用身體表現難過</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
        <p:nvSpPr>
          <p:cNvPr id="1368" name="Google Shape;1368;p8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如何寫論文：</a:t>
            </a:r>
            <a:r>
              <a:rPr lang="zh-TW" u="sng">
                <a:solidFill>
                  <a:schemeClr val="hlink"/>
                </a:solidFill>
                <a:hlinkClick r:id="rId4"/>
              </a:rPr>
              <a:t>https://www.facebook.com/womaninthestriped/</a:t>
            </a:r>
            <a:r>
              <a:rPr lang="zh-TW"/>
              <a:t>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9" name="Shape 3069"/>
        <p:cNvGrpSpPr/>
        <p:nvPr/>
      </p:nvGrpSpPr>
      <p:grpSpPr>
        <a:xfrm>
          <a:off x="0" y="0"/>
          <a:ext cx="0" cy="0"/>
          <a:chOff x="0" y="0"/>
          <a:chExt cx="0" cy="0"/>
        </a:xfrm>
      </p:grpSpPr>
      <p:sp>
        <p:nvSpPr>
          <p:cNvPr id="3070" name="Google Shape;3070;p206"/>
          <p:cNvSpPr txBox="1"/>
          <p:nvPr>
            <p:ph idx="1" type="subTitle"/>
          </p:nvPr>
        </p:nvSpPr>
        <p:spPr>
          <a:xfrm>
            <a:off x="451975" y="3215050"/>
            <a:ext cx="3878100" cy="26829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不同研究對象之間的比較</a:t>
            </a:r>
            <a:endParaRPr/>
          </a:p>
          <a:p>
            <a:pPr indent="-368300" lvl="0" marL="457200" rtl="0" algn="l">
              <a:spcBef>
                <a:spcPts val="1000"/>
              </a:spcBef>
              <a:spcAft>
                <a:spcPts val="1000"/>
              </a:spcAft>
              <a:buSzPts val="2200"/>
              <a:buChar char="●"/>
            </a:pPr>
            <a:r>
              <a:rPr lang="zh-TW"/>
              <a:t>不同時期</a:t>
            </a:r>
            <a:endParaRPr/>
          </a:p>
        </p:txBody>
      </p:sp>
      <p:sp>
        <p:nvSpPr>
          <p:cNvPr id="3071" name="Google Shape;3071;p20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72" name="Google Shape;3072;p206"/>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比較分析</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6" name="Shape 3076"/>
        <p:cNvGrpSpPr/>
        <p:nvPr/>
      </p:nvGrpSpPr>
      <p:grpSpPr>
        <a:xfrm>
          <a:off x="0" y="0"/>
          <a:ext cx="0" cy="0"/>
          <a:chOff x="0" y="0"/>
          <a:chExt cx="0" cy="0"/>
        </a:xfrm>
      </p:grpSpPr>
      <p:sp>
        <p:nvSpPr>
          <p:cNvPr id="3077" name="Google Shape;3077;p20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a:t>不同研究對象之間的比較</a:t>
            </a:r>
            <a:endParaRPr/>
          </a:p>
          <a:p>
            <a:pPr indent="0" lvl="0" marL="0" rtl="0" algn="ctr">
              <a:spcBef>
                <a:spcPts val="0"/>
              </a:spcBef>
              <a:spcAft>
                <a:spcPts val="0"/>
              </a:spcAft>
              <a:buNone/>
            </a:pPr>
            <a:r>
              <a:rPr lang="zh-TW" sz="2400"/>
              <a:t>調整後殘差</a:t>
            </a:r>
            <a:endParaRPr sz="2400"/>
          </a:p>
        </p:txBody>
      </p:sp>
      <p:sp>
        <p:nvSpPr>
          <p:cNvPr id="3078" name="Google Shape;3078;p20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079" name="Google Shape;3079;p20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080" name="Google Shape;3080;p207"/>
          <p:cNvSpPr txBox="1"/>
          <p:nvPr/>
        </p:nvSpPr>
        <p:spPr>
          <a:xfrm>
            <a:off x="630238" y="1409701"/>
            <a:ext cx="38688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2800"/>
              <a:t>實驗組的事件轉移表</a:t>
            </a:r>
            <a:endParaRPr b="1" sz="2800"/>
          </a:p>
        </p:txBody>
      </p:sp>
      <p:sp>
        <p:nvSpPr>
          <p:cNvPr id="3081" name="Google Shape;3081;p207"/>
          <p:cNvSpPr txBox="1"/>
          <p:nvPr/>
        </p:nvSpPr>
        <p:spPr>
          <a:xfrm>
            <a:off x="4629150" y="1409701"/>
            <a:ext cx="38877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2800">
                <a:solidFill>
                  <a:srgbClr val="000000"/>
                </a:solidFill>
              </a:rPr>
              <a:t>控制組的事件轉移表</a:t>
            </a:r>
            <a:endParaRPr b="1" sz="3200"/>
          </a:p>
        </p:txBody>
      </p:sp>
      <p:pic>
        <p:nvPicPr>
          <p:cNvPr descr="user,male,member,profile,person,people,human,man,account" id="3082" name="Google Shape;3082;p207"/>
          <p:cNvPicPr preferRelativeResize="0"/>
          <p:nvPr/>
        </p:nvPicPr>
        <p:blipFill rotWithShape="1">
          <a:blip r:embed="rId3">
            <a:alphaModFix/>
          </a:blip>
          <a:srcRect b="0" l="0" r="0" t="0"/>
          <a:stretch/>
        </p:blipFill>
        <p:spPr>
          <a:xfrm>
            <a:off x="974324" y="2386024"/>
            <a:ext cx="1102800" cy="1102800"/>
          </a:xfrm>
          <a:prstGeom prst="rect">
            <a:avLst/>
          </a:prstGeom>
          <a:noFill/>
          <a:ln>
            <a:noFill/>
          </a:ln>
        </p:spPr>
      </p:pic>
      <p:pic>
        <p:nvPicPr>
          <p:cNvPr descr="user,female,profile,member,person,people,human,woman,account" id="3083" name="Google Shape;3083;p207"/>
          <p:cNvPicPr preferRelativeResize="0"/>
          <p:nvPr/>
        </p:nvPicPr>
        <p:blipFill rotWithShape="1">
          <a:blip r:embed="rId4">
            <a:alphaModFix/>
          </a:blip>
          <a:srcRect b="0" l="0" r="0" t="0"/>
          <a:stretch/>
        </p:blipFill>
        <p:spPr>
          <a:xfrm>
            <a:off x="5368084" y="2386033"/>
            <a:ext cx="1102800" cy="1102800"/>
          </a:xfrm>
          <a:prstGeom prst="rect">
            <a:avLst/>
          </a:prstGeom>
          <a:noFill/>
          <a:ln>
            <a:noFill/>
          </a:ln>
        </p:spPr>
      </p:pic>
      <p:pic>
        <p:nvPicPr>
          <p:cNvPr descr="user,male,member,profile,person,people,human,man,account" id="3084" name="Google Shape;3084;p207"/>
          <p:cNvPicPr preferRelativeResize="0"/>
          <p:nvPr/>
        </p:nvPicPr>
        <p:blipFill rotWithShape="1">
          <a:blip r:embed="rId3">
            <a:alphaModFix/>
          </a:blip>
          <a:srcRect b="0" l="0" r="0" t="0"/>
          <a:stretch/>
        </p:blipFill>
        <p:spPr>
          <a:xfrm>
            <a:off x="1516274" y="2386024"/>
            <a:ext cx="1102800" cy="1102800"/>
          </a:xfrm>
          <a:prstGeom prst="rect">
            <a:avLst/>
          </a:prstGeom>
          <a:noFill/>
          <a:ln>
            <a:noFill/>
          </a:ln>
        </p:spPr>
      </p:pic>
      <p:pic>
        <p:nvPicPr>
          <p:cNvPr descr="user,male,member,profile,person,people,human,man,account" id="3085" name="Google Shape;3085;p207"/>
          <p:cNvPicPr preferRelativeResize="0"/>
          <p:nvPr/>
        </p:nvPicPr>
        <p:blipFill rotWithShape="1">
          <a:blip r:embed="rId3">
            <a:alphaModFix/>
          </a:blip>
          <a:srcRect b="0" l="0" r="0" t="0"/>
          <a:stretch/>
        </p:blipFill>
        <p:spPr>
          <a:xfrm>
            <a:off x="2013249" y="2386024"/>
            <a:ext cx="1102800" cy="1102800"/>
          </a:xfrm>
          <a:prstGeom prst="rect">
            <a:avLst/>
          </a:prstGeom>
          <a:noFill/>
          <a:ln>
            <a:noFill/>
          </a:ln>
        </p:spPr>
      </p:pic>
      <p:pic>
        <p:nvPicPr>
          <p:cNvPr descr="user,male,member,profile,person,people,human,man,account" id="3086" name="Google Shape;3086;p207"/>
          <p:cNvPicPr preferRelativeResize="0"/>
          <p:nvPr/>
        </p:nvPicPr>
        <p:blipFill rotWithShape="1">
          <a:blip r:embed="rId3">
            <a:alphaModFix/>
          </a:blip>
          <a:srcRect b="0" l="0" r="0" t="0"/>
          <a:stretch/>
        </p:blipFill>
        <p:spPr>
          <a:xfrm>
            <a:off x="2535699" y="2386024"/>
            <a:ext cx="1102800" cy="1102800"/>
          </a:xfrm>
          <a:prstGeom prst="rect">
            <a:avLst/>
          </a:prstGeom>
          <a:noFill/>
          <a:ln>
            <a:noFill/>
          </a:ln>
        </p:spPr>
      </p:pic>
      <p:pic>
        <p:nvPicPr>
          <p:cNvPr descr="user,male,member,profile,person,people,human,man,account" id="3087" name="Google Shape;3087;p207"/>
          <p:cNvPicPr preferRelativeResize="0"/>
          <p:nvPr/>
        </p:nvPicPr>
        <p:blipFill rotWithShape="1">
          <a:blip r:embed="rId3">
            <a:alphaModFix/>
          </a:blip>
          <a:srcRect b="0" l="0" r="0" t="0"/>
          <a:stretch/>
        </p:blipFill>
        <p:spPr>
          <a:xfrm>
            <a:off x="3072712" y="2386024"/>
            <a:ext cx="1102800" cy="1102800"/>
          </a:xfrm>
          <a:prstGeom prst="rect">
            <a:avLst/>
          </a:prstGeom>
          <a:noFill/>
          <a:ln>
            <a:noFill/>
          </a:ln>
        </p:spPr>
      </p:pic>
      <p:pic>
        <p:nvPicPr>
          <p:cNvPr descr="user,female,profile,member,person,people,human,woman,account" id="3088" name="Google Shape;3088;p207"/>
          <p:cNvPicPr preferRelativeResize="0"/>
          <p:nvPr/>
        </p:nvPicPr>
        <p:blipFill rotWithShape="1">
          <a:blip r:embed="rId4">
            <a:alphaModFix/>
          </a:blip>
          <a:srcRect b="0" l="0" r="0" t="0"/>
          <a:stretch/>
        </p:blipFill>
        <p:spPr>
          <a:xfrm>
            <a:off x="5774559" y="2386033"/>
            <a:ext cx="1102800" cy="1102800"/>
          </a:xfrm>
          <a:prstGeom prst="rect">
            <a:avLst/>
          </a:prstGeom>
          <a:noFill/>
          <a:ln>
            <a:noFill/>
          </a:ln>
        </p:spPr>
      </p:pic>
      <p:pic>
        <p:nvPicPr>
          <p:cNvPr descr="user,female,profile,member,person,people,human,woman,account" id="3089" name="Google Shape;3089;p207"/>
          <p:cNvPicPr preferRelativeResize="0"/>
          <p:nvPr/>
        </p:nvPicPr>
        <p:blipFill rotWithShape="1">
          <a:blip r:embed="rId4">
            <a:alphaModFix/>
          </a:blip>
          <a:srcRect b="0" l="0" r="0" t="0"/>
          <a:stretch/>
        </p:blipFill>
        <p:spPr>
          <a:xfrm>
            <a:off x="6087234" y="2386033"/>
            <a:ext cx="1102800" cy="1102800"/>
          </a:xfrm>
          <a:prstGeom prst="rect">
            <a:avLst/>
          </a:prstGeom>
          <a:noFill/>
          <a:ln>
            <a:noFill/>
          </a:ln>
        </p:spPr>
      </p:pic>
      <p:pic>
        <p:nvPicPr>
          <p:cNvPr descr="user,female,profile,member,person,people,human,woman,account" id="3090" name="Google Shape;3090;p207"/>
          <p:cNvPicPr preferRelativeResize="0"/>
          <p:nvPr/>
        </p:nvPicPr>
        <p:blipFill rotWithShape="1">
          <a:blip r:embed="rId4">
            <a:alphaModFix/>
          </a:blip>
          <a:srcRect b="0" l="0" r="0" t="0"/>
          <a:stretch/>
        </p:blipFill>
        <p:spPr>
          <a:xfrm>
            <a:off x="6470884" y="2386033"/>
            <a:ext cx="1102800" cy="1102800"/>
          </a:xfrm>
          <a:prstGeom prst="rect">
            <a:avLst/>
          </a:prstGeom>
          <a:noFill/>
          <a:ln>
            <a:noFill/>
          </a:ln>
        </p:spPr>
      </p:pic>
      <p:pic>
        <p:nvPicPr>
          <p:cNvPr descr="user,female,profile,member,person,people,human,woman,account" id="3091" name="Google Shape;3091;p207"/>
          <p:cNvPicPr preferRelativeResize="0"/>
          <p:nvPr/>
        </p:nvPicPr>
        <p:blipFill rotWithShape="1">
          <a:blip r:embed="rId4">
            <a:alphaModFix/>
          </a:blip>
          <a:srcRect b="0" l="0" r="0" t="0"/>
          <a:stretch/>
        </p:blipFill>
        <p:spPr>
          <a:xfrm>
            <a:off x="6960759" y="2386033"/>
            <a:ext cx="1102800" cy="1102800"/>
          </a:xfrm>
          <a:prstGeom prst="rect">
            <a:avLst/>
          </a:prstGeom>
          <a:noFill/>
          <a:ln>
            <a:noFill/>
          </a:ln>
        </p:spPr>
      </p:pic>
      <p:graphicFrame>
        <p:nvGraphicFramePr>
          <p:cNvPr id="3092" name="Google Shape;3092;p207"/>
          <p:cNvGraphicFramePr/>
          <p:nvPr/>
        </p:nvGraphicFramePr>
        <p:xfrm>
          <a:off x="553850" y="3514180"/>
          <a:ext cx="3000000" cy="3000000"/>
        </p:xfrm>
        <a:graphic>
          <a:graphicData uri="http://schemas.openxmlformats.org/drawingml/2006/table">
            <a:tbl>
              <a:tblPr>
                <a:noFill/>
                <a:tableStyleId>{26D9D326-6533-4BB5-A6C5-8BFCD533F74D}</a:tableStyleId>
              </a:tblPr>
              <a:tblGrid>
                <a:gridCol w="1017350"/>
                <a:gridCol w="529750"/>
                <a:gridCol w="789875"/>
                <a:gridCol w="785025"/>
                <a:gridCol w="786825"/>
              </a:tblGrid>
              <a:tr h="354700">
                <a:tc gridSpan="2" rowSpan="2">
                  <a:txBody>
                    <a:bodyPr/>
                    <a:lstStyle/>
                    <a:p>
                      <a:pPr indent="0" lvl="0" marL="0" rtl="0" algn="ctr">
                        <a:spcBef>
                          <a:spcPts val="0"/>
                        </a:spcBef>
                        <a:spcAft>
                          <a:spcPts val="0"/>
                        </a:spcAft>
                        <a:buNone/>
                      </a:pPr>
                      <a:r>
                        <a:rPr lang="zh-TW" sz="2000">
                          <a:solidFill>
                            <a:srgbClr val="FFFFFF"/>
                          </a:solidFill>
                        </a:rPr>
                        <a:t>(調整後</a:t>
                      </a:r>
                      <a:endParaRPr sz="2000">
                        <a:solidFill>
                          <a:srgbClr val="FFFFFF"/>
                        </a:solidFill>
                      </a:endParaRPr>
                    </a:p>
                    <a:p>
                      <a:pPr indent="0" lvl="0" marL="0" rtl="0" algn="ctr">
                        <a:spcBef>
                          <a:spcPts val="0"/>
                        </a:spcBef>
                        <a:spcAft>
                          <a:spcPts val="0"/>
                        </a:spcAft>
                        <a:buNone/>
                      </a:pPr>
                      <a:r>
                        <a:rPr lang="zh-TW" sz="2000">
                          <a:solidFill>
                            <a:srgbClr val="FFFFFF"/>
                          </a:solidFill>
                        </a:rPr>
                        <a:t>殘差)</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354700">
                <a:tc rowSpan="3">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0.57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1.51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-1.95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54700">
                <a:tc vMerge="1"/>
                <a:tc>
                  <a:txBody>
                    <a:bodyPr/>
                    <a:lstStyle/>
                    <a:p>
                      <a:pPr indent="0" lvl="0" marL="0" rtl="0" algn="l">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-1.56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-1.66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2.78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486125">
                <a:tc vMerge="1"/>
                <a:tc>
                  <a:txBody>
                    <a:bodyPr/>
                    <a:lstStyle/>
                    <a:p>
                      <a:pPr indent="0" lvl="0" marL="0" rtl="0" algn="l">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1.12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0.42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-1.20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graphicFrame>
        <p:nvGraphicFramePr>
          <p:cNvPr id="3093" name="Google Shape;3093;p207"/>
          <p:cNvGraphicFramePr/>
          <p:nvPr/>
        </p:nvGraphicFramePr>
        <p:xfrm>
          <a:off x="4758925" y="3514180"/>
          <a:ext cx="3000000" cy="3000000"/>
        </p:xfrm>
        <a:graphic>
          <a:graphicData uri="http://schemas.openxmlformats.org/drawingml/2006/table">
            <a:tbl>
              <a:tblPr>
                <a:noFill/>
                <a:tableStyleId>{26D9D326-6533-4BB5-A6C5-8BFCD533F74D}</a:tableStyleId>
              </a:tblPr>
              <a:tblGrid>
                <a:gridCol w="1017350"/>
                <a:gridCol w="529750"/>
                <a:gridCol w="789875"/>
                <a:gridCol w="785025"/>
                <a:gridCol w="786825"/>
              </a:tblGrid>
              <a:tr h="354700">
                <a:tc gridSpan="2" rowSpan="2">
                  <a:txBody>
                    <a:bodyPr/>
                    <a:lstStyle/>
                    <a:p>
                      <a:pPr indent="0" lvl="0" marL="0" rtl="0" algn="ctr">
                        <a:spcBef>
                          <a:spcPts val="0"/>
                        </a:spcBef>
                        <a:spcAft>
                          <a:spcPts val="0"/>
                        </a:spcAft>
                        <a:buNone/>
                      </a:pPr>
                      <a:r>
                        <a:rPr lang="zh-TW" sz="2000">
                          <a:solidFill>
                            <a:srgbClr val="FFFFFF"/>
                          </a:solidFill>
                        </a:rPr>
                        <a:t>(調整後</a:t>
                      </a:r>
                      <a:endParaRPr sz="2000">
                        <a:solidFill>
                          <a:srgbClr val="FFFFFF"/>
                        </a:solidFill>
                      </a:endParaRPr>
                    </a:p>
                    <a:p>
                      <a:pPr indent="0" lvl="0" marL="0" rtl="0" algn="ctr">
                        <a:spcBef>
                          <a:spcPts val="0"/>
                        </a:spcBef>
                        <a:spcAft>
                          <a:spcPts val="0"/>
                        </a:spcAft>
                        <a:buNone/>
                      </a:pPr>
                      <a:r>
                        <a:rPr lang="zh-TW" sz="2000">
                          <a:solidFill>
                            <a:srgbClr val="FFFFFF"/>
                          </a:solidFill>
                        </a:rPr>
                        <a:t>殘差)</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354700">
                <a:tc rowSpan="3">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-2.00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0.31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1.46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54700">
                <a:tc vMerge="1"/>
                <a:tc>
                  <a:txBody>
                    <a:bodyPr/>
                    <a:lstStyle/>
                    <a:p>
                      <a:pPr indent="0" lvl="0" marL="0" rtl="0" algn="l">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-0.78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-0.32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0.99</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486125">
                <a:tc vMerge="1"/>
                <a:tc>
                  <a:txBody>
                    <a:bodyPr/>
                    <a:lstStyle/>
                    <a:p>
                      <a:pPr indent="0" lvl="0" marL="0" rtl="0" algn="l">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2.68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-2.35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7" name="Shape 3097"/>
        <p:cNvGrpSpPr/>
        <p:nvPr/>
      </p:nvGrpSpPr>
      <p:grpSpPr>
        <a:xfrm>
          <a:off x="0" y="0"/>
          <a:ext cx="0" cy="0"/>
          <a:chOff x="0" y="0"/>
          <a:chExt cx="0" cy="0"/>
        </a:xfrm>
      </p:grpSpPr>
      <p:sp>
        <p:nvSpPr>
          <p:cNvPr id="3098" name="Google Shape;3098;p20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使用</a:t>
            </a:r>
            <a:r>
              <a:rPr lang="zh-TW" u="sng"/>
              <a:t>相關係數</a:t>
            </a:r>
            <a:r>
              <a:rPr lang="zh-TW"/>
              <a:t>來比較</a:t>
            </a:r>
            <a:endParaRPr/>
          </a:p>
        </p:txBody>
      </p:sp>
      <p:sp>
        <p:nvSpPr>
          <p:cNvPr id="3099" name="Google Shape;3099;p20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00" name="Google Shape;3100;p20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3101" name="Google Shape;3101;p208"/>
          <p:cNvGraphicFramePr/>
          <p:nvPr/>
        </p:nvGraphicFramePr>
        <p:xfrm>
          <a:off x="947838" y="1534705"/>
          <a:ext cx="3000000" cy="3000000"/>
        </p:xfrm>
        <a:graphic>
          <a:graphicData uri="http://schemas.openxmlformats.org/drawingml/2006/table">
            <a:tbl>
              <a:tblPr>
                <a:noFill/>
                <a:tableStyleId>{26D9D326-6533-4BB5-A6C5-8BFCD533F74D}</a:tableStyleId>
              </a:tblPr>
              <a:tblGrid>
                <a:gridCol w="996975"/>
                <a:gridCol w="382850"/>
                <a:gridCol w="1405950"/>
                <a:gridCol w="1104100"/>
                <a:gridCol w="966575"/>
                <a:gridCol w="1073500"/>
              </a:tblGrid>
              <a:tr h="601025">
                <a:tc gridSpan="3" rowSpan="2">
                  <a:txBody>
                    <a:bodyPr/>
                    <a:lstStyle/>
                    <a:p>
                      <a:pPr indent="0" lvl="0" marL="0" rtl="0" algn="ctr">
                        <a:spcBef>
                          <a:spcPts val="560"/>
                        </a:spcBef>
                        <a:spcAft>
                          <a:spcPts val="0"/>
                        </a:spcAft>
                        <a:buNone/>
                      </a:pPr>
                      <a:r>
                        <a:rPr b="1" lang="zh-TW" sz="2400">
                          <a:solidFill>
                            <a:srgbClr val="FFFFFF"/>
                          </a:solidFill>
                        </a:rPr>
                        <a:t>實驗組的</a:t>
                      </a:r>
                      <a:endParaRPr b="1" sz="2400">
                        <a:solidFill>
                          <a:srgbClr val="FFFFFF"/>
                        </a:solidFill>
                      </a:endParaRPr>
                    </a:p>
                    <a:p>
                      <a:pPr indent="0" lvl="0" marL="0" rtl="0" algn="ctr">
                        <a:spcBef>
                          <a:spcPts val="560"/>
                        </a:spcBef>
                        <a:spcAft>
                          <a:spcPts val="0"/>
                        </a:spcAft>
                        <a:buNone/>
                      </a:pPr>
                      <a:r>
                        <a:rPr b="1" lang="zh-TW" sz="2400">
                          <a:solidFill>
                            <a:srgbClr val="FFFFFF"/>
                          </a:solidFill>
                        </a:rPr>
                        <a:t>事件轉移表</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100000">
                <a:tc gridSpan="3" vMerge="1"/>
                <a:tc hMerge="1" vMerge="1"/>
                <a:tc hMerge="1" vMerge="1"/>
                <a:tc>
                  <a:txBody>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0.57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1.51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-1.95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05225">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400"/>
                        <a:t>0.36</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0.69</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-1.56</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-1.66</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2.78</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5486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400"/>
                        <a:t>-1.00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-0.62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0.87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1.12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0.42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-1.20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683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0.60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0.18</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-0.51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pic>
        <p:nvPicPr>
          <p:cNvPr descr="user,male,member,profile,person,people,human,man,account" id="3102" name="Google Shape;3102;p208"/>
          <p:cNvPicPr preferRelativeResize="0"/>
          <p:nvPr/>
        </p:nvPicPr>
        <p:blipFill rotWithShape="1">
          <a:blip r:embed="rId3">
            <a:alphaModFix/>
          </a:blip>
          <a:srcRect b="0" l="0" r="0" t="0"/>
          <a:stretch/>
        </p:blipFill>
        <p:spPr>
          <a:xfrm>
            <a:off x="368187" y="1464224"/>
            <a:ext cx="1102800" cy="1102800"/>
          </a:xfrm>
          <a:prstGeom prst="rect">
            <a:avLst/>
          </a:prstGeom>
          <a:noFill/>
          <a:ln>
            <a:noFill/>
          </a:ln>
        </p:spPr>
      </p:pic>
      <p:sp>
        <p:nvSpPr>
          <p:cNvPr id="3103" name="Google Shape;3103;p208"/>
          <p:cNvSpPr/>
          <p:nvPr/>
        </p:nvSpPr>
        <p:spPr>
          <a:xfrm>
            <a:off x="5790950" y="4419125"/>
            <a:ext cx="1102800" cy="559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104" name="Google Shape;3104;p208"/>
          <p:cNvSpPr/>
          <p:nvPr/>
        </p:nvSpPr>
        <p:spPr>
          <a:xfrm>
            <a:off x="7136075" y="4596325"/>
            <a:ext cx="1702200" cy="1202100"/>
          </a:xfrm>
          <a:prstGeom prst="wedgeRoundRectCallout">
            <a:avLst>
              <a:gd fmla="val -68174" name="adj1"/>
              <a:gd fmla="val -32660"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使用</a:t>
            </a:r>
            <a:endParaRPr sz="2400">
              <a:solidFill>
                <a:srgbClr val="FFFFFF"/>
              </a:solidFill>
            </a:endParaRPr>
          </a:p>
          <a:p>
            <a:pPr indent="0" lvl="0" marL="0" rtl="0" algn="ctr">
              <a:spcBef>
                <a:spcPts val="0"/>
              </a:spcBef>
              <a:spcAft>
                <a:spcPts val="0"/>
              </a:spcAft>
              <a:buNone/>
            </a:pPr>
            <a:r>
              <a:rPr lang="zh-TW" sz="2400">
                <a:solidFill>
                  <a:srgbClr val="FFFFFF"/>
                </a:solidFill>
              </a:rPr>
              <a:t>相關係數</a:t>
            </a:r>
            <a:endParaRPr sz="2400">
              <a:solidFill>
                <a:srgbClr val="FFFFFF"/>
              </a:solidFill>
            </a:endParaRPr>
          </a:p>
          <a:p>
            <a:pPr indent="0" lvl="0" marL="0" rtl="0" algn="ctr">
              <a:spcBef>
                <a:spcPts val="0"/>
              </a:spcBef>
              <a:spcAft>
                <a:spcPts val="0"/>
              </a:spcAft>
              <a:buNone/>
            </a:pPr>
            <a:r>
              <a:rPr lang="zh-TW" sz="2400">
                <a:solidFill>
                  <a:srgbClr val="FFFFFF"/>
                </a:solidFill>
              </a:rPr>
              <a:t>來比較！</a:t>
            </a:r>
            <a:endParaRPr sz="2400">
              <a:solidFill>
                <a:srgbClr val="FFFFFF"/>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8" name="Shape 3108"/>
        <p:cNvGrpSpPr/>
        <p:nvPr/>
      </p:nvGrpSpPr>
      <p:grpSpPr>
        <a:xfrm>
          <a:off x="0" y="0"/>
          <a:ext cx="0" cy="0"/>
          <a:chOff x="0" y="0"/>
          <a:chExt cx="0" cy="0"/>
        </a:xfrm>
      </p:grpSpPr>
      <p:sp>
        <p:nvSpPr>
          <p:cNvPr id="3109" name="Google Shape;3109;p20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相關係數Yule'Q值</a:t>
            </a:r>
            <a:endParaRPr/>
          </a:p>
        </p:txBody>
      </p:sp>
      <p:sp>
        <p:nvSpPr>
          <p:cNvPr id="3110" name="Google Shape;3110;p20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11" name="Google Shape;3111;p20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112" name="Google Shape;3112;p209"/>
          <p:cNvSpPr/>
          <p:nvPr/>
        </p:nvSpPr>
        <p:spPr>
          <a:xfrm rot="900249">
            <a:off x="7152233" y="522852"/>
            <a:ext cx="1796136" cy="813647"/>
          </a:xfrm>
          <a:prstGeom prst="roundRect">
            <a:avLst>
              <a:gd fmla="val 16667"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很像</a:t>
            </a:r>
            <a:endParaRPr sz="2400">
              <a:solidFill>
                <a:srgbClr val="FFFFFF"/>
              </a:solidFill>
            </a:endParaRPr>
          </a:p>
          <a:p>
            <a:pPr indent="0" lvl="0" marL="0" rtl="0" algn="ctr">
              <a:spcBef>
                <a:spcPts val="0"/>
              </a:spcBef>
              <a:spcAft>
                <a:spcPts val="0"/>
              </a:spcAft>
              <a:buClr>
                <a:srgbClr val="000000"/>
              </a:buClr>
              <a:buSzPts val="1100"/>
              <a:buFont typeface="Arial"/>
              <a:buNone/>
            </a:pPr>
            <a:r>
              <a:rPr lang="zh-TW" sz="2400">
                <a:solidFill>
                  <a:srgbClr val="FFFFFF"/>
                </a:solidFill>
              </a:rPr>
              <a:t>相關係數r</a:t>
            </a:r>
            <a:endParaRPr sz="2400">
              <a:solidFill>
                <a:srgbClr val="FFFFFF"/>
              </a:solidFill>
            </a:endParaRPr>
          </a:p>
        </p:txBody>
      </p:sp>
      <p:graphicFrame>
        <p:nvGraphicFramePr>
          <p:cNvPr id="3113" name="Google Shape;3113;p209"/>
          <p:cNvGraphicFramePr/>
          <p:nvPr/>
        </p:nvGraphicFramePr>
        <p:xfrm>
          <a:off x="316725" y="2432625"/>
          <a:ext cx="3000000" cy="3000000"/>
        </p:xfrm>
        <a:graphic>
          <a:graphicData uri="http://schemas.openxmlformats.org/drawingml/2006/table">
            <a:tbl>
              <a:tblPr>
                <a:noFill/>
                <a:tableStyleId>{26D9D326-6533-4BB5-A6C5-8BFCD533F74D}</a:tableStyleId>
              </a:tblPr>
              <a:tblGrid>
                <a:gridCol w="3959500"/>
                <a:gridCol w="3052475"/>
              </a:tblGrid>
              <a:tr h="381000">
                <a:tc>
                  <a:txBody>
                    <a:bodyPr/>
                    <a:lstStyle/>
                    <a:p>
                      <a:pPr indent="0" lvl="0" marL="0" rtl="0" algn="ctr">
                        <a:spcBef>
                          <a:spcPts val="0"/>
                        </a:spcBef>
                        <a:spcAft>
                          <a:spcPts val="0"/>
                        </a:spcAft>
                        <a:buNone/>
                      </a:pPr>
                      <a:r>
                        <a:rPr lang="zh-TW" sz="2800">
                          <a:solidFill>
                            <a:srgbClr val="FFFFFF"/>
                          </a:solidFill>
                        </a:rPr>
                        <a:t>相關係數範圍(絕對值)</a:t>
                      </a:r>
                      <a:endParaRPr sz="2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2800">
                          <a:solidFill>
                            <a:srgbClr val="FFFFFF"/>
                          </a:solidFill>
                        </a:rPr>
                        <a:t>關聯程度</a:t>
                      </a:r>
                      <a:endParaRPr sz="2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381000">
                <a:tc>
                  <a:txBody>
                    <a:bodyPr/>
                    <a:lstStyle/>
                    <a:p>
                      <a:pPr indent="0" lvl="0" marL="0" rtl="0" algn="ctr">
                        <a:spcBef>
                          <a:spcPts val="0"/>
                        </a:spcBef>
                        <a:spcAft>
                          <a:spcPts val="0"/>
                        </a:spcAft>
                        <a:buNone/>
                      </a:pPr>
                      <a:r>
                        <a:rPr lang="zh-TW" sz="2800">
                          <a:solidFill>
                            <a:srgbClr val="FF0000"/>
                          </a:solidFill>
                        </a:rPr>
                        <a:t>1.00</a:t>
                      </a:r>
                      <a:endParaRPr sz="28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800">
                          <a:solidFill>
                            <a:srgbClr val="FF0000"/>
                          </a:solidFill>
                        </a:rPr>
                        <a:t>完全(正/負)相關</a:t>
                      </a:r>
                      <a:endParaRPr sz="28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81000">
                <a:tc>
                  <a:txBody>
                    <a:bodyPr/>
                    <a:lstStyle/>
                    <a:p>
                      <a:pPr indent="0" lvl="0" marL="0" rtl="0" algn="ctr">
                        <a:spcBef>
                          <a:spcPts val="0"/>
                        </a:spcBef>
                        <a:spcAft>
                          <a:spcPts val="0"/>
                        </a:spcAft>
                        <a:buNone/>
                      </a:pPr>
                      <a:r>
                        <a:rPr lang="zh-TW" sz="2800">
                          <a:solidFill>
                            <a:srgbClr val="FF0000"/>
                          </a:solidFill>
                        </a:rPr>
                        <a:t>0.70 - 0.99</a:t>
                      </a:r>
                      <a:endParaRPr sz="28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zh-TW" sz="2800">
                          <a:solidFill>
                            <a:srgbClr val="FF0000"/>
                          </a:solidFill>
                        </a:rPr>
                        <a:t>高度(正/負)相關</a:t>
                      </a:r>
                      <a:endParaRPr sz="28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381000">
                <a:tc>
                  <a:txBody>
                    <a:bodyPr/>
                    <a:lstStyle/>
                    <a:p>
                      <a:pPr indent="0" lvl="0" marL="0" rtl="0" algn="ctr">
                        <a:spcBef>
                          <a:spcPts val="0"/>
                        </a:spcBef>
                        <a:spcAft>
                          <a:spcPts val="0"/>
                        </a:spcAft>
                        <a:buNone/>
                      </a:pPr>
                      <a:r>
                        <a:rPr lang="zh-TW" sz="2800"/>
                        <a:t>0.40 - .069</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Clr>
                          <a:srgbClr val="000000"/>
                        </a:buClr>
                        <a:buSzPts val="1100"/>
                        <a:buFont typeface="Arial"/>
                        <a:buNone/>
                      </a:pPr>
                      <a:r>
                        <a:rPr lang="zh-TW" sz="2800"/>
                        <a:t>中度(正/負)相關</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81000">
                <a:tc>
                  <a:txBody>
                    <a:bodyPr/>
                    <a:lstStyle/>
                    <a:p>
                      <a:pPr indent="0" lvl="0" marL="0" rtl="0" algn="ctr">
                        <a:spcBef>
                          <a:spcPts val="0"/>
                        </a:spcBef>
                        <a:spcAft>
                          <a:spcPts val="0"/>
                        </a:spcAft>
                        <a:buNone/>
                      </a:pPr>
                      <a:r>
                        <a:rPr lang="zh-TW" sz="2800"/>
                        <a:t>0.10 - 0.39</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zh-TW" sz="2800">
                          <a:solidFill>
                            <a:srgbClr val="000000"/>
                          </a:solidFill>
                        </a:rPr>
                        <a:t>低度(正/負)相關</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381000">
                <a:tc>
                  <a:txBody>
                    <a:bodyPr/>
                    <a:lstStyle/>
                    <a:p>
                      <a:pPr indent="0" lvl="0" marL="0" rtl="0" algn="ctr">
                        <a:spcBef>
                          <a:spcPts val="0"/>
                        </a:spcBef>
                        <a:spcAft>
                          <a:spcPts val="0"/>
                        </a:spcAft>
                        <a:buNone/>
                      </a:pPr>
                      <a:r>
                        <a:rPr lang="zh-TW" sz="2800"/>
                        <a:t>0.10 以下</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Clr>
                          <a:srgbClr val="000000"/>
                        </a:buClr>
                        <a:buSzPts val="1100"/>
                        <a:buFont typeface="Arial"/>
                        <a:buNone/>
                      </a:pPr>
                      <a:r>
                        <a:rPr lang="zh-TW" sz="2800">
                          <a:solidFill>
                            <a:srgbClr val="000000"/>
                          </a:solidFill>
                        </a:rPr>
                        <a:t>無相關</a:t>
                      </a:r>
                      <a:endParaRPr sz="2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
        <p:nvSpPr>
          <p:cNvPr id="3114" name="Google Shape;3114;p209"/>
          <p:cNvSpPr/>
          <p:nvPr/>
        </p:nvSpPr>
        <p:spPr>
          <a:xfrm>
            <a:off x="3716126" y="1437225"/>
            <a:ext cx="1922400" cy="763500"/>
          </a:xfrm>
          <a:prstGeom prst="roundRect">
            <a:avLst>
              <a:gd fmla="val 16667" name="adj"/>
            </a:avLst>
          </a:prstGeom>
          <a:solidFill>
            <a:srgbClr val="A64D7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相關係數</a:t>
            </a:r>
            <a:endParaRPr sz="3200">
              <a:solidFill>
                <a:srgbClr val="FFFFFF"/>
              </a:solidFill>
            </a:endParaRPr>
          </a:p>
        </p:txBody>
      </p:sp>
      <p:sp>
        <p:nvSpPr>
          <p:cNvPr id="3115" name="Google Shape;3115;p209"/>
          <p:cNvSpPr txBox="1"/>
          <p:nvPr/>
        </p:nvSpPr>
        <p:spPr>
          <a:xfrm>
            <a:off x="5741850" y="1671788"/>
            <a:ext cx="30951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t>≦ 1.00 完全正相關</a:t>
            </a:r>
            <a:endParaRPr sz="2400"/>
          </a:p>
        </p:txBody>
      </p:sp>
      <p:sp>
        <p:nvSpPr>
          <p:cNvPr id="3116" name="Google Shape;3116;p209"/>
          <p:cNvSpPr txBox="1"/>
          <p:nvPr/>
        </p:nvSpPr>
        <p:spPr>
          <a:xfrm>
            <a:off x="484975" y="1671788"/>
            <a:ext cx="30951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t>完全負相關 </a:t>
            </a:r>
            <a:r>
              <a:rPr lang="zh-TW" sz="2400">
                <a:solidFill>
                  <a:srgbClr val="000000"/>
                </a:solidFill>
              </a:rPr>
              <a:t>-1.00 ≦ </a:t>
            </a:r>
            <a:endParaRPr sz="2400"/>
          </a:p>
        </p:txBody>
      </p:sp>
      <p:cxnSp>
        <p:nvCxnSpPr>
          <p:cNvPr id="3117" name="Google Shape;3117;p209"/>
          <p:cNvCxnSpPr/>
          <p:nvPr/>
        </p:nvCxnSpPr>
        <p:spPr>
          <a:xfrm flipH="1">
            <a:off x="354450" y="4288300"/>
            <a:ext cx="8661000" cy="10500"/>
          </a:xfrm>
          <a:prstGeom prst="straightConnector1">
            <a:avLst/>
          </a:prstGeom>
          <a:noFill/>
          <a:ln cap="flat" cmpd="sng" w="28575">
            <a:solidFill>
              <a:srgbClr val="FF0000"/>
            </a:solidFill>
            <a:prstDash val="dash"/>
            <a:round/>
            <a:headEnd len="med" w="med" type="none"/>
            <a:tailEnd len="med" w="med" type="none"/>
          </a:ln>
          <a:effectLst>
            <a:outerShdw blurRad="57150" rotWithShape="0" algn="bl" dir="5400000" dist="19050">
              <a:srgbClr val="000000">
                <a:alpha val="50000"/>
              </a:srgbClr>
            </a:outerShdw>
          </a:effectLst>
        </p:spPr>
      </p:cxnSp>
      <p:sp>
        <p:nvSpPr>
          <p:cNvPr id="3118" name="Google Shape;3118;p209"/>
          <p:cNvSpPr txBox="1"/>
          <p:nvPr/>
        </p:nvSpPr>
        <p:spPr>
          <a:xfrm>
            <a:off x="7328700" y="3433188"/>
            <a:ext cx="30951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FF0000"/>
                </a:solidFill>
              </a:rPr>
              <a:t>相關係數</a:t>
            </a:r>
            <a:endParaRPr sz="2400">
              <a:solidFill>
                <a:srgbClr val="FF0000"/>
              </a:solidFill>
            </a:endParaRPr>
          </a:p>
          <a:p>
            <a:pPr indent="0" lvl="0" marL="0" rtl="0" algn="l">
              <a:lnSpc>
                <a:spcPct val="115000"/>
              </a:lnSpc>
              <a:spcBef>
                <a:spcPts val="0"/>
              </a:spcBef>
              <a:spcAft>
                <a:spcPts val="0"/>
              </a:spcAft>
              <a:buNone/>
            </a:pPr>
            <a:r>
              <a:rPr lang="zh-TW" sz="2400">
                <a:solidFill>
                  <a:srgbClr val="FF0000"/>
                </a:solidFill>
              </a:rPr>
              <a:t>&gt; 0.7</a:t>
            </a:r>
            <a:endParaRPr sz="2400">
              <a:solidFill>
                <a:srgbClr val="FF0000"/>
              </a:solidFill>
            </a:endParaRPr>
          </a:p>
          <a:p>
            <a:pPr indent="0" lvl="0" marL="0" rtl="0" algn="l">
              <a:lnSpc>
                <a:spcPct val="115000"/>
              </a:lnSpc>
              <a:spcBef>
                <a:spcPts val="0"/>
              </a:spcBef>
              <a:spcAft>
                <a:spcPts val="0"/>
              </a:spcAft>
              <a:buNone/>
            </a:pPr>
            <a:r>
              <a:rPr lang="zh-TW" sz="2400">
                <a:solidFill>
                  <a:srgbClr val="FF0000"/>
                </a:solidFill>
              </a:rPr>
              <a:t>容易顯著</a:t>
            </a:r>
            <a:endParaRPr sz="2400">
              <a:solidFill>
                <a:srgbClr val="FF00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2" name="Shape 3122"/>
        <p:cNvGrpSpPr/>
        <p:nvPr/>
      </p:nvGrpSpPr>
      <p:grpSpPr>
        <a:xfrm>
          <a:off x="0" y="0"/>
          <a:ext cx="0" cy="0"/>
          <a:chOff x="0" y="0"/>
          <a:chExt cx="0" cy="0"/>
        </a:xfrm>
      </p:grpSpPr>
      <p:sp>
        <p:nvSpPr>
          <p:cNvPr id="3123" name="Google Shape;3123;p2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相關係數Yule'Q值</a:t>
            </a:r>
            <a:endParaRPr sz="2400"/>
          </a:p>
          <a:p>
            <a:pPr indent="0" lvl="0" marL="0" rtl="0" algn="ctr">
              <a:spcBef>
                <a:spcPts val="0"/>
              </a:spcBef>
              <a:spcAft>
                <a:spcPts val="0"/>
              </a:spcAft>
              <a:buNone/>
            </a:pPr>
            <a:r>
              <a:rPr lang="zh-TW"/>
              <a:t>1. 縮減列聯表</a:t>
            </a:r>
            <a:endParaRPr/>
          </a:p>
        </p:txBody>
      </p:sp>
      <p:sp>
        <p:nvSpPr>
          <p:cNvPr id="3124" name="Google Shape;3124;p2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25" name="Google Shape;3125;p21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Bakeman, R., &amp; Gottman, J. M. (1997). Observing interaction: an introduction to sequential analysis.</a:t>
            </a:r>
            <a:endParaRPr/>
          </a:p>
        </p:txBody>
      </p:sp>
      <p:graphicFrame>
        <p:nvGraphicFramePr>
          <p:cNvPr id="3126" name="Google Shape;3126;p210"/>
          <p:cNvGraphicFramePr/>
          <p:nvPr/>
        </p:nvGraphicFramePr>
        <p:xfrm>
          <a:off x="476250" y="2519305"/>
          <a:ext cx="3000000" cy="3000000"/>
        </p:xfrm>
        <a:graphic>
          <a:graphicData uri="http://schemas.openxmlformats.org/drawingml/2006/table">
            <a:tbl>
              <a:tblPr>
                <a:noFill/>
                <a:tableStyleId>{26D9D326-6533-4BB5-A6C5-8BFCD533F74D}</a:tableStyleId>
              </a:tblPr>
              <a:tblGrid>
                <a:gridCol w="942750"/>
                <a:gridCol w="490900"/>
                <a:gridCol w="714475"/>
                <a:gridCol w="684525"/>
                <a:gridCol w="789550"/>
              </a:tblGrid>
              <a:tr h="354700">
                <a:tc gridSpan="2" rowSpan="2">
                  <a:txBody>
                    <a:bodyPr/>
                    <a:lstStyle/>
                    <a:p>
                      <a:pPr indent="0" lvl="0" marL="0" rtl="0" algn="ctr">
                        <a:spcBef>
                          <a:spcPts val="0"/>
                        </a:spcBef>
                        <a:spcAft>
                          <a:spcPts val="0"/>
                        </a:spcAft>
                        <a:buNone/>
                      </a:pPr>
                      <a:r>
                        <a:rPr lang="zh-TW" sz="2000">
                          <a:solidFill>
                            <a:srgbClr val="FFFFFF"/>
                          </a:solidFill>
                        </a:rPr>
                        <a:t>出現頻率</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r h="354700">
                <a:tc rowSpan="3">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4</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54700">
                <a:tc vMerge="1"/>
                <a:tc>
                  <a:txBody>
                    <a:bodyPr/>
                    <a:lstStyle/>
                    <a:p>
                      <a:pPr indent="0" lvl="0" marL="0" rtl="0" algn="l">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486125">
                <a:tc vMerge="1"/>
                <a:tc>
                  <a:txBody>
                    <a:bodyPr/>
                    <a:lstStyle/>
                    <a:p>
                      <a:pPr indent="0" lvl="0" marL="0" rtl="0" algn="l">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graphicFrame>
        <p:nvGraphicFramePr>
          <p:cNvPr id="3127" name="Google Shape;3127;p210"/>
          <p:cNvGraphicFramePr/>
          <p:nvPr/>
        </p:nvGraphicFramePr>
        <p:xfrm>
          <a:off x="4961800" y="2763130"/>
          <a:ext cx="3000000" cy="3000000"/>
        </p:xfrm>
        <a:graphic>
          <a:graphicData uri="http://schemas.openxmlformats.org/drawingml/2006/table">
            <a:tbl>
              <a:tblPr>
                <a:noFill/>
                <a:tableStyleId>{26D9D326-6533-4BB5-A6C5-8BFCD533F74D}</a:tableStyleId>
              </a:tblPr>
              <a:tblGrid>
                <a:gridCol w="1073650"/>
                <a:gridCol w="1033775"/>
                <a:gridCol w="876325"/>
                <a:gridCol w="950800"/>
              </a:tblGrid>
              <a:tr h="354700">
                <a:tc gridSpan="2" rowSpan="2">
                  <a:txBody>
                    <a:bodyPr/>
                    <a:lstStyle/>
                    <a:p>
                      <a:pPr indent="0" lvl="0" marL="0" rtl="0" algn="ctr">
                        <a:spcBef>
                          <a:spcPts val="0"/>
                        </a:spcBef>
                        <a:spcAft>
                          <a:spcPts val="0"/>
                        </a:spcAft>
                        <a:buNone/>
                      </a:pPr>
                      <a:r>
                        <a:rPr lang="zh-TW" sz="2000">
                          <a:solidFill>
                            <a:srgbClr val="FFFFFF"/>
                          </a:solidFill>
                        </a:rPr>
                        <a:t>出現頻率</a:t>
                      </a:r>
                      <a:endParaRPr sz="2000">
                        <a:solidFill>
                          <a:srgbClr val="FFFFFF"/>
                        </a:solidFill>
                      </a:endParaRPr>
                    </a:p>
                    <a:p>
                      <a:pPr indent="0" lvl="0" marL="0" rtl="0" algn="ctr">
                        <a:spcBef>
                          <a:spcPts val="0"/>
                        </a:spcBef>
                        <a:spcAft>
                          <a:spcPts val="0"/>
                        </a:spcAft>
                        <a:buNone/>
                      </a:pPr>
                      <a:r>
                        <a:rPr lang="zh-TW" sz="2000">
                          <a:solidFill>
                            <a:srgbClr val="FFFFFF"/>
                          </a:solidFill>
                        </a:rPr>
                        <a:t>二項實驗</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2">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是C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ctr">
                        <a:spcBef>
                          <a:spcPts val="0"/>
                        </a:spcBef>
                        <a:spcAft>
                          <a:spcPts val="0"/>
                        </a:spcAft>
                        <a:buNone/>
                      </a:pPr>
                      <a:r>
                        <a:rPr lang="zh-TW" sz="2000">
                          <a:solidFill>
                            <a:srgbClr val="FFFFFF"/>
                          </a:solidFill>
                        </a:rPr>
                        <a:t>不是C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354700">
                <a:tc rowSpan="2">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000">
                          <a:solidFill>
                            <a:srgbClr val="FFFFFF"/>
                          </a:solidFill>
                        </a:rPr>
                        <a:t>是B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000"/>
                        <a:t>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54700">
                <a:tc vMerge="1"/>
                <a:tc>
                  <a:txBody>
                    <a:bodyPr/>
                    <a:lstStyle/>
                    <a:p>
                      <a:pPr indent="0" lvl="0" marL="0" rtl="0" algn="l">
                        <a:spcBef>
                          <a:spcPts val="0"/>
                        </a:spcBef>
                        <a:spcAft>
                          <a:spcPts val="0"/>
                        </a:spcAft>
                        <a:buNone/>
                      </a:pPr>
                      <a:r>
                        <a:rPr lang="zh-TW" sz="2000">
                          <a:solidFill>
                            <a:srgbClr val="FFFFFF"/>
                          </a:solidFill>
                        </a:rPr>
                        <a:t>不是B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128" name="Google Shape;3128;p210"/>
          <p:cNvSpPr/>
          <p:nvPr/>
        </p:nvSpPr>
        <p:spPr>
          <a:xfrm>
            <a:off x="1646703" y="1991475"/>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a:t>
            </a:r>
            <a:endParaRPr sz="2400">
              <a:solidFill>
                <a:srgbClr val="FFFFFF"/>
              </a:solidFill>
            </a:endParaRPr>
          </a:p>
        </p:txBody>
      </p:sp>
      <p:sp>
        <p:nvSpPr>
          <p:cNvPr id="3129" name="Google Shape;3129;p210"/>
          <p:cNvSpPr/>
          <p:nvPr/>
        </p:nvSpPr>
        <p:spPr>
          <a:xfrm>
            <a:off x="2575803" y="1991475"/>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a:t>
            </a:r>
            <a:endParaRPr sz="2400">
              <a:solidFill>
                <a:srgbClr val="FFFFFF"/>
              </a:solidFill>
            </a:endParaRPr>
          </a:p>
        </p:txBody>
      </p:sp>
      <p:sp>
        <p:nvSpPr>
          <p:cNvPr id="3130" name="Google Shape;3130;p210"/>
          <p:cNvSpPr/>
          <p:nvPr/>
        </p:nvSpPr>
        <p:spPr>
          <a:xfrm flipH="1">
            <a:off x="2271629" y="2013006"/>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210"/>
          <p:cNvSpPr/>
          <p:nvPr/>
        </p:nvSpPr>
        <p:spPr>
          <a:xfrm>
            <a:off x="6364153" y="2067675"/>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a:t>
            </a:r>
            <a:endParaRPr sz="2400">
              <a:solidFill>
                <a:srgbClr val="FFFFFF"/>
              </a:solidFill>
            </a:endParaRPr>
          </a:p>
        </p:txBody>
      </p:sp>
      <p:sp>
        <p:nvSpPr>
          <p:cNvPr id="3132" name="Google Shape;3132;p210"/>
          <p:cNvSpPr/>
          <p:nvPr/>
        </p:nvSpPr>
        <p:spPr>
          <a:xfrm>
            <a:off x="7293253" y="2067675"/>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a:t>
            </a:r>
            <a:endParaRPr sz="2400">
              <a:solidFill>
                <a:srgbClr val="FFFFFF"/>
              </a:solidFill>
            </a:endParaRPr>
          </a:p>
        </p:txBody>
      </p:sp>
      <p:sp>
        <p:nvSpPr>
          <p:cNvPr id="3133" name="Google Shape;3133;p210"/>
          <p:cNvSpPr/>
          <p:nvPr/>
        </p:nvSpPr>
        <p:spPr>
          <a:xfrm flipH="1">
            <a:off x="6989079" y="2089206"/>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210"/>
          <p:cNvSpPr/>
          <p:nvPr/>
        </p:nvSpPr>
        <p:spPr>
          <a:xfrm rot="8100000">
            <a:off x="3549166" y="2982255"/>
            <a:ext cx="1346190" cy="1346190"/>
          </a:xfrm>
          <a:prstGeom prst="halfFrame">
            <a:avLst>
              <a:gd fmla="val 33333" name="adj1"/>
              <a:gd fmla="val 33333"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8" name="Shape 3138"/>
        <p:cNvGrpSpPr/>
        <p:nvPr/>
      </p:nvGrpSpPr>
      <p:grpSpPr>
        <a:xfrm>
          <a:off x="0" y="0"/>
          <a:ext cx="0" cy="0"/>
          <a:chOff x="0" y="0"/>
          <a:chExt cx="0" cy="0"/>
        </a:xfrm>
      </p:grpSpPr>
      <p:sp>
        <p:nvSpPr>
          <p:cNvPr id="3139" name="Google Shape;3139;p2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相關係數Yule'Q值</a:t>
            </a:r>
            <a:endParaRPr sz="2400"/>
          </a:p>
          <a:p>
            <a:pPr indent="0" lvl="0" marL="0" rtl="0" algn="ctr">
              <a:spcBef>
                <a:spcPts val="0"/>
              </a:spcBef>
              <a:spcAft>
                <a:spcPts val="0"/>
              </a:spcAft>
              <a:buNone/>
            </a:pPr>
            <a:r>
              <a:rPr lang="zh-TW"/>
              <a:t>2. 計算相關係數</a:t>
            </a:r>
            <a:endParaRPr/>
          </a:p>
        </p:txBody>
      </p:sp>
      <p:sp>
        <p:nvSpPr>
          <p:cNvPr id="3140" name="Google Shape;3140;p2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41" name="Google Shape;3141;p21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Bakeman, R., &amp; Gottman, J. M. (1997). Observing interaction: an introduction to sequential analysis.</a:t>
            </a:r>
            <a:endParaRPr/>
          </a:p>
        </p:txBody>
      </p:sp>
      <p:graphicFrame>
        <p:nvGraphicFramePr>
          <p:cNvPr id="3142" name="Google Shape;3142;p211"/>
          <p:cNvGraphicFramePr/>
          <p:nvPr/>
        </p:nvGraphicFramePr>
        <p:xfrm>
          <a:off x="247650" y="2927355"/>
          <a:ext cx="3000000" cy="3000000"/>
        </p:xfrm>
        <a:graphic>
          <a:graphicData uri="http://schemas.openxmlformats.org/drawingml/2006/table">
            <a:tbl>
              <a:tblPr>
                <a:noFill/>
                <a:tableStyleId>{26D9D326-6533-4BB5-A6C5-8BFCD533F74D}</a:tableStyleId>
              </a:tblPr>
              <a:tblGrid>
                <a:gridCol w="1073650"/>
                <a:gridCol w="1033775"/>
                <a:gridCol w="876325"/>
                <a:gridCol w="950800"/>
              </a:tblGrid>
              <a:tr h="354700">
                <a:tc gridSpan="2" rowSpan="2">
                  <a:txBody>
                    <a:bodyPr/>
                    <a:lstStyle/>
                    <a:p>
                      <a:pPr indent="0" lvl="0" marL="0" rtl="0" algn="ctr">
                        <a:spcBef>
                          <a:spcPts val="0"/>
                        </a:spcBef>
                        <a:spcAft>
                          <a:spcPts val="0"/>
                        </a:spcAft>
                        <a:buNone/>
                      </a:pPr>
                      <a:r>
                        <a:rPr lang="zh-TW" sz="2000">
                          <a:solidFill>
                            <a:srgbClr val="FFFFFF"/>
                          </a:solidFill>
                        </a:rPr>
                        <a:t>出現頻率</a:t>
                      </a:r>
                      <a:endParaRPr sz="2000">
                        <a:solidFill>
                          <a:srgbClr val="FFFFFF"/>
                        </a:solidFill>
                      </a:endParaRPr>
                    </a:p>
                    <a:p>
                      <a:pPr indent="0" lvl="0" marL="0" rtl="0" algn="ctr">
                        <a:spcBef>
                          <a:spcPts val="0"/>
                        </a:spcBef>
                        <a:spcAft>
                          <a:spcPts val="0"/>
                        </a:spcAft>
                        <a:buNone/>
                      </a:pPr>
                      <a:r>
                        <a:rPr lang="zh-TW" sz="2000">
                          <a:solidFill>
                            <a:srgbClr val="FFFFFF"/>
                          </a:solidFill>
                        </a:rPr>
                        <a:t>二項實驗</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2">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是C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ctr">
                        <a:spcBef>
                          <a:spcPts val="0"/>
                        </a:spcBef>
                        <a:spcAft>
                          <a:spcPts val="0"/>
                        </a:spcAft>
                        <a:buNone/>
                      </a:pPr>
                      <a:r>
                        <a:rPr lang="zh-TW" sz="2000">
                          <a:solidFill>
                            <a:srgbClr val="FFFFFF"/>
                          </a:solidFill>
                        </a:rPr>
                        <a:t>不是C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354700">
                <a:tc rowSpan="2">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000">
                          <a:solidFill>
                            <a:srgbClr val="FFFFFF"/>
                          </a:solidFill>
                        </a:rPr>
                        <a:t>是B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000"/>
                        <a:t>7 (a)</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3 (b)</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54700">
                <a:tc vMerge="1"/>
                <a:tc>
                  <a:txBody>
                    <a:bodyPr/>
                    <a:lstStyle/>
                    <a:p>
                      <a:pPr indent="0" lvl="0" marL="0" rtl="0" algn="l">
                        <a:spcBef>
                          <a:spcPts val="0"/>
                        </a:spcBef>
                        <a:spcAft>
                          <a:spcPts val="0"/>
                        </a:spcAft>
                        <a:buNone/>
                      </a:pPr>
                      <a:r>
                        <a:rPr lang="zh-TW" sz="2000">
                          <a:solidFill>
                            <a:srgbClr val="FFFFFF"/>
                          </a:solidFill>
                        </a:rPr>
                        <a:t>不是B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2 (c)</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12 (d)</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3143" name="Google Shape;3143;p211"/>
          <p:cNvSpPr/>
          <p:nvPr/>
        </p:nvSpPr>
        <p:spPr>
          <a:xfrm>
            <a:off x="1650003" y="2231900"/>
            <a:ext cx="487200" cy="445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a:t>
            </a:r>
            <a:endParaRPr sz="2400">
              <a:solidFill>
                <a:srgbClr val="FFFFFF"/>
              </a:solidFill>
            </a:endParaRPr>
          </a:p>
        </p:txBody>
      </p:sp>
      <p:sp>
        <p:nvSpPr>
          <p:cNvPr id="3144" name="Google Shape;3144;p211"/>
          <p:cNvSpPr/>
          <p:nvPr/>
        </p:nvSpPr>
        <p:spPr>
          <a:xfrm>
            <a:off x="2579103" y="2231900"/>
            <a:ext cx="487200" cy="445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a:t>
            </a:r>
            <a:endParaRPr sz="2400">
              <a:solidFill>
                <a:srgbClr val="FFFFFF"/>
              </a:solidFill>
            </a:endParaRPr>
          </a:p>
        </p:txBody>
      </p:sp>
      <p:sp>
        <p:nvSpPr>
          <p:cNvPr id="3145" name="Google Shape;3145;p211"/>
          <p:cNvSpPr/>
          <p:nvPr/>
        </p:nvSpPr>
        <p:spPr>
          <a:xfrm flipH="1">
            <a:off x="2274929" y="2253431"/>
            <a:ext cx="231300" cy="4029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6" name="Google Shape;3146;p211"/>
          <p:cNvPicPr preferRelativeResize="0"/>
          <p:nvPr/>
        </p:nvPicPr>
        <p:blipFill rotWithShape="1">
          <a:blip r:embed="rId3">
            <a:alphaModFix/>
          </a:blip>
          <a:srcRect b="50406" l="0" r="0" t="0"/>
          <a:stretch/>
        </p:blipFill>
        <p:spPr>
          <a:xfrm>
            <a:off x="4314900" y="2506900"/>
            <a:ext cx="4553150" cy="909999"/>
          </a:xfrm>
          <a:prstGeom prst="rect">
            <a:avLst/>
          </a:prstGeom>
          <a:noFill/>
          <a:ln>
            <a:noFill/>
          </a:ln>
        </p:spPr>
      </p:pic>
      <p:pic>
        <p:nvPicPr>
          <p:cNvPr id="3147" name="Google Shape;3147;p211"/>
          <p:cNvPicPr preferRelativeResize="0"/>
          <p:nvPr/>
        </p:nvPicPr>
        <p:blipFill rotWithShape="1">
          <a:blip r:embed="rId3">
            <a:alphaModFix/>
          </a:blip>
          <a:srcRect b="0" l="0" r="0" t="50406"/>
          <a:stretch/>
        </p:blipFill>
        <p:spPr>
          <a:xfrm>
            <a:off x="4314900" y="3638851"/>
            <a:ext cx="4553150" cy="909999"/>
          </a:xfrm>
          <a:prstGeom prst="rect">
            <a:avLst/>
          </a:prstGeom>
          <a:noFill/>
          <a:ln>
            <a:noFill/>
          </a:ln>
        </p:spPr>
      </p:pic>
      <p:sp>
        <p:nvSpPr>
          <p:cNvPr id="3148" name="Google Shape;3148;p211"/>
          <p:cNvSpPr txBox="1"/>
          <p:nvPr/>
        </p:nvSpPr>
        <p:spPr>
          <a:xfrm>
            <a:off x="5342550" y="4873363"/>
            <a:ext cx="30951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t>= 0.867 </a:t>
            </a:r>
            <a:endParaRPr sz="24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2" name="Shape 3152"/>
        <p:cNvGrpSpPr/>
        <p:nvPr/>
      </p:nvGrpSpPr>
      <p:grpSpPr>
        <a:xfrm>
          <a:off x="0" y="0"/>
          <a:ext cx="0" cy="0"/>
          <a:chOff x="0" y="0"/>
          <a:chExt cx="0" cy="0"/>
        </a:xfrm>
      </p:grpSpPr>
      <p:sp>
        <p:nvSpPr>
          <p:cNvPr id="3153" name="Google Shape;3153;p2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相關係數Yule'Q值</a:t>
            </a:r>
            <a:endParaRPr sz="2400"/>
          </a:p>
          <a:p>
            <a:pPr indent="0" lvl="0" marL="0" rtl="0" algn="ctr">
              <a:spcBef>
                <a:spcPts val="0"/>
              </a:spcBef>
              <a:spcAft>
                <a:spcPts val="0"/>
              </a:spcAft>
              <a:buNone/>
            </a:pPr>
            <a:r>
              <a:rPr lang="zh-TW"/>
              <a:t>計算每一個細格的相關係數</a:t>
            </a:r>
            <a:endParaRPr/>
          </a:p>
        </p:txBody>
      </p:sp>
      <p:sp>
        <p:nvSpPr>
          <p:cNvPr id="3154" name="Google Shape;3154;p2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55" name="Google Shape;3155;p21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Bakeman, R., &amp; Gottman, J. M. (1997). Observing interaction: an introduction to sequential analysis.</a:t>
            </a:r>
            <a:endParaRPr/>
          </a:p>
        </p:txBody>
      </p:sp>
      <p:graphicFrame>
        <p:nvGraphicFramePr>
          <p:cNvPr id="3156" name="Google Shape;3156;p212"/>
          <p:cNvGraphicFramePr/>
          <p:nvPr/>
        </p:nvGraphicFramePr>
        <p:xfrm>
          <a:off x="1607013" y="1372580"/>
          <a:ext cx="3000000" cy="3000000"/>
        </p:xfrm>
        <a:graphic>
          <a:graphicData uri="http://schemas.openxmlformats.org/drawingml/2006/table">
            <a:tbl>
              <a:tblPr>
                <a:noFill/>
                <a:tableStyleId>{26D9D326-6533-4BB5-A6C5-8BFCD533F74D}</a:tableStyleId>
              </a:tblPr>
              <a:tblGrid>
                <a:gridCol w="996975"/>
                <a:gridCol w="382850"/>
                <a:gridCol w="1405950"/>
                <a:gridCol w="1104100"/>
                <a:gridCol w="966575"/>
                <a:gridCol w="1073500"/>
              </a:tblGrid>
              <a:tr h="601025">
                <a:tc gridSpan="3" rowSpan="2">
                  <a:txBody>
                    <a:bodyPr/>
                    <a:lstStyle/>
                    <a:p>
                      <a:pPr indent="0" lvl="0" marL="0" rtl="0" algn="ctr">
                        <a:spcBef>
                          <a:spcPts val="560"/>
                        </a:spcBef>
                        <a:spcAft>
                          <a:spcPts val="0"/>
                        </a:spcAft>
                        <a:buNone/>
                      </a:pPr>
                      <a:r>
                        <a:rPr b="1" lang="zh-TW" sz="2400">
                          <a:solidFill>
                            <a:srgbClr val="FFFFFF"/>
                          </a:solidFill>
                        </a:rPr>
                        <a:t>實驗組的</a:t>
                      </a:r>
                      <a:endParaRPr b="1" sz="2400">
                        <a:solidFill>
                          <a:srgbClr val="FFFFFF"/>
                        </a:solidFill>
                      </a:endParaRPr>
                    </a:p>
                    <a:p>
                      <a:pPr indent="0" lvl="0" marL="0" rtl="0" algn="ctr">
                        <a:spcBef>
                          <a:spcPts val="560"/>
                        </a:spcBef>
                        <a:spcAft>
                          <a:spcPts val="0"/>
                        </a:spcAft>
                        <a:buNone/>
                      </a:pPr>
                      <a:r>
                        <a:rPr b="1" lang="zh-TW" sz="2400">
                          <a:solidFill>
                            <a:srgbClr val="FFFFFF"/>
                          </a:solidFill>
                        </a:rPr>
                        <a:t>事件轉移表</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100000">
                <a:tc gridSpan="3" vMerge="1"/>
                <a:tc hMerge="1" vMerge="1"/>
                <a:tc hMerge="1" vMerge="1"/>
                <a:tc>
                  <a:txBody>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出現頻率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4</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05225">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400"/>
                        <a:t>0.36</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0.69</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出現頻率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5486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400"/>
                        <a:t>-1.00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-0.62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0.87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出現頻率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68300">
                <a:tc vMerge="1"/>
                <a:tc vMerge="1"/>
                <a:tc>
                  <a:txBody>
                    <a:bodyPr/>
                    <a:lstStyle/>
                    <a:p>
                      <a:pPr indent="0" lvl="0" marL="0" rtl="0" algn="l">
                        <a:spcBef>
                          <a:spcPts val="0"/>
                        </a:spcBef>
                        <a:spcAft>
                          <a:spcPts val="0"/>
                        </a:spcAft>
                        <a:buNone/>
                      </a:pPr>
                      <a:r>
                        <a:rPr lang="zh-TW" sz="1800">
                          <a:solidFill>
                            <a:srgbClr val="FFFFFF"/>
                          </a:solidFill>
                        </a:rPr>
                        <a:t>相關係數</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0.60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0.18</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-0.51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0" name="Shape 3160"/>
        <p:cNvGrpSpPr/>
        <p:nvPr/>
      </p:nvGrpSpPr>
      <p:grpSpPr>
        <a:xfrm>
          <a:off x="0" y="0"/>
          <a:ext cx="0" cy="0"/>
          <a:chOff x="0" y="0"/>
          <a:chExt cx="0" cy="0"/>
        </a:xfrm>
      </p:grpSpPr>
      <p:sp>
        <p:nvSpPr>
          <p:cNvPr id="3161" name="Google Shape;3161;p2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不同研究對象之間的</a:t>
            </a:r>
            <a:r>
              <a:rPr lang="zh-TW" u="sng">
                <a:solidFill>
                  <a:srgbClr val="741B47"/>
                </a:solidFill>
              </a:rPr>
              <a:t>相關係數</a:t>
            </a:r>
            <a:r>
              <a:rPr lang="zh-TW"/>
              <a:t>比較</a:t>
            </a:r>
            <a:endParaRPr/>
          </a:p>
        </p:txBody>
      </p:sp>
      <p:sp>
        <p:nvSpPr>
          <p:cNvPr id="3162" name="Google Shape;3162;p2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63" name="Google Shape;3163;p21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164" name="Google Shape;3164;p213"/>
          <p:cNvSpPr/>
          <p:nvPr/>
        </p:nvSpPr>
        <p:spPr>
          <a:xfrm>
            <a:off x="40425" y="1239625"/>
            <a:ext cx="9144000" cy="5607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213"/>
          <p:cNvSpPr/>
          <p:nvPr/>
        </p:nvSpPr>
        <p:spPr>
          <a:xfrm>
            <a:off x="394600" y="4526275"/>
            <a:ext cx="2857200" cy="530100"/>
          </a:xfrm>
          <a:prstGeom prst="roundRect">
            <a:avLst>
              <a:gd fmla="val 16667" name="adj"/>
            </a:avLst>
          </a:prstGeom>
          <a:solidFill>
            <a:srgbClr val="6AA84F"/>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組間比較結論</a:t>
            </a:r>
            <a:endParaRPr sz="3200">
              <a:solidFill>
                <a:srgbClr val="FFFFFF"/>
              </a:solidFill>
            </a:endParaRPr>
          </a:p>
        </p:txBody>
      </p:sp>
      <p:sp>
        <p:nvSpPr>
          <p:cNvPr id="3166" name="Google Shape;3166;p213"/>
          <p:cNvSpPr txBox="1"/>
          <p:nvPr/>
        </p:nvSpPr>
        <p:spPr>
          <a:xfrm>
            <a:off x="630238" y="959701"/>
            <a:ext cx="38688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2800"/>
              <a:t>實驗組的事件轉移表</a:t>
            </a:r>
            <a:endParaRPr b="1" sz="2800"/>
          </a:p>
        </p:txBody>
      </p:sp>
      <p:sp>
        <p:nvSpPr>
          <p:cNvPr id="3167" name="Google Shape;3167;p213"/>
          <p:cNvSpPr txBox="1"/>
          <p:nvPr/>
        </p:nvSpPr>
        <p:spPr>
          <a:xfrm>
            <a:off x="4629150" y="959701"/>
            <a:ext cx="3887700" cy="823800"/>
          </a:xfrm>
          <a:prstGeom prst="rect">
            <a:avLst/>
          </a:prstGeom>
          <a:noFill/>
          <a:ln>
            <a:noFill/>
          </a:ln>
        </p:spPr>
        <p:txBody>
          <a:bodyPr anchorCtr="0" anchor="b" bIns="91425" lIns="91425" spcFirstLastPara="1" rIns="91425" wrap="square" tIns="91425">
            <a:noAutofit/>
          </a:bodyPr>
          <a:lstStyle/>
          <a:p>
            <a:pPr indent="0" lvl="0" marL="0" rtl="0" algn="ctr">
              <a:spcBef>
                <a:spcPts val="560"/>
              </a:spcBef>
              <a:spcAft>
                <a:spcPts val="0"/>
              </a:spcAft>
              <a:buNone/>
            </a:pPr>
            <a:r>
              <a:rPr b="1" lang="zh-TW" sz="2800">
                <a:solidFill>
                  <a:srgbClr val="000000"/>
                </a:solidFill>
              </a:rPr>
              <a:t>控制組的事件轉移表</a:t>
            </a:r>
            <a:endParaRPr b="1" sz="3200"/>
          </a:p>
        </p:txBody>
      </p:sp>
      <p:graphicFrame>
        <p:nvGraphicFramePr>
          <p:cNvPr id="3168" name="Google Shape;3168;p213"/>
          <p:cNvGraphicFramePr/>
          <p:nvPr/>
        </p:nvGraphicFramePr>
        <p:xfrm>
          <a:off x="553850" y="1837780"/>
          <a:ext cx="3000000" cy="3000000"/>
        </p:xfrm>
        <a:graphic>
          <a:graphicData uri="http://schemas.openxmlformats.org/drawingml/2006/table">
            <a:tbl>
              <a:tblPr>
                <a:noFill/>
                <a:tableStyleId>{26D9D326-6533-4BB5-A6C5-8BFCD533F74D}</a:tableStyleId>
              </a:tblPr>
              <a:tblGrid>
                <a:gridCol w="1017350"/>
                <a:gridCol w="529750"/>
                <a:gridCol w="789875"/>
                <a:gridCol w="785025"/>
                <a:gridCol w="786825"/>
              </a:tblGrid>
              <a:tr h="354700">
                <a:tc gridSpan="2" rowSpan="2">
                  <a:txBody>
                    <a:bodyPr/>
                    <a:lstStyle/>
                    <a:p>
                      <a:pPr indent="0" lvl="0" marL="0" rtl="0" algn="ctr">
                        <a:spcBef>
                          <a:spcPts val="0"/>
                        </a:spcBef>
                        <a:spcAft>
                          <a:spcPts val="0"/>
                        </a:spcAft>
                        <a:buNone/>
                      </a:pPr>
                      <a:r>
                        <a:rPr lang="zh-TW" sz="2000">
                          <a:solidFill>
                            <a:srgbClr val="FFFFFF"/>
                          </a:solidFill>
                        </a:rPr>
                        <a:t>(相關係數)</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rowSpan="2" hMerge="1"/>
                <a:tc gridSpan="3">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hMerge="1"/>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r>
              <a:tr h="354700">
                <a:tc rowSpan="3">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l">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000"/>
                        <a:t>0.36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0.69</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-1.00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354700">
                <a:tc vMerge="1"/>
                <a:tc>
                  <a:txBody>
                    <a:bodyPr/>
                    <a:lstStyle/>
                    <a:p>
                      <a:pPr indent="0" lvl="0" marL="0" rtl="0" algn="l">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000"/>
                        <a:t>-1.00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-0.62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0.87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486125">
                <a:tc vMerge="1"/>
                <a:tc>
                  <a:txBody>
                    <a:bodyPr/>
                    <a:lstStyle/>
                    <a:p>
                      <a:pPr indent="0" lvl="0" marL="0" rtl="0" algn="l">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Clr>
                          <a:srgbClr val="000000"/>
                        </a:buClr>
                        <a:buSzPts val="1100"/>
                        <a:buFont typeface="Arial"/>
                        <a:buNone/>
                      </a:pPr>
                      <a:r>
                        <a:rPr lang="zh-TW" sz="2000">
                          <a:solidFill>
                            <a:srgbClr val="000000"/>
                          </a:solidFill>
                        </a:rPr>
                        <a:t>0.60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Clr>
                          <a:srgbClr val="000000"/>
                        </a:buClr>
                        <a:buSzPts val="1100"/>
                        <a:buFont typeface="Arial"/>
                        <a:buNone/>
                      </a:pPr>
                      <a:r>
                        <a:rPr lang="zh-TW" sz="2000">
                          <a:solidFill>
                            <a:srgbClr val="000000"/>
                          </a:solidFill>
                        </a:rPr>
                        <a:t>0.18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-0.51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bl>
          </a:graphicData>
        </a:graphic>
      </p:graphicFrame>
      <p:graphicFrame>
        <p:nvGraphicFramePr>
          <p:cNvPr id="3169" name="Google Shape;3169;p213"/>
          <p:cNvGraphicFramePr/>
          <p:nvPr/>
        </p:nvGraphicFramePr>
        <p:xfrm>
          <a:off x="4758925" y="1837780"/>
          <a:ext cx="3000000" cy="3000000"/>
        </p:xfrm>
        <a:graphic>
          <a:graphicData uri="http://schemas.openxmlformats.org/drawingml/2006/table">
            <a:tbl>
              <a:tblPr>
                <a:noFill/>
                <a:tableStyleId>{26D9D326-6533-4BB5-A6C5-8BFCD533F74D}</a:tableStyleId>
              </a:tblPr>
              <a:tblGrid>
                <a:gridCol w="1017350"/>
                <a:gridCol w="529750"/>
                <a:gridCol w="789875"/>
                <a:gridCol w="785025"/>
                <a:gridCol w="786825"/>
              </a:tblGrid>
              <a:tr h="354700">
                <a:tc gridSpan="2" rowSpan="2">
                  <a:txBody>
                    <a:bodyPr/>
                    <a:lstStyle/>
                    <a:p>
                      <a:pPr indent="0" lvl="0" marL="0" rtl="0" algn="ctr">
                        <a:spcBef>
                          <a:spcPts val="0"/>
                        </a:spcBef>
                        <a:spcAft>
                          <a:spcPts val="0"/>
                        </a:spcAft>
                        <a:buNone/>
                      </a:pPr>
                      <a:r>
                        <a:rPr lang="zh-TW" sz="2000">
                          <a:solidFill>
                            <a:srgbClr val="FFFFFF"/>
                          </a:solidFill>
                        </a:rPr>
                        <a:t>(相關係數)</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rowSpan="2" hMerge="1"/>
                <a:tc gridSpan="3">
                  <a:txBody>
                    <a:bodyPr/>
                    <a:lstStyle/>
                    <a:p>
                      <a:pPr indent="0" lvl="0" marL="0" rtl="0" algn="ctr">
                        <a:spcBef>
                          <a:spcPts val="0"/>
                        </a:spcBef>
                        <a:spcAft>
                          <a:spcPts val="0"/>
                        </a:spcAft>
                        <a:buNone/>
                      </a:pPr>
                      <a:r>
                        <a:rPr lang="zh-TW" sz="2000">
                          <a:solidFill>
                            <a:srgbClr val="FFFFFF"/>
                          </a:solidFill>
                        </a:rPr>
                        <a:t>Lag 1 (t)</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hMerge="1"/>
                <a:tc hMerge="1"/>
              </a:tr>
              <a:tr h="354700">
                <a:tc gridSpan="2" vMerge="1"/>
                <a:tc hMerge="1" vMerge="1"/>
                <a:tc>
                  <a:txBody>
                    <a:bodyPr/>
                    <a:lstStyle/>
                    <a:p>
                      <a:pPr indent="0" lvl="0" marL="0" rtl="0" algn="ctr">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r>
              <a:tr h="354700">
                <a:tc rowSpan="3">
                  <a:txBody>
                    <a:bodyPr/>
                    <a:lstStyle/>
                    <a:p>
                      <a:pPr indent="0" lvl="0" marL="0" rtl="0" algn="ctr">
                        <a:spcBef>
                          <a:spcPts val="0"/>
                        </a:spcBef>
                        <a:spcAft>
                          <a:spcPts val="0"/>
                        </a:spcAft>
                        <a:buNone/>
                      </a:pPr>
                      <a:r>
                        <a:rPr lang="zh-TW" sz="2000">
                          <a:solidFill>
                            <a:srgbClr val="FFFFFF"/>
                          </a:solidFill>
                        </a:rPr>
                        <a:t>Lag 0</a:t>
                      </a:r>
                      <a:endParaRPr sz="2000">
                        <a:solidFill>
                          <a:srgbClr val="FFFFFF"/>
                        </a:solidFill>
                      </a:endParaRPr>
                    </a:p>
                    <a:p>
                      <a:pPr indent="0" lvl="0" marL="0" rtl="0" algn="ctr">
                        <a:spcBef>
                          <a:spcPts val="0"/>
                        </a:spcBef>
                        <a:spcAft>
                          <a:spcPts val="0"/>
                        </a:spcAft>
                        <a:buNone/>
                      </a:pPr>
                      <a:r>
                        <a:rPr lang="zh-TW" sz="2000">
                          <a:solidFill>
                            <a:srgbClr val="FFFFFF"/>
                          </a:solidFill>
                        </a:rPr>
                        <a:t>(g)</a:t>
                      </a:r>
                      <a:endParaRPr sz="20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l">
                        <a:spcBef>
                          <a:spcPts val="0"/>
                        </a:spcBef>
                        <a:spcAft>
                          <a:spcPts val="0"/>
                        </a:spcAft>
                        <a:buNone/>
                      </a:pPr>
                      <a:r>
                        <a:rPr lang="zh-TW" sz="2000">
                          <a:solidFill>
                            <a:srgbClr val="FFFFFF"/>
                          </a:solidFill>
                        </a:rPr>
                        <a:t>A</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000"/>
                        <a:t>-1.00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0.14</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0.57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354700">
                <a:tc vMerge="1"/>
                <a:tc>
                  <a:txBody>
                    <a:bodyPr/>
                    <a:lstStyle/>
                    <a:p>
                      <a:pPr indent="0" lvl="0" marL="0" rtl="0" algn="l">
                        <a:spcBef>
                          <a:spcPts val="0"/>
                        </a:spcBef>
                        <a:spcAft>
                          <a:spcPts val="0"/>
                        </a:spcAft>
                        <a:buNone/>
                      </a:pPr>
                      <a:r>
                        <a:rPr lang="zh-TW" sz="2000">
                          <a:solidFill>
                            <a:srgbClr val="FFFFFF"/>
                          </a:solidFill>
                        </a:rPr>
                        <a:t>B</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000"/>
                        <a:t>-0.43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-0.15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0.42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486125">
                <a:tc vMerge="1"/>
                <a:tc>
                  <a:txBody>
                    <a:bodyPr/>
                    <a:lstStyle/>
                    <a:p>
                      <a:pPr indent="0" lvl="0" marL="0" rtl="0" algn="l">
                        <a:spcBef>
                          <a:spcPts val="0"/>
                        </a:spcBef>
                        <a:spcAft>
                          <a:spcPts val="0"/>
                        </a:spcAft>
                        <a:buNone/>
                      </a:pPr>
                      <a:r>
                        <a:rPr lang="zh-TW" sz="2000">
                          <a:solidFill>
                            <a:srgbClr val="FFFFFF"/>
                          </a:solidFill>
                        </a:rPr>
                        <a:t>C</a:t>
                      </a:r>
                      <a:endParaRPr sz="20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41B47"/>
                    </a:solidFill>
                  </a:tcPr>
                </a:tc>
                <a:tc>
                  <a:txBody>
                    <a:bodyPr/>
                    <a:lstStyle/>
                    <a:p>
                      <a:pPr indent="0" lvl="0" marL="0" rtl="0" algn="r">
                        <a:spcBef>
                          <a:spcPts val="0"/>
                        </a:spcBef>
                        <a:spcAft>
                          <a:spcPts val="0"/>
                        </a:spcAft>
                        <a:buNone/>
                      </a:pPr>
                      <a:r>
                        <a:rPr lang="zh-TW" sz="2000"/>
                        <a:t>0.89</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r">
                        <a:spcBef>
                          <a:spcPts val="0"/>
                        </a:spcBef>
                        <a:spcAft>
                          <a:spcPts val="0"/>
                        </a:spcAft>
                        <a:buNone/>
                      </a:pPr>
                      <a:r>
                        <a:rPr lang="zh-TW" sz="2000"/>
                        <a:t>-0.85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bl>
          </a:graphicData>
        </a:graphic>
      </p:graphicFrame>
      <p:sp>
        <p:nvSpPr>
          <p:cNvPr id="3170" name="Google Shape;3170;p213"/>
          <p:cNvSpPr/>
          <p:nvPr/>
        </p:nvSpPr>
        <p:spPr>
          <a:xfrm>
            <a:off x="6243075" y="3810475"/>
            <a:ext cx="946800" cy="465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171" name="Google Shape;3171;p213"/>
          <p:cNvSpPr/>
          <p:nvPr/>
        </p:nvSpPr>
        <p:spPr>
          <a:xfrm>
            <a:off x="2034875" y="3810475"/>
            <a:ext cx="946800" cy="465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cxnSp>
        <p:nvCxnSpPr>
          <p:cNvPr id="3172" name="Google Shape;3172;p213"/>
          <p:cNvCxnSpPr>
            <a:stCxn id="3170" idx="2"/>
            <a:endCxn id="3171" idx="2"/>
          </p:cNvCxnSpPr>
          <p:nvPr/>
        </p:nvCxnSpPr>
        <p:spPr>
          <a:xfrm rot="5400000">
            <a:off x="4612125" y="2172325"/>
            <a:ext cx="600" cy="4208100"/>
          </a:xfrm>
          <a:prstGeom prst="bentConnector3">
            <a:avLst>
              <a:gd fmla="val 58000000" name="adj1"/>
            </a:avLst>
          </a:prstGeom>
          <a:noFill/>
          <a:ln cap="flat" cmpd="sng" w="3810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173" name="Google Shape;3173;p213"/>
          <p:cNvSpPr txBox="1"/>
          <p:nvPr/>
        </p:nvSpPr>
        <p:spPr>
          <a:xfrm>
            <a:off x="232775" y="4992825"/>
            <a:ext cx="8678400" cy="2000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560"/>
              </a:spcBef>
              <a:spcAft>
                <a:spcPts val="0"/>
              </a:spcAft>
              <a:buClr>
                <a:srgbClr val="1F497D"/>
              </a:buClr>
              <a:buSzPts val="2000"/>
              <a:buFont typeface="Microsoft JhengHei"/>
              <a:buChar char="●"/>
            </a:pPr>
            <a:r>
              <a:rPr lang="zh-TW" sz="2000">
                <a:latin typeface="Microsoft JhengHei"/>
                <a:ea typeface="Microsoft JhengHei"/>
                <a:cs typeface="Microsoft JhengHei"/>
                <a:sym typeface="Microsoft JhengHei"/>
              </a:rPr>
              <a:t>以事件「C」到事件「A」的序列來看，</a:t>
            </a:r>
            <a:endParaRPr sz="2000">
              <a:latin typeface="Microsoft JhengHei"/>
              <a:ea typeface="Microsoft JhengHei"/>
              <a:cs typeface="Microsoft JhengHei"/>
              <a:sym typeface="Microsoft JhengHei"/>
            </a:endParaRPr>
          </a:p>
          <a:p>
            <a:pPr indent="-355600" lvl="0" marL="457200" rtl="0" algn="l">
              <a:lnSpc>
                <a:spcPct val="115000"/>
              </a:lnSpc>
              <a:spcBef>
                <a:spcPts val="0"/>
              </a:spcBef>
              <a:spcAft>
                <a:spcPts val="0"/>
              </a:spcAft>
              <a:buClr>
                <a:srgbClr val="1F497D"/>
              </a:buClr>
              <a:buSzPts val="2000"/>
              <a:buFont typeface="Microsoft JhengHei"/>
              <a:buChar char="●"/>
            </a:pPr>
            <a:r>
              <a:rPr lang="zh-TW" sz="2000">
                <a:latin typeface="Microsoft JhengHei"/>
                <a:ea typeface="Microsoft JhengHei"/>
                <a:cs typeface="Microsoft JhengHei"/>
                <a:sym typeface="Microsoft JhengHei"/>
              </a:rPr>
              <a:t>控制組的調整後殘差為2.68，達到顯著轉移；實驗組的調整後殘差為1.12，未達顯著轉移。</a:t>
            </a:r>
            <a:endParaRPr sz="2000">
              <a:latin typeface="Microsoft JhengHei"/>
              <a:ea typeface="Microsoft JhengHei"/>
              <a:cs typeface="Microsoft JhengHei"/>
              <a:sym typeface="Microsoft JhengHei"/>
            </a:endParaRPr>
          </a:p>
          <a:p>
            <a:pPr indent="-355600" lvl="0" marL="457200" rtl="0" algn="l">
              <a:lnSpc>
                <a:spcPct val="115000"/>
              </a:lnSpc>
              <a:spcBef>
                <a:spcPts val="0"/>
              </a:spcBef>
              <a:spcAft>
                <a:spcPts val="0"/>
              </a:spcAft>
              <a:buClr>
                <a:srgbClr val="1F497D"/>
              </a:buClr>
              <a:buSzPts val="2000"/>
              <a:buFont typeface="Microsoft JhengHei"/>
              <a:buChar char="●"/>
            </a:pPr>
            <a:r>
              <a:rPr lang="zh-TW" sz="2000">
                <a:latin typeface="Microsoft JhengHei"/>
                <a:ea typeface="Microsoft JhengHei"/>
                <a:cs typeface="Microsoft JhengHei"/>
                <a:sym typeface="Microsoft JhengHei"/>
              </a:rPr>
              <a:t>控制組的相關係數為0.89，是高度相關，高於實驗組相關係數的0.6。</a:t>
            </a:r>
            <a:endParaRPr sz="2000">
              <a:latin typeface="Microsoft JhengHei"/>
              <a:ea typeface="Microsoft JhengHei"/>
              <a:cs typeface="Microsoft JhengHei"/>
              <a:sym typeface="Microsoft JhengHe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7" name="Shape 3177"/>
        <p:cNvGrpSpPr/>
        <p:nvPr/>
      </p:nvGrpSpPr>
      <p:grpSpPr>
        <a:xfrm>
          <a:off x="0" y="0"/>
          <a:ext cx="0" cy="0"/>
          <a:chOff x="0" y="0"/>
          <a:chExt cx="0" cy="0"/>
        </a:xfrm>
      </p:grpSpPr>
      <p:sp>
        <p:nvSpPr>
          <p:cNvPr id="3178" name="Google Shape;3178;p21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同一群人，切割時間區間的分析</a:t>
            </a:r>
            <a:endParaRPr/>
          </a:p>
        </p:txBody>
      </p:sp>
      <p:sp>
        <p:nvSpPr>
          <p:cNvPr id="3179" name="Google Shape;3179;p2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80" name="Google Shape;3180;p214"/>
          <p:cNvSpPr txBox="1"/>
          <p:nvPr>
            <p:ph idx="2" type="body"/>
          </p:nvPr>
        </p:nvSpPr>
        <p:spPr>
          <a:xfrm>
            <a:off x="1883350" y="6431700"/>
            <a:ext cx="6308700" cy="259500"/>
          </a:xfrm>
          <a:prstGeom prst="rect">
            <a:avLst/>
          </a:prstGeom>
        </p:spPr>
        <p:txBody>
          <a:bodyPr anchorCtr="0" anchor="ctr" bIns="0" lIns="0" spcFirstLastPara="1" rIns="0" wrap="square" tIns="0">
            <a:normAutofit fontScale="77500"/>
          </a:bodyPr>
          <a:lstStyle/>
          <a:p>
            <a:pPr indent="0" lvl="0" marL="0" rtl="0" algn="r">
              <a:spcBef>
                <a:spcPts val="0"/>
              </a:spcBef>
              <a:spcAft>
                <a:spcPts val="0"/>
              </a:spcAft>
              <a:buNone/>
            </a:pPr>
            <a:r>
              <a:rPr lang="zh-TW"/>
              <a:t>范蔚敏（2011）。基於學習社群角色行為特徵之網路合作式學習分組策略及其討論歷程評估研究（碩士論文）。國立政治大學圖書資訊與檔案學研究所，國立政 治大學。上網日期：2015年5月31日，檢自：http://ndltd.ncl.edu.tw/cgi-bin/gs32/gsweb.cgi /ccd=X5LsV5/record?r1=1&amp;h1=1 </a:t>
            </a:r>
            <a:endParaRPr/>
          </a:p>
        </p:txBody>
      </p:sp>
      <p:sp>
        <p:nvSpPr>
          <p:cNvPr id="3181" name="Google Shape;3181;p214"/>
          <p:cNvSpPr txBox="1"/>
          <p:nvPr/>
        </p:nvSpPr>
        <p:spPr>
          <a:xfrm>
            <a:off x="630238" y="1333501"/>
            <a:ext cx="3868800" cy="823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zh-TW" sz="2400">
                <a:solidFill>
                  <a:srgbClr val="000000"/>
                </a:solidFill>
                <a:latin typeface="Cambria"/>
                <a:ea typeface="Cambria"/>
                <a:cs typeface="Cambria"/>
                <a:sym typeface="Cambria"/>
              </a:rPr>
              <a:t>第一階段</a:t>
            </a:r>
            <a:endParaRPr b="1" sz="2400">
              <a:solidFill>
                <a:srgbClr val="000000"/>
              </a:solidFill>
              <a:latin typeface="Cambria"/>
              <a:ea typeface="Cambria"/>
              <a:cs typeface="Cambria"/>
              <a:sym typeface="Cambria"/>
            </a:endParaRPr>
          </a:p>
        </p:txBody>
      </p:sp>
      <p:sp>
        <p:nvSpPr>
          <p:cNvPr id="3182" name="Google Shape;3182;p214"/>
          <p:cNvSpPr txBox="1"/>
          <p:nvPr/>
        </p:nvSpPr>
        <p:spPr>
          <a:xfrm>
            <a:off x="4629150" y="1333501"/>
            <a:ext cx="3887700" cy="823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zh-TW" sz="2400">
                <a:solidFill>
                  <a:srgbClr val="000000"/>
                </a:solidFill>
                <a:latin typeface="Cambria"/>
                <a:ea typeface="Cambria"/>
                <a:cs typeface="Cambria"/>
                <a:sym typeface="Cambria"/>
              </a:rPr>
              <a:t>第二階段</a:t>
            </a:r>
            <a:endParaRPr b="1" sz="2400">
              <a:solidFill>
                <a:srgbClr val="000000"/>
              </a:solidFill>
              <a:latin typeface="Cambria"/>
              <a:ea typeface="Cambria"/>
              <a:cs typeface="Cambria"/>
              <a:sym typeface="Cambria"/>
            </a:endParaRPr>
          </a:p>
        </p:txBody>
      </p:sp>
      <p:sp>
        <p:nvSpPr>
          <p:cNvPr id="3183" name="Google Shape;3183;p214"/>
          <p:cNvSpPr txBox="1"/>
          <p:nvPr>
            <p:ph idx="1" type="body"/>
          </p:nvPr>
        </p:nvSpPr>
        <p:spPr>
          <a:xfrm>
            <a:off x="715550" y="5721771"/>
            <a:ext cx="7713000" cy="3780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如果是不同群人的話，應使用相關係數比較。</a:t>
            </a:r>
            <a:endParaRPr/>
          </a:p>
        </p:txBody>
      </p:sp>
      <p:pic>
        <p:nvPicPr>
          <p:cNvPr id="3184" name="Google Shape;3184;p214"/>
          <p:cNvPicPr preferRelativeResize="0"/>
          <p:nvPr/>
        </p:nvPicPr>
        <p:blipFill>
          <a:blip r:embed="rId3">
            <a:alphaModFix/>
          </a:blip>
          <a:stretch>
            <a:fillRect/>
          </a:stretch>
        </p:blipFill>
        <p:spPr>
          <a:xfrm>
            <a:off x="812871" y="2716400"/>
            <a:ext cx="1515200" cy="1425200"/>
          </a:xfrm>
          <a:prstGeom prst="rect">
            <a:avLst/>
          </a:prstGeom>
          <a:noFill/>
          <a:ln>
            <a:noFill/>
          </a:ln>
        </p:spPr>
      </p:pic>
      <p:pic>
        <p:nvPicPr>
          <p:cNvPr id="3185" name="Google Shape;3185;p214"/>
          <p:cNvPicPr preferRelativeResize="0"/>
          <p:nvPr/>
        </p:nvPicPr>
        <p:blipFill>
          <a:blip r:embed="rId4">
            <a:alphaModFix/>
          </a:blip>
          <a:stretch>
            <a:fillRect/>
          </a:stretch>
        </p:blipFill>
        <p:spPr>
          <a:xfrm>
            <a:off x="4766121" y="2519382"/>
            <a:ext cx="3662425" cy="2902586"/>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9" name="Shape 3189"/>
        <p:cNvGrpSpPr/>
        <p:nvPr/>
      </p:nvGrpSpPr>
      <p:grpSpPr>
        <a:xfrm>
          <a:off x="0" y="0"/>
          <a:ext cx="0" cy="0"/>
          <a:chOff x="0" y="0"/>
          <a:chExt cx="0" cy="0"/>
        </a:xfrm>
      </p:grpSpPr>
      <p:sp>
        <p:nvSpPr>
          <p:cNvPr id="3190" name="Google Shape;3190;p21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加入單一行為比例的描述資料</a:t>
            </a:r>
            <a:endParaRPr/>
          </a:p>
        </p:txBody>
      </p:sp>
      <p:sp>
        <p:nvSpPr>
          <p:cNvPr id="3191" name="Google Shape;3191;p2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192" name="Google Shape;3192;p215"/>
          <p:cNvSpPr txBox="1"/>
          <p:nvPr>
            <p:ph idx="2" type="body"/>
          </p:nvPr>
        </p:nvSpPr>
        <p:spPr>
          <a:xfrm>
            <a:off x="1883350" y="6431700"/>
            <a:ext cx="6308700" cy="259500"/>
          </a:xfrm>
          <a:prstGeom prst="rect">
            <a:avLst/>
          </a:prstGeom>
        </p:spPr>
        <p:txBody>
          <a:bodyPr anchorCtr="0" anchor="ctr" bIns="0" lIns="0" spcFirstLastPara="1" rIns="0" wrap="square" tIns="0">
            <a:normAutofit fontScale="77500"/>
          </a:bodyPr>
          <a:lstStyle/>
          <a:p>
            <a:pPr indent="0" lvl="0" marL="0" rtl="0" algn="r">
              <a:spcBef>
                <a:spcPts val="0"/>
              </a:spcBef>
              <a:spcAft>
                <a:spcPts val="0"/>
              </a:spcAft>
              <a:buNone/>
            </a:pPr>
            <a:r>
              <a:rPr lang="zh-TW"/>
              <a:t>范蔚敏（2011）。基於學習社群角色行為特徵之網路合作式學習分組策略及其討論歷程評估研究（碩士論文）。國立政治大學圖書資訊與檔案學研究所，國立政 治大學。上網日期：2015年5月31日，檢自：http://ndltd.ncl.edu.tw/cgi-bin/gs32/gsweb.cgi /ccd=X5LsV5/record?r1=1&amp;h1=1 </a:t>
            </a:r>
            <a:endParaRPr/>
          </a:p>
        </p:txBody>
      </p:sp>
      <p:sp>
        <p:nvSpPr>
          <p:cNvPr id="3193" name="Google Shape;3193;p215"/>
          <p:cNvSpPr txBox="1"/>
          <p:nvPr/>
        </p:nvSpPr>
        <p:spPr>
          <a:xfrm>
            <a:off x="533400" y="1295400"/>
            <a:ext cx="8191500" cy="4876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F497D"/>
              </a:buClr>
              <a:buSzPts val="2800"/>
              <a:buFont typeface="Noto Symbol"/>
              <a:buChar char="●"/>
            </a:pPr>
            <a:r>
              <a:rPr lang="zh-TW" sz="2800">
                <a:solidFill>
                  <a:srgbClr val="000000"/>
                </a:solidFill>
                <a:latin typeface="Cambria"/>
                <a:ea typeface="Cambria"/>
                <a:cs typeface="Cambria"/>
                <a:sym typeface="Cambria"/>
              </a:rPr>
              <a:t>除了觀察序列行為的事件轉換之外，</a:t>
            </a:r>
            <a:br>
              <a:rPr lang="zh-TW" sz="2800">
                <a:solidFill>
                  <a:srgbClr val="000000"/>
                </a:solidFill>
                <a:latin typeface="Cambria"/>
                <a:ea typeface="Cambria"/>
                <a:cs typeface="Cambria"/>
                <a:sym typeface="Cambria"/>
              </a:rPr>
            </a:br>
            <a:r>
              <a:rPr lang="zh-TW" sz="2800">
                <a:solidFill>
                  <a:srgbClr val="000000"/>
                </a:solidFill>
                <a:latin typeface="Cambria"/>
                <a:ea typeface="Cambria"/>
                <a:cs typeface="Cambria"/>
                <a:sym typeface="Cambria"/>
              </a:rPr>
              <a:t>通常還會加入</a:t>
            </a:r>
            <a:r>
              <a:rPr b="1" lang="zh-TW" sz="2800">
                <a:solidFill>
                  <a:srgbClr val="C00000"/>
                </a:solidFill>
                <a:latin typeface="Cambria"/>
                <a:ea typeface="Cambria"/>
                <a:cs typeface="Cambria"/>
                <a:sym typeface="Cambria"/>
              </a:rPr>
              <a:t>各行為的比例</a:t>
            </a:r>
            <a:r>
              <a:rPr lang="zh-TW" sz="2800">
                <a:solidFill>
                  <a:srgbClr val="000000"/>
                </a:solidFill>
                <a:latin typeface="Cambria"/>
                <a:ea typeface="Cambria"/>
                <a:cs typeface="Cambria"/>
                <a:sym typeface="Cambria"/>
              </a:rPr>
              <a:t>描述來補充</a:t>
            </a:r>
            <a:endParaRPr sz="2800">
              <a:solidFill>
                <a:srgbClr val="000000"/>
              </a:solidFill>
              <a:latin typeface="Cambria"/>
              <a:ea typeface="Cambria"/>
              <a:cs typeface="Cambria"/>
              <a:sym typeface="Cambria"/>
            </a:endParaRPr>
          </a:p>
          <a:p>
            <a:pPr indent="-165100" lvl="0" marL="342900" rtl="0" algn="l">
              <a:spcBef>
                <a:spcPts val="560"/>
              </a:spcBef>
              <a:spcAft>
                <a:spcPts val="0"/>
              </a:spcAft>
              <a:buNone/>
            </a:pPr>
            <a:r>
              <a:t/>
            </a:r>
            <a:endParaRPr sz="2800">
              <a:solidFill>
                <a:srgbClr val="000000"/>
              </a:solidFill>
              <a:latin typeface="Cambria"/>
              <a:ea typeface="Cambria"/>
              <a:cs typeface="Cambria"/>
              <a:sym typeface="Cambria"/>
            </a:endParaRPr>
          </a:p>
        </p:txBody>
      </p:sp>
      <p:pic>
        <p:nvPicPr>
          <p:cNvPr id="3194" name="Google Shape;3194;p215"/>
          <p:cNvPicPr preferRelativeResize="0"/>
          <p:nvPr/>
        </p:nvPicPr>
        <p:blipFill>
          <a:blip r:embed="rId3">
            <a:alphaModFix/>
          </a:blip>
          <a:stretch>
            <a:fillRect/>
          </a:stretch>
        </p:blipFill>
        <p:spPr>
          <a:xfrm>
            <a:off x="1354822" y="2307625"/>
            <a:ext cx="6129549" cy="343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8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374" name="Google Shape;1374;p8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行為事件序列資料</a:t>
            </a:r>
            <a:endParaRPr/>
          </a:p>
        </p:txBody>
      </p:sp>
      <p:sp>
        <p:nvSpPr>
          <p:cNvPr id="1375" name="Google Shape;1375;p8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376" name="Google Shape;1376;p8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如何寫論文：</a:t>
            </a:r>
            <a:r>
              <a:rPr lang="zh-TW" u="sng">
                <a:solidFill>
                  <a:schemeClr val="hlink"/>
                </a:solidFill>
                <a:hlinkClick r:id="rId3"/>
              </a:rPr>
              <a:t>https://www.facebook.com/womaninthestriped/</a:t>
            </a:r>
            <a:r>
              <a:rPr lang="zh-TW"/>
              <a:t> </a:t>
            </a:r>
            <a:endParaRPr/>
          </a:p>
        </p:txBody>
      </p:sp>
      <p:pic>
        <p:nvPicPr>
          <p:cNvPr id="1377" name="Google Shape;1377;p81"/>
          <p:cNvPicPr preferRelativeResize="0"/>
          <p:nvPr/>
        </p:nvPicPr>
        <p:blipFill rotWithShape="1">
          <a:blip r:embed="rId4">
            <a:alphaModFix/>
          </a:blip>
          <a:srcRect b="53166" l="2504" r="65989" t="12303"/>
          <a:stretch/>
        </p:blipFill>
        <p:spPr>
          <a:xfrm>
            <a:off x="476250" y="1222591"/>
            <a:ext cx="1844793" cy="1361449"/>
          </a:xfrm>
          <a:prstGeom prst="rect">
            <a:avLst/>
          </a:prstGeom>
          <a:noFill/>
          <a:ln>
            <a:noFill/>
          </a:ln>
        </p:spPr>
      </p:pic>
      <p:pic>
        <p:nvPicPr>
          <p:cNvPr id="1378" name="Google Shape;1378;p81"/>
          <p:cNvPicPr preferRelativeResize="0"/>
          <p:nvPr/>
        </p:nvPicPr>
        <p:blipFill rotWithShape="1">
          <a:blip r:embed="rId4">
            <a:alphaModFix/>
          </a:blip>
          <a:srcRect b="53166" l="34955" r="33538" t="12303"/>
          <a:stretch/>
        </p:blipFill>
        <p:spPr>
          <a:xfrm>
            <a:off x="476250" y="2584023"/>
            <a:ext cx="1844793" cy="1361449"/>
          </a:xfrm>
          <a:prstGeom prst="rect">
            <a:avLst/>
          </a:prstGeom>
          <a:noFill/>
          <a:ln>
            <a:noFill/>
          </a:ln>
        </p:spPr>
      </p:pic>
      <p:pic>
        <p:nvPicPr>
          <p:cNvPr id="1379" name="Google Shape;1379;p81"/>
          <p:cNvPicPr preferRelativeResize="0"/>
          <p:nvPr/>
        </p:nvPicPr>
        <p:blipFill rotWithShape="1">
          <a:blip r:embed="rId4">
            <a:alphaModFix/>
          </a:blip>
          <a:srcRect b="53166" l="66225" r="2268" t="12303"/>
          <a:stretch/>
        </p:blipFill>
        <p:spPr>
          <a:xfrm>
            <a:off x="476250" y="3945454"/>
            <a:ext cx="1844793" cy="1361449"/>
          </a:xfrm>
          <a:prstGeom prst="rect">
            <a:avLst/>
          </a:prstGeom>
          <a:noFill/>
          <a:ln>
            <a:noFill/>
          </a:ln>
        </p:spPr>
      </p:pic>
      <p:pic>
        <p:nvPicPr>
          <p:cNvPr id="1380" name="Google Shape;1380;p81"/>
          <p:cNvPicPr preferRelativeResize="0"/>
          <p:nvPr/>
        </p:nvPicPr>
        <p:blipFill rotWithShape="1">
          <a:blip r:embed="rId4">
            <a:alphaModFix/>
          </a:blip>
          <a:srcRect b="10645" l="3097" r="65396" t="54823"/>
          <a:stretch/>
        </p:blipFill>
        <p:spPr>
          <a:xfrm>
            <a:off x="2443383" y="2092126"/>
            <a:ext cx="1844793" cy="1361449"/>
          </a:xfrm>
          <a:prstGeom prst="rect">
            <a:avLst/>
          </a:prstGeom>
          <a:noFill/>
          <a:ln>
            <a:noFill/>
          </a:ln>
        </p:spPr>
      </p:pic>
      <p:pic>
        <p:nvPicPr>
          <p:cNvPr id="1381" name="Google Shape;1381;p81"/>
          <p:cNvPicPr preferRelativeResize="0"/>
          <p:nvPr/>
        </p:nvPicPr>
        <p:blipFill rotWithShape="1">
          <a:blip r:embed="rId4">
            <a:alphaModFix/>
          </a:blip>
          <a:srcRect b="9264" l="34955" r="33538" t="56205"/>
          <a:stretch/>
        </p:blipFill>
        <p:spPr>
          <a:xfrm>
            <a:off x="2443383" y="3524735"/>
            <a:ext cx="1844793" cy="1361449"/>
          </a:xfrm>
          <a:prstGeom prst="rect">
            <a:avLst/>
          </a:prstGeom>
          <a:noFill/>
          <a:ln>
            <a:noFill/>
          </a:ln>
        </p:spPr>
      </p:pic>
      <p:pic>
        <p:nvPicPr>
          <p:cNvPr id="1382" name="Google Shape;1382;p81"/>
          <p:cNvPicPr preferRelativeResize="0"/>
          <p:nvPr/>
        </p:nvPicPr>
        <p:blipFill rotWithShape="1">
          <a:blip r:embed="rId4">
            <a:alphaModFix/>
          </a:blip>
          <a:srcRect b="9264" l="66635" r="1858" t="56205"/>
          <a:stretch/>
        </p:blipFill>
        <p:spPr>
          <a:xfrm>
            <a:off x="2443383" y="4886167"/>
            <a:ext cx="1844793" cy="1361449"/>
          </a:xfrm>
          <a:prstGeom prst="rect">
            <a:avLst/>
          </a:prstGeom>
          <a:noFill/>
          <a:ln>
            <a:noFill/>
          </a:ln>
        </p:spPr>
      </p:pic>
      <p:sp>
        <p:nvSpPr>
          <p:cNvPr id="1383" name="Google Shape;1383;p81"/>
          <p:cNvSpPr/>
          <p:nvPr/>
        </p:nvSpPr>
        <p:spPr>
          <a:xfrm>
            <a:off x="1727650" y="12225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a:t>
            </a:r>
            <a:endParaRPr sz="2400">
              <a:solidFill>
                <a:srgbClr val="FFFFFF"/>
              </a:solidFill>
            </a:endParaRPr>
          </a:p>
        </p:txBody>
      </p:sp>
      <p:sp>
        <p:nvSpPr>
          <p:cNvPr id="1384" name="Google Shape;1384;p81"/>
          <p:cNvSpPr/>
          <p:nvPr/>
        </p:nvSpPr>
        <p:spPr>
          <a:xfrm>
            <a:off x="1727650" y="25999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a:t>
            </a:r>
            <a:endParaRPr sz="2400">
              <a:solidFill>
                <a:srgbClr val="FFFFFF"/>
              </a:solidFill>
            </a:endParaRPr>
          </a:p>
        </p:txBody>
      </p:sp>
      <p:sp>
        <p:nvSpPr>
          <p:cNvPr id="1385" name="Google Shape;1385;p81"/>
          <p:cNvSpPr/>
          <p:nvPr/>
        </p:nvSpPr>
        <p:spPr>
          <a:xfrm>
            <a:off x="1727650" y="39773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a:t>
            </a:r>
            <a:endParaRPr sz="2400">
              <a:solidFill>
                <a:srgbClr val="FFFFFF"/>
              </a:solidFill>
            </a:endParaRPr>
          </a:p>
        </p:txBody>
      </p:sp>
      <p:sp>
        <p:nvSpPr>
          <p:cNvPr id="1386" name="Google Shape;1386;p81"/>
          <p:cNvSpPr/>
          <p:nvPr/>
        </p:nvSpPr>
        <p:spPr>
          <a:xfrm>
            <a:off x="3670500" y="2107011"/>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D</a:t>
            </a:r>
            <a:endParaRPr sz="2400">
              <a:solidFill>
                <a:srgbClr val="FFFFFF"/>
              </a:solidFill>
            </a:endParaRPr>
          </a:p>
        </p:txBody>
      </p:sp>
      <p:sp>
        <p:nvSpPr>
          <p:cNvPr id="1387" name="Google Shape;1387;p81"/>
          <p:cNvSpPr/>
          <p:nvPr/>
        </p:nvSpPr>
        <p:spPr>
          <a:xfrm>
            <a:off x="3670500" y="3496586"/>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D</a:t>
            </a:r>
            <a:endParaRPr sz="2400">
              <a:solidFill>
                <a:srgbClr val="FFFFFF"/>
              </a:solidFill>
            </a:endParaRPr>
          </a:p>
        </p:txBody>
      </p:sp>
      <p:sp>
        <p:nvSpPr>
          <p:cNvPr id="1388" name="Google Shape;1388;p81"/>
          <p:cNvSpPr/>
          <p:nvPr/>
        </p:nvSpPr>
        <p:spPr>
          <a:xfrm>
            <a:off x="3670500" y="4872098"/>
            <a:ext cx="593400" cy="540600"/>
          </a:xfrm>
          <a:prstGeom prst="roundRect">
            <a:avLst>
              <a:gd fmla="val 16667" name="adj"/>
            </a:avLst>
          </a:prstGeom>
          <a:solidFill>
            <a:srgbClr val="18497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E</a:t>
            </a:r>
            <a:endParaRPr sz="2400">
              <a:solidFill>
                <a:srgbClr val="FFFFFF"/>
              </a:solidFill>
            </a:endParaRPr>
          </a:p>
        </p:txBody>
      </p:sp>
      <p:graphicFrame>
        <p:nvGraphicFramePr>
          <p:cNvPr id="1389" name="Google Shape;1389;p81"/>
          <p:cNvGraphicFramePr/>
          <p:nvPr/>
        </p:nvGraphicFramePr>
        <p:xfrm>
          <a:off x="5282775" y="1622763"/>
          <a:ext cx="3000000" cy="3000000"/>
        </p:xfrm>
        <a:graphic>
          <a:graphicData uri="http://schemas.openxmlformats.org/drawingml/2006/table">
            <a:tbl>
              <a:tblPr>
                <a:noFill/>
                <a:tableStyleId>{26D9D326-6533-4BB5-A6C5-8BFCD533F74D}</a:tableStyleId>
              </a:tblPr>
              <a:tblGrid>
                <a:gridCol w="1249650"/>
                <a:gridCol w="950125"/>
                <a:gridCol w="892150"/>
              </a:tblGrid>
              <a:tr h="548600">
                <a:tc>
                  <a:txBody>
                    <a:bodyPr/>
                    <a:lstStyle/>
                    <a:p>
                      <a:pPr indent="0" lvl="0" marL="0" rtl="0" algn="ctr">
                        <a:spcBef>
                          <a:spcPts val="0"/>
                        </a:spcBef>
                        <a:spcAft>
                          <a:spcPts val="0"/>
                        </a:spcAft>
                        <a:buNone/>
                      </a:pPr>
                      <a:r>
                        <a:rPr b="1" lang="zh-TW" sz="2000">
                          <a:solidFill>
                            <a:srgbClr val="FFFFFF"/>
                          </a:solidFill>
                        </a:rPr>
                        <a:t>研究對象</a:t>
                      </a:r>
                      <a:r>
                        <a:rPr b="1" lang="zh-TW" sz="2400">
                          <a:solidFill>
                            <a:srgbClr val="FFFFFF"/>
                          </a:solidFill>
                        </a:rPr>
                        <a:t>編號</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序列編號</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p>
                      <a:pPr indent="0" lvl="0" marL="0" rtl="0" algn="ctr">
                        <a:spcBef>
                          <a:spcPts val="0"/>
                        </a:spcBef>
                        <a:spcAft>
                          <a:spcPts val="0"/>
                        </a:spcAft>
                        <a:buNone/>
                      </a:pPr>
                      <a:r>
                        <a:rPr b="1" lang="zh-TW" sz="2400">
                          <a:solidFill>
                            <a:srgbClr val="FFFFFF"/>
                          </a:solidFill>
                        </a:rPr>
                        <a:t>編碼</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4</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D</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D</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6</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E</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1390" name="Google Shape;1390;p81"/>
          <p:cNvSpPr/>
          <p:nvPr/>
        </p:nvSpPr>
        <p:spPr>
          <a:xfrm>
            <a:off x="7482550" y="1580402"/>
            <a:ext cx="892200" cy="4327800"/>
          </a:xfrm>
          <a:prstGeom prst="roundRect">
            <a:avLst>
              <a:gd fmla="val 7643"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
        <p:nvSpPr>
          <p:cNvPr id="3199" name="Google Shape;3199;p216"/>
          <p:cNvSpPr txBox="1"/>
          <p:nvPr>
            <p:ph idx="1" type="subTitle"/>
          </p:nvPr>
        </p:nvSpPr>
        <p:spPr>
          <a:xfrm>
            <a:off x="451975" y="3215050"/>
            <a:ext cx="3878100" cy="2682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Draw.io</a:t>
            </a:r>
            <a:endParaRPr/>
          </a:p>
        </p:txBody>
      </p:sp>
      <p:sp>
        <p:nvSpPr>
          <p:cNvPr id="3200" name="Google Shape;3200;p216"/>
          <p:cNvSpPr txBox="1"/>
          <p:nvPr>
            <p:ph idx="2" type="title"/>
          </p:nvPr>
        </p:nvSpPr>
        <p:spPr>
          <a:xfrm>
            <a:off x="4815513"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t/>
            </a:r>
            <a:endParaRPr/>
          </a:p>
        </p:txBody>
      </p:sp>
      <p:sp>
        <p:nvSpPr>
          <p:cNvPr id="3201" name="Google Shape;3201;p2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02" name="Google Shape;3202;p216"/>
          <p:cNvSpPr txBox="1"/>
          <p:nvPr>
            <p:ph type="title"/>
          </p:nvPr>
        </p:nvSpPr>
        <p:spPr>
          <a:xfrm>
            <a:off x="469500" y="1877475"/>
            <a:ext cx="3878100" cy="733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繪製進階的</a:t>
            </a:r>
            <a:br>
              <a:rPr lang="zh-TW"/>
            </a:br>
            <a:r>
              <a:rPr lang="zh-TW"/>
              <a:t>事件轉移圖</a:t>
            </a:r>
            <a:endParaRPr/>
          </a:p>
        </p:txBody>
      </p:sp>
      <p:sp>
        <p:nvSpPr>
          <p:cNvPr id="3203" name="Google Shape;3203;p216"/>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7" name="Shape 3207"/>
        <p:cNvGrpSpPr/>
        <p:nvPr/>
      </p:nvGrpSpPr>
      <p:grpSpPr>
        <a:xfrm>
          <a:off x="0" y="0"/>
          <a:ext cx="0" cy="0"/>
          <a:chOff x="0" y="0"/>
          <a:chExt cx="0" cy="0"/>
        </a:xfrm>
      </p:grpSpPr>
      <p:sp>
        <p:nvSpPr>
          <p:cNvPr id="3208" name="Google Shape;3208;p21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原本的滯後序列分析計算機僅使用jsPlumb繪製事件轉移圖。但jsPlumb可以設定的細節有限，當圖形複雜的時候就難以觀看了。</a:t>
            </a:r>
            <a:endParaRPr/>
          </a:p>
          <a:p>
            <a:pPr indent="-368300" lvl="0" marL="457200" rtl="0" algn="l">
              <a:spcBef>
                <a:spcPts val="1000"/>
              </a:spcBef>
              <a:spcAft>
                <a:spcPts val="0"/>
              </a:spcAft>
              <a:buSzPts val="2200"/>
              <a:buChar char="●"/>
            </a:pPr>
            <a:r>
              <a:rPr lang="zh-TW"/>
              <a:t>draw.io，又名Diagrams.net，是一款廣泛使用的線上繪圖軟體，專門用於創建各種圖表和流程圖，其中也包含了適合用於事件轉移圖的社會網路圖。</a:t>
            </a:r>
            <a:endParaRPr/>
          </a:p>
          <a:p>
            <a:pPr indent="-368300" lvl="0" marL="457200" rtl="0" algn="l">
              <a:spcBef>
                <a:spcPts val="1000"/>
              </a:spcBef>
              <a:spcAft>
                <a:spcPts val="0"/>
              </a:spcAft>
              <a:buSzPts val="2200"/>
              <a:buChar char="●"/>
            </a:pPr>
            <a:r>
              <a:rPr lang="zh-TW"/>
              <a:t>滯後序列分析計算機最下方提供了Draw.IO格式檔案下載，方便研究者將之上傳到Draw.IO，進行更細微的調整和編輯。</a:t>
            </a:r>
            <a:endParaRPr/>
          </a:p>
          <a:p>
            <a:pPr indent="-368300" lvl="0" marL="457200" rtl="0" algn="l">
              <a:spcBef>
                <a:spcPts val="1000"/>
              </a:spcBef>
              <a:spcAft>
                <a:spcPts val="1000"/>
              </a:spcAft>
              <a:buSzPts val="2200"/>
              <a:buChar char="●"/>
            </a:pPr>
            <a:r>
              <a:rPr lang="zh-TW" u="sng">
                <a:solidFill>
                  <a:schemeClr val="hlink"/>
                </a:solidFill>
              </a:rPr>
              <a:t>延伸閱讀：</a:t>
            </a:r>
            <a:r>
              <a:rPr lang="zh-TW" u="sng">
                <a:solidFill>
                  <a:schemeClr val="hlink"/>
                </a:solidFill>
                <a:hlinkClick r:id="rId3"/>
              </a:rPr>
              <a:t>如何將draw.io的向量格式插入到LibreOffice Writer中？</a:t>
            </a:r>
            <a:endParaRPr/>
          </a:p>
        </p:txBody>
      </p:sp>
      <p:sp>
        <p:nvSpPr>
          <p:cNvPr id="3209" name="Google Shape;3209;p21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進階繪圖工具</a:t>
            </a:r>
            <a:endParaRPr/>
          </a:p>
          <a:p>
            <a:pPr indent="0" lvl="0" marL="0" rtl="0" algn="ctr">
              <a:spcBef>
                <a:spcPts val="0"/>
              </a:spcBef>
              <a:spcAft>
                <a:spcPts val="0"/>
              </a:spcAft>
              <a:buNone/>
            </a:pPr>
            <a:r>
              <a:rPr lang="zh-TW"/>
              <a:t>Draw.io</a:t>
            </a:r>
            <a:endParaRPr/>
          </a:p>
        </p:txBody>
      </p:sp>
      <p:sp>
        <p:nvSpPr>
          <p:cNvPr id="3210" name="Google Shape;3210;p2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11" name="Google Shape;3211;p2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5" name="Shape 3215"/>
        <p:cNvGrpSpPr/>
        <p:nvPr/>
      </p:nvGrpSpPr>
      <p:grpSpPr>
        <a:xfrm>
          <a:off x="0" y="0"/>
          <a:ext cx="0" cy="0"/>
          <a:chOff x="0" y="0"/>
          <a:chExt cx="0" cy="0"/>
        </a:xfrm>
      </p:grpSpPr>
      <p:sp>
        <p:nvSpPr>
          <p:cNvPr id="3216" name="Google Shape;3216;p21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217" name="Google Shape;3217;p21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事件轉移圖 </a:t>
            </a:r>
            <a:endParaRPr/>
          </a:p>
          <a:p>
            <a:pPr indent="0" lvl="0" marL="0" rtl="0" algn="ctr">
              <a:spcBef>
                <a:spcPts val="0"/>
              </a:spcBef>
              <a:spcAft>
                <a:spcPts val="0"/>
              </a:spcAft>
              <a:buNone/>
            </a:pPr>
            <a:r>
              <a:rPr lang="zh-TW"/>
              <a:t>匯出到Draw.IO (1/4)</a:t>
            </a:r>
            <a:endParaRPr/>
          </a:p>
        </p:txBody>
      </p:sp>
      <p:sp>
        <p:nvSpPr>
          <p:cNvPr id="3218" name="Google Shape;3218;p2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19" name="Google Shape;3219;p21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3220" name="Google Shape;3220;p218"/>
          <p:cNvPicPr preferRelativeResize="0"/>
          <p:nvPr/>
        </p:nvPicPr>
        <p:blipFill>
          <a:blip r:embed="rId3">
            <a:alphaModFix/>
          </a:blip>
          <a:stretch>
            <a:fillRect/>
          </a:stretch>
        </p:blipFill>
        <p:spPr>
          <a:xfrm>
            <a:off x="776288" y="1576388"/>
            <a:ext cx="7591425" cy="3705225"/>
          </a:xfrm>
          <a:prstGeom prst="rect">
            <a:avLst/>
          </a:prstGeom>
          <a:noFill/>
          <a:ln cap="flat" cmpd="sng" w="38100">
            <a:solidFill>
              <a:schemeClr val="dk2"/>
            </a:solidFill>
            <a:prstDash val="solid"/>
            <a:round/>
            <a:headEnd len="sm" w="sm" type="none"/>
            <a:tailEnd len="sm" w="sm" type="none"/>
          </a:ln>
        </p:spPr>
      </p:pic>
      <p:sp>
        <p:nvSpPr>
          <p:cNvPr id="3221" name="Google Shape;3221;p218"/>
          <p:cNvSpPr/>
          <p:nvPr/>
        </p:nvSpPr>
        <p:spPr>
          <a:xfrm>
            <a:off x="3798600" y="5281617"/>
            <a:ext cx="602400" cy="594600"/>
          </a:xfrm>
          <a:prstGeom prst="wedgeEllipseCallout">
            <a:avLst>
              <a:gd fmla="val 18256" name="adj1"/>
              <a:gd fmla="val -1011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A</a:t>
            </a:r>
            <a:endParaRPr b="1" sz="3200">
              <a:solidFill>
                <a:srgbClr val="FFFFFF"/>
              </a:solidFill>
            </a:endParaRPr>
          </a:p>
        </p:txBody>
      </p:sp>
      <p:sp>
        <p:nvSpPr>
          <p:cNvPr id="3222" name="Google Shape;3222;p218"/>
          <p:cNvSpPr/>
          <p:nvPr/>
        </p:nvSpPr>
        <p:spPr>
          <a:xfrm>
            <a:off x="6382900" y="5281617"/>
            <a:ext cx="602400" cy="594600"/>
          </a:xfrm>
          <a:prstGeom prst="wedgeEllipseCallout">
            <a:avLst>
              <a:gd fmla="val 18256" name="adj1"/>
              <a:gd fmla="val -1011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B</a:t>
            </a:r>
            <a:endParaRPr b="1" sz="3200">
              <a:solidFill>
                <a:srgbClr val="FFFFFF"/>
              </a:solidFill>
            </a:endParaRPr>
          </a:p>
        </p:txBody>
      </p:sp>
      <p:sp>
        <p:nvSpPr>
          <p:cNvPr id="3223" name="Google Shape;3223;p218"/>
          <p:cNvSpPr/>
          <p:nvPr/>
        </p:nvSpPr>
        <p:spPr>
          <a:xfrm>
            <a:off x="492388" y="4332311"/>
            <a:ext cx="2484600" cy="2099400"/>
          </a:xfrm>
          <a:prstGeom prst="wedgeRoundRectCallout">
            <a:avLst>
              <a:gd fmla="val 84916" name="adj1"/>
              <a:gd fmla="val -223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p>
        </p:txBody>
      </p:sp>
      <p:pic>
        <p:nvPicPr>
          <p:cNvPr id="3224" name="Google Shape;3224;p218"/>
          <p:cNvPicPr preferRelativeResize="0"/>
          <p:nvPr/>
        </p:nvPicPr>
        <p:blipFill>
          <a:blip r:embed="rId4">
            <a:alphaModFix/>
          </a:blip>
          <a:stretch>
            <a:fillRect/>
          </a:stretch>
        </p:blipFill>
        <p:spPr>
          <a:xfrm>
            <a:off x="910775" y="4496038"/>
            <a:ext cx="1647825" cy="1857375"/>
          </a:xfrm>
          <a:prstGeom prst="rect">
            <a:avLst/>
          </a:prstGeom>
          <a:noFill/>
          <a:ln>
            <a:noFill/>
          </a:ln>
        </p:spPr>
      </p:pic>
      <p:pic>
        <p:nvPicPr>
          <p:cNvPr descr="[Slide] web page 網頁 Slide" id="3225" name="Google Shape;3225;p218"/>
          <p:cNvPicPr preferRelativeResize="0"/>
          <p:nvPr/>
        </p:nvPicPr>
        <p:blipFill>
          <a:blip r:embed="rId5">
            <a:alphaModFix/>
          </a:blip>
          <a:stretch>
            <a:fillRect/>
          </a:stretch>
        </p:blipFill>
        <p:spPr>
          <a:xfrm>
            <a:off x="7590350" y="169425"/>
            <a:ext cx="838200" cy="8382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9" name="Shape 3229"/>
        <p:cNvGrpSpPr/>
        <p:nvPr/>
      </p:nvGrpSpPr>
      <p:grpSpPr>
        <a:xfrm>
          <a:off x="0" y="0"/>
          <a:ext cx="0" cy="0"/>
          <a:chOff x="0" y="0"/>
          <a:chExt cx="0" cy="0"/>
        </a:xfrm>
      </p:grpSpPr>
      <p:sp>
        <p:nvSpPr>
          <p:cNvPr id="3230" name="Google Shape;3230;p21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231" name="Google Shape;3231;p2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32" name="Google Shape;3232;p21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3233" name="Google Shape;3233;p219"/>
          <p:cNvPicPr preferRelativeResize="0"/>
          <p:nvPr/>
        </p:nvPicPr>
        <p:blipFill>
          <a:blip r:embed="rId3">
            <a:alphaModFix/>
          </a:blip>
          <a:stretch>
            <a:fillRect/>
          </a:stretch>
        </p:blipFill>
        <p:spPr>
          <a:xfrm>
            <a:off x="1202917" y="1341329"/>
            <a:ext cx="6738178" cy="4758600"/>
          </a:xfrm>
          <a:prstGeom prst="rect">
            <a:avLst/>
          </a:prstGeom>
          <a:noFill/>
          <a:ln cap="flat" cmpd="sng" w="38100">
            <a:solidFill>
              <a:schemeClr val="dk2"/>
            </a:solidFill>
            <a:prstDash val="solid"/>
            <a:round/>
            <a:headEnd len="sm" w="sm" type="none"/>
            <a:tailEnd len="sm" w="sm" type="none"/>
          </a:ln>
        </p:spPr>
      </p:pic>
      <p:sp>
        <p:nvSpPr>
          <p:cNvPr id="3234" name="Google Shape;3234;p219"/>
          <p:cNvSpPr/>
          <p:nvPr/>
        </p:nvSpPr>
        <p:spPr>
          <a:xfrm>
            <a:off x="2188800" y="3649675"/>
            <a:ext cx="45597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3235" name="Google Shape;3235;p219"/>
          <p:cNvSpPr/>
          <p:nvPr/>
        </p:nvSpPr>
        <p:spPr>
          <a:xfrm>
            <a:off x="1040800" y="3957517"/>
            <a:ext cx="602400" cy="594600"/>
          </a:xfrm>
          <a:prstGeom prst="wedgeEllipseCallout">
            <a:avLst>
              <a:gd fmla="val 153171" name="adj1"/>
              <a:gd fmla="val -13718"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C</a:t>
            </a:r>
            <a:endParaRPr b="1" sz="3200">
              <a:solidFill>
                <a:srgbClr val="FFFFFF"/>
              </a:solidFill>
            </a:endParaRPr>
          </a:p>
        </p:txBody>
      </p:sp>
      <p:sp>
        <p:nvSpPr>
          <p:cNvPr id="3236" name="Google Shape;3236;p21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事件轉移圖 </a:t>
            </a:r>
            <a:endParaRPr/>
          </a:p>
          <a:p>
            <a:pPr indent="0" lvl="0" marL="0" rtl="0" algn="ctr">
              <a:spcBef>
                <a:spcPts val="0"/>
              </a:spcBef>
              <a:spcAft>
                <a:spcPts val="0"/>
              </a:spcAft>
              <a:buNone/>
            </a:pPr>
            <a:r>
              <a:rPr lang="zh-TW"/>
              <a:t>匯出到</a:t>
            </a:r>
            <a:r>
              <a:rPr lang="zh-TW"/>
              <a:t>Draw.IO</a:t>
            </a:r>
            <a:r>
              <a:rPr lang="zh-TW"/>
              <a:t> (2/4)</a:t>
            </a:r>
            <a:endParaRPr/>
          </a:p>
        </p:txBody>
      </p:sp>
      <p:pic>
        <p:nvPicPr>
          <p:cNvPr descr="[Slide] web page 網頁 Slide" id="3237" name="Google Shape;3237;p219"/>
          <p:cNvPicPr preferRelativeResize="0"/>
          <p:nvPr/>
        </p:nvPicPr>
        <p:blipFill>
          <a:blip r:embed="rId4">
            <a:alphaModFix/>
          </a:blip>
          <a:stretch>
            <a:fillRect/>
          </a:stretch>
        </p:blipFill>
        <p:spPr>
          <a:xfrm>
            <a:off x="7590350" y="169425"/>
            <a:ext cx="838200" cy="8382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1" name="Shape 3241"/>
        <p:cNvGrpSpPr/>
        <p:nvPr/>
      </p:nvGrpSpPr>
      <p:grpSpPr>
        <a:xfrm>
          <a:off x="0" y="0"/>
          <a:ext cx="0" cy="0"/>
          <a:chOff x="0" y="0"/>
          <a:chExt cx="0" cy="0"/>
        </a:xfrm>
      </p:grpSpPr>
      <p:sp>
        <p:nvSpPr>
          <p:cNvPr id="3242" name="Google Shape;3242;p22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243" name="Google Shape;3243;p22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44" name="Google Shape;3244;p22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3245" name="Google Shape;3245;p220"/>
          <p:cNvPicPr preferRelativeResize="0"/>
          <p:nvPr/>
        </p:nvPicPr>
        <p:blipFill>
          <a:blip r:embed="rId3">
            <a:alphaModFix/>
          </a:blip>
          <a:stretch>
            <a:fillRect/>
          </a:stretch>
        </p:blipFill>
        <p:spPr>
          <a:xfrm>
            <a:off x="695325" y="1163150"/>
            <a:ext cx="7753350" cy="5114925"/>
          </a:xfrm>
          <a:prstGeom prst="rect">
            <a:avLst/>
          </a:prstGeom>
          <a:noFill/>
          <a:ln>
            <a:noFill/>
          </a:ln>
        </p:spPr>
      </p:pic>
      <p:sp>
        <p:nvSpPr>
          <p:cNvPr id="3246" name="Google Shape;3246;p220"/>
          <p:cNvSpPr/>
          <p:nvPr/>
        </p:nvSpPr>
        <p:spPr>
          <a:xfrm>
            <a:off x="5908050" y="1391467"/>
            <a:ext cx="602400" cy="594600"/>
          </a:xfrm>
          <a:prstGeom prst="wedgeEllipseCallout">
            <a:avLst>
              <a:gd fmla="val -81794" name="adj1"/>
              <a:gd fmla="val 89179"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D</a:t>
            </a:r>
            <a:endParaRPr b="1" sz="3200">
              <a:solidFill>
                <a:srgbClr val="FFFFFF"/>
              </a:solidFill>
            </a:endParaRPr>
          </a:p>
        </p:txBody>
      </p:sp>
      <p:sp>
        <p:nvSpPr>
          <p:cNvPr id="3247" name="Google Shape;3247;p220"/>
          <p:cNvSpPr/>
          <p:nvPr/>
        </p:nvSpPr>
        <p:spPr>
          <a:xfrm>
            <a:off x="4736500" y="2532942"/>
            <a:ext cx="602400" cy="594600"/>
          </a:xfrm>
          <a:prstGeom prst="wedgeEllipseCallout">
            <a:avLst>
              <a:gd fmla="val -55578" name="adj1"/>
              <a:gd fmla="val 8611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E</a:t>
            </a:r>
            <a:endParaRPr b="1" sz="3200">
              <a:solidFill>
                <a:srgbClr val="FFFFFF"/>
              </a:solidFill>
            </a:endParaRPr>
          </a:p>
        </p:txBody>
      </p:sp>
      <p:sp>
        <p:nvSpPr>
          <p:cNvPr id="3248" name="Google Shape;3248;p220"/>
          <p:cNvSpPr/>
          <p:nvPr/>
        </p:nvSpPr>
        <p:spPr>
          <a:xfrm>
            <a:off x="5752325" y="2532936"/>
            <a:ext cx="2484600" cy="2099400"/>
          </a:xfrm>
          <a:prstGeom prst="wedgeRoundRectCallout">
            <a:avLst>
              <a:gd fmla="val -62835" name="adj1"/>
              <a:gd fmla="val 2378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p>
        </p:txBody>
      </p:sp>
      <p:pic>
        <p:nvPicPr>
          <p:cNvPr id="3249" name="Google Shape;3249;p220"/>
          <p:cNvPicPr preferRelativeResize="0"/>
          <p:nvPr/>
        </p:nvPicPr>
        <p:blipFill>
          <a:blip r:embed="rId4">
            <a:alphaModFix/>
          </a:blip>
          <a:stretch>
            <a:fillRect/>
          </a:stretch>
        </p:blipFill>
        <p:spPr>
          <a:xfrm>
            <a:off x="6170700" y="2696663"/>
            <a:ext cx="1647825" cy="1857375"/>
          </a:xfrm>
          <a:prstGeom prst="rect">
            <a:avLst/>
          </a:prstGeom>
          <a:noFill/>
          <a:ln>
            <a:noFill/>
          </a:ln>
        </p:spPr>
      </p:pic>
      <p:sp>
        <p:nvSpPr>
          <p:cNvPr id="3250" name="Google Shape;3250;p22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事件轉移圖 </a:t>
            </a:r>
            <a:endParaRPr/>
          </a:p>
          <a:p>
            <a:pPr indent="0" lvl="0" marL="0" rtl="0" algn="ctr">
              <a:spcBef>
                <a:spcPts val="0"/>
              </a:spcBef>
              <a:spcAft>
                <a:spcPts val="0"/>
              </a:spcAft>
              <a:buNone/>
            </a:pPr>
            <a:r>
              <a:rPr lang="zh-TW"/>
              <a:t>匯出到</a:t>
            </a:r>
            <a:r>
              <a:rPr lang="zh-TW"/>
              <a:t>Draw.IO</a:t>
            </a:r>
            <a:r>
              <a:rPr lang="zh-TW"/>
              <a:t> (3/4)</a:t>
            </a:r>
            <a:endParaRPr/>
          </a:p>
        </p:txBody>
      </p:sp>
      <p:pic>
        <p:nvPicPr>
          <p:cNvPr descr="[Slide] web page 網頁 Slide" id="3251" name="Google Shape;3251;p220"/>
          <p:cNvPicPr preferRelativeResize="0"/>
          <p:nvPr/>
        </p:nvPicPr>
        <p:blipFill>
          <a:blip r:embed="rId5">
            <a:alphaModFix/>
          </a:blip>
          <a:stretch>
            <a:fillRect/>
          </a:stretch>
        </p:blipFill>
        <p:spPr>
          <a:xfrm>
            <a:off x="7590350" y="169425"/>
            <a:ext cx="838200" cy="8382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5" name="Shape 3255"/>
        <p:cNvGrpSpPr/>
        <p:nvPr/>
      </p:nvGrpSpPr>
      <p:grpSpPr>
        <a:xfrm>
          <a:off x="0" y="0"/>
          <a:ext cx="0" cy="0"/>
          <a:chOff x="0" y="0"/>
          <a:chExt cx="0" cy="0"/>
        </a:xfrm>
      </p:grpSpPr>
      <p:sp>
        <p:nvSpPr>
          <p:cNvPr id="3256" name="Google Shape;3256;p22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3257" name="Google Shape;3257;p22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58" name="Google Shape;3258;p22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3259" name="Google Shape;3259;p221"/>
          <p:cNvPicPr preferRelativeResize="0"/>
          <p:nvPr/>
        </p:nvPicPr>
        <p:blipFill>
          <a:blip r:embed="rId3">
            <a:alphaModFix/>
          </a:blip>
          <a:stretch>
            <a:fillRect/>
          </a:stretch>
        </p:blipFill>
        <p:spPr>
          <a:xfrm>
            <a:off x="0" y="1257275"/>
            <a:ext cx="9143999" cy="5037499"/>
          </a:xfrm>
          <a:prstGeom prst="rect">
            <a:avLst/>
          </a:prstGeom>
          <a:noFill/>
          <a:ln>
            <a:noFill/>
          </a:ln>
        </p:spPr>
      </p:pic>
      <p:sp>
        <p:nvSpPr>
          <p:cNvPr id="3260" name="Google Shape;3260;p22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事件轉移圖 </a:t>
            </a:r>
            <a:endParaRPr/>
          </a:p>
          <a:p>
            <a:pPr indent="0" lvl="0" marL="0" rtl="0" algn="ctr">
              <a:spcBef>
                <a:spcPts val="0"/>
              </a:spcBef>
              <a:spcAft>
                <a:spcPts val="0"/>
              </a:spcAft>
              <a:buNone/>
            </a:pPr>
            <a:r>
              <a:rPr lang="zh-TW"/>
              <a:t>匯出到</a:t>
            </a:r>
            <a:r>
              <a:rPr lang="zh-TW"/>
              <a:t>Draw.IO</a:t>
            </a:r>
            <a:r>
              <a:rPr lang="zh-TW"/>
              <a:t> (4/4)</a:t>
            </a:r>
            <a:endParaRPr/>
          </a:p>
        </p:txBody>
      </p:sp>
      <p:pic>
        <p:nvPicPr>
          <p:cNvPr descr="[Slide] web page 網頁 Slide" id="3261" name="Google Shape;3261;p221"/>
          <p:cNvPicPr preferRelativeResize="0"/>
          <p:nvPr/>
        </p:nvPicPr>
        <p:blipFill>
          <a:blip r:embed="rId4">
            <a:alphaModFix/>
          </a:blip>
          <a:stretch>
            <a:fillRect/>
          </a:stretch>
        </p:blipFill>
        <p:spPr>
          <a:xfrm>
            <a:off x="7590350" y="169425"/>
            <a:ext cx="838200" cy="8382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5" name="Shape 3265"/>
        <p:cNvGrpSpPr/>
        <p:nvPr/>
      </p:nvGrpSpPr>
      <p:grpSpPr>
        <a:xfrm>
          <a:off x="0" y="0"/>
          <a:ext cx="0" cy="0"/>
          <a:chOff x="0" y="0"/>
          <a:chExt cx="0" cy="0"/>
        </a:xfrm>
      </p:grpSpPr>
      <p:sp>
        <p:nvSpPr>
          <p:cNvPr id="3266" name="Google Shape;3266;p22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除了序列分析之外...</a:t>
            </a:r>
            <a:endParaRPr b="0" sz="2400"/>
          </a:p>
          <a:p>
            <a:pPr indent="0" lvl="0" marL="0" rtl="0" algn="ctr">
              <a:spcBef>
                <a:spcPts val="0"/>
              </a:spcBef>
              <a:spcAft>
                <a:spcPts val="0"/>
              </a:spcAft>
              <a:buNone/>
            </a:pPr>
            <a:r>
              <a:rPr lang="zh-TW"/>
              <a:t>其他分析方法</a:t>
            </a:r>
            <a:endParaRPr/>
          </a:p>
        </p:txBody>
      </p:sp>
      <p:sp>
        <p:nvSpPr>
          <p:cNvPr id="3267" name="Google Shape;3267;p2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68" name="Google Shape;3268;p22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3269" name="Google Shape;3269;p222"/>
          <p:cNvSpPr txBox="1"/>
          <p:nvPr/>
        </p:nvSpPr>
        <p:spPr>
          <a:xfrm>
            <a:off x="629325" y="1490825"/>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資料的分類與預測</a:t>
            </a:r>
            <a:endParaRPr b="1" sz="2400">
              <a:solidFill>
                <a:srgbClr val="1F497D"/>
              </a:solidFill>
              <a:latin typeface="Microsoft JhengHei"/>
              <a:ea typeface="Microsoft JhengHei"/>
              <a:cs typeface="Microsoft JhengHei"/>
              <a:sym typeface="Microsoft JhengHei"/>
            </a:endParaRPr>
          </a:p>
        </p:txBody>
      </p:sp>
      <p:sp>
        <p:nvSpPr>
          <p:cNvPr id="3270" name="Google Shape;3270;p222"/>
          <p:cNvSpPr txBox="1"/>
          <p:nvPr/>
        </p:nvSpPr>
        <p:spPr>
          <a:xfrm>
            <a:off x="406075" y="3499175"/>
            <a:ext cx="4092900" cy="2592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用</a:t>
            </a:r>
            <a:r>
              <a:rPr lang="zh-TW" sz="2400" u="sng">
                <a:latin typeface="Microsoft JhengHei"/>
                <a:ea typeface="Microsoft JhengHei"/>
                <a:cs typeface="Microsoft JhengHei"/>
                <a:sym typeface="Microsoft JhengHei"/>
              </a:rPr>
              <a:t>前幾步</a:t>
            </a:r>
            <a:r>
              <a:rPr lang="zh-TW" sz="2400">
                <a:latin typeface="Microsoft JhengHei"/>
                <a:ea typeface="Microsoft JhengHei"/>
                <a:cs typeface="Microsoft JhengHei"/>
                <a:sym typeface="Microsoft JhengHei"/>
              </a:rPr>
              <a:t>動作預測下一步的機率</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能夠建立預測下一步行為的規則機率模型</a:t>
            </a:r>
            <a:endParaRPr sz="2400">
              <a:latin typeface="Microsoft JhengHei"/>
              <a:ea typeface="Microsoft JhengHei"/>
              <a:cs typeface="Microsoft JhengHei"/>
              <a:sym typeface="Microsoft JhengHei"/>
            </a:endParaRPr>
          </a:p>
        </p:txBody>
      </p:sp>
      <p:sp>
        <p:nvSpPr>
          <p:cNvPr id="3271" name="Google Shape;3271;p222"/>
          <p:cNvSpPr txBox="1"/>
          <p:nvPr/>
        </p:nvSpPr>
        <p:spPr>
          <a:xfrm>
            <a:off x="4629150" y="3499175"/>
            <a:ext cx="4092900" cy="25920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找出多人共同的</a:t>
            </a:r>
            <a:r>
              <a:rPr lang="zh-TW" sz="2400" u="sng">
                <a:latin typeface="Microsoft JhengHei"/>
                <a:ea typeface="Microsoft JhengHei"/>
                <a:cs typeface="Microsoft JhengHei"/>
                <a:sym typeface="Microsoft JhengHei"/>
              </a:rPr>
              <a:t>長序列</a:t>
            </a:r>
            <a:r>
              <a:rPr lang="zh-TW" sz="2400">
                <a:latin typeface="Microsoft JhengHei"/>
                <a:ea typeface="Microsoft JhengHei"/>
                <a:cs typeface="Microsoft JhengHei"/>
                <a:sym typeface="Microsoft JhengHei"/>
              </a:rPr>
              <a:t>行為模式</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能考慮</a:t>
            </a:r>
            <a:r>
              <a:rPr lang="zh-TW" sz="2400" u="sng">
                <a:latin typeface="Microsoft JhengHei"/>
                <a:ea typeface="Microsoft JhengHei"/>
                <a:cs typeface="Microsoft JhengHei"/>
                <a:sym typeface="Microsoft JhengHei"/>
              </a:rPr>
              <a:t>整體時間長度</a:t>
            </a:r>
            <a:r>
              <a:rPr lang="zh-TW" sz="2400">
                <a:latin typeface="Microsoft JhengHei"/>
                <a:ea typeface="Microsoft JhengHei"/>
                <a:cs typeface="Microsoft JhengHei"/>
                <a:sym typeface="Microsoft JhengHei"/>
              </a:rPr>
              <a:t>，不僅分析前後雙事件序列</a:t>
            </a:r>
            <a:endParaRPr sz="2400">
              <a:latin typeface="Microsoft JhengHei"/>
              <a:ea typeface="Microsoft JhengHei"/>
              <a:cs typeface="Microsoft JhengHei"/>
              <a:sym typeface="Microsoft JhengHei"/>
            </a:endParaRPr>
          </a:p>
        </p:txBody>
      </p:sp>
      <p:sp>
        <p:nvSpPr>
          <p:cNvPr id="3272" name="Google Shape;3272;p222"/>
          <p:cNvSpPr txBox="1"/>
          <p:nvPr/>
        </p:nvSpPr>
        <p:spPr>
          <a:xfrm>
            <a:off x="4632600" y="1490825"/>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行為序列模式探勘</a:t>
            </a:r>
            <a:endParaRPr b="1" sz="2400">
              <a:solidFill>
                <a:srgbClr val="1F497D"/>
              </a:solidFill>
              <a:latin typeface="Microsoft JhengHei"/>
              <a:ea typeface="Microsoft JhengHei"/>
              <a:cs typeface="Microsoft JhengHei"/>
              <a:sym typeface="Microsoft JhengHei"/>
            </a:endParaRPr>
          </a:p>
        </p:txBody>
      </p:sp>
      <p:sp>
        <p:nvSpPr>
          <p:cNvPr id="3273" name="Google Shape;3273;p222"/>
          <p:cNvSpPr/>
          <p:nvPr/>
        </p:nvSpPr>
        <p:spPr>
          <a:xfrm>
            <a:off x="1462950" y="2397400"/>
            <a:ext cx="2369400" cy="6330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動態貝氏網路</a:t>
            </a:r>
            <a:endParaRPr sz="2400">
              <a:solidFill>
                <a:srgbClr val="FFFFFF"/>
              </a:solidFill>
            </a:endParaRPr>
          </a:p>
        </p:txBody>
      </p:sp>
      <p:sp>
        <p:nvSpPr>
          <p:cNvPr id="3274" name="Google Shape;3274;p222"/>
          <p:cNvSpPr/>
          <p:nvPr/>
        </p:nvSpPr>
        <p:spPr>
          <a:xfrm>
            <a:off x="5388300" y="2397400"/>
            <a:ext cx="2369400" cy="6330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循序樣式探勘</a:t>
            </a:r>
            <a:endParaRPr sz="2400">
              <a:solidFill>
                <a:srgbClr val="FFFFFF"/>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8" name="Shape 3278"/>
        <p:cNvGrpSpPr/>
        <p:nvPr/>
      </p:nvGrpSpPr>
      <p:grpSpPr>
        <a:xfrm>
          <a:off x="0" y="0"/>
          <a:ext cx="0" cy="0"/>
          <a:chOff x="0" y="0"/>
          <a:chExt cx="0" cy="0"/>
        </a:xfrm>
      </p:grpSpPr>
      <p:sp>
        <p:nvSpPr>
          <p:cNvPr id="3279" name="Google Shape;3279;p223"/>
          <p:cNvSpPr/>
          <p:nvPr/>
        </p:nvSpPr>
        <p:spPr>
          <a:xfrm>
            <a:off x="7621275" y="2710375"/>
            <a:ext cx="1329900" cy="689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0" name="Google Shape;3280;p223"/>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3281" name="Google Shape;3281;p22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82" name="Google Shape;3282;p223"/>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3200"/>
              <a:t>活動後練習：</a:t>
            </a:r>
            <a:endParaRPr sz="3200"/>
          </a:p>
          <a:p>
            <a:pPr indent="0" lvl="0" marL="0" rtl="0" algn="l">
              <a:spcBef>
                <a:spcPts val="0"/>
              </a:spcBef>
              <a:spcAft>
                <a:spcPts val="0"/>
              </a:spcAft>
              <a:buClr>
                <a:schemeClr val="dk1"/>
              </a:buClr>
              <a:buSzPts val="1100"/>
              <a:buFont typeface="Arial"/>
              <a:buNone/>
            </a:pPr>
            <a:r>
              <a:rPr lang="zh-TW"/>
              <a:t>幼兒平行遊戲行為研究</a:t>
            </a:r>
            <a:endParaRPr/>
          </a:p>
          <a:p>
            <a:pPr indent="0" lvl="0" marL="0" rtl="0" algn="l">
              <a:spcBef>
                <a:spcPts val="0"/>
              </a:spcBef>
              <a:spcAft>
                <a:spcPts val="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6" name="Shape 3286"/>
        <p:cNvGrpSpPr/>
        <p:nvPr/>
      </p:nvGrpSpPr>
      <p:grpSpPr>
        <a:xfrm>
          <a:off x="0" y="0"/>
          <a:ext cx="0" cy="0"/>
          <a:chOff x="0" y="0"/>
          <a:chExt cx="0" cy="0"/>
        </a:xfrm>
      </p:grpSpPr>
      <p:sp>
        <p:nvSpPr>
          <p:cNvPr id="3287" name="Google Shape;3287;p22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Bakeman &amp; Brownlee (1980) 對幼兒進行「平行遊戲」的記錄。</a:t>
            </a:r>
            <a:endParaRPr/>
          </a:p>
          <a:p>
            <a:pPr indent="-368300" lvl="0" marL="457200" rtl="0" algn="l">
              <a:spcBef>
                <a:spcPts val="1000"/>
              </a:spcBef>
              <a:spcAft>
                <a:spcPts val="0"/>
              </a:spcAft>
              <a:buSzPts val="2200"/>
              <a:buChar char="●"/>
            </a:pPr>
            <a:r>
              <a:rPr lang="zh-TW"/>
              <a:t>每15秒記錄一次嬰兒的主要狀態：</a:t>
            </a:r>
            <a:endParaRPr/>
          </a:p>
          <a:p>
            <a:pPr indent="-368300" lvl="0" marL="457200" rtl="0" algn="l">
              <a:spcBef>
                <a:spcPts val="1000"/>
              </a:spcBef>
              <a:spcAft>
                <a:spcPts val="0"/>
              </a:spcAft>
              <a:buSzPts val="2200"/>
              <a:buChar char="●"/>
            </a:pPr>
            <a:r>
              <a:rPr lang="zh-TW"/>
              <a:t>事件編碼</a:t>
            </a:r>
            <a:endParaRPr/>
          </a:p>
          <a:p>
            <a:pPr indent="-355600" lvl="1" marL="914400" rtl="0" algn="l">
              <a:spcBef>
                <a:spcPts val="1000"/>
              </a:spcBef>
              <a:spcAft>
                <a:spcPts val="0"/>
              </a:spcAft>
              <a:buSzPts val="2000"/>
              <a:buChar char="○"/>
            </a:pPr>
            <a:r>
              <a:rPr lang="zh-TW"/>
              <a:t>U 空閒：沒有玩玩具</a:t>
            </a:r>
            <a:endParaRPr/>
          </a:p>
          <a:p>
            <a:pPr indent="-355600" lvl="1" marL="914400" rtl="0" algn="l">
              <a:spcBef>
                <a:spcPts val="0"/>
              </a:spcBef>
              <a:spcAft>
                <a:spcPts val="0"/>
              </a:spcAft>
              <a:buSzPts val="2000"/>
              <a:buChar char="○"/>
            </a:pPr>
            <a:r>
              <a:rPr lang="zh-TW"/>
              <a:t>S 一人：一個人玩具</a:t>
            </a:r>
            <a:endParaRPr/>
          </a:p>
          <a:p>
            <a:pPr indent="-355600" lvl="1" marL="914400" rtl="0" algn="l">
              <a:spcBef>
                <a:spcPts val="0"/>
              </a:spcBef>
              <a:spcAft>
                <a:spcPts val="0"/>
              </a:spcAft>
              <a:buSzPts val="2000"/>
              <a:buChar char="○"/>
            </a:pPr>
            <a:r>
              <a:rPr lang="zh-TW"/>
              <a:t>T 兩人：兩個人一起玩玩具</a:t>
            </a:r>
            <a:endParaRPr/>
          </a:p>
          <a:p>
            <a:pPr indent="-355600" lvl="1" marL="914400" rtl="0" algn="l">
              <a:spcBef>
                <a:spcPts val="0"/>
              </a:spcBef>
              <a:spcAft>
                <a:spcPts val="0"/>
              </a:spcAft>
              <a:buSzPts val="2000"/>
              <a:buChar char="○"/>
            </a:pPr>
            <a:r>
              <a:rPr lang="zh-TW"/>
              <a:t>P 各自：兩個人拿同樣的玩具，各玩各的</a:t>
            </a:r>
            <a:endParaRPr/>
          </a:p>
          <a:p>
            <a:pPr indent="-355600" lvl="1" marL="914400" rtl="0" algn="l">
              <a:spcBef>
                <a:spcPts val="0"/>
              </a:spcBef>
              <a:spcAft>
                <a:spcPts val="0"/>
              </a:spcAft>
              <a:buSzPts val="2000"/>
              <a:buChar char="○"/>
            </a:pPr>
            <a:r>
              <a:rPr lang="zh-TW"/>
              <a:t>G 團體：三人以上一起玩玩具</a:t>
            </a:r>
            <a:endParaRPr/>
          </a:p>
        </p:txBody>
      </p:sp>
      <p:sp>
        <p:nvSpPr>
          <p:cNvPr id="3288" name="Google Shape;3288;p22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幼兒平行遊戲行為研究</a:t>
            </a:r>
            <a:endParaRPr/>
          </a:p>
        </p:txBody>
      </p:sp>
      <p:sp>
        <p:nvSpPr>
          <p:cNvPr id="3289" name="Google Shape;3289;p2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90" name="Google Shape;3290;p22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Bakeman, R., &amp; Gottman, J. M. (1997). Observing interaction: an introduction to sequential analysis.</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4" name="Shape 3294"/>
        <p:cNvGrpSpPr/>
        <p:nvPr/>
      </p:nvGrpSpPr>
      <p:grpSpPr>
        <a:xfrm>
          <a:off x="0" y="0"/>
          <a:ext cx="0" cy="0"/>
          <a:chOff x="0" y="0"/>
          <a:chExt cx="0" cy="0"/>
        </a:xfrm>
      </p:grpSpPr>
      <p:sp>
        <p:nvSpPr>
          <p:cNvPr id="3295" name="Google Shape;3295;p2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296" name="Google Shape;3296;p22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solidFill>
                  <a:srgbClr val="FFFFFF"/>
                </a:solidFill>
              </a:rPr>
              <a:t>圖片來源：</a:t>
            </a:r>
            <a:r>
              <a:rPr lang="zh-TW" u="sng">
                <a:solidFill>
                  <a:srgbClr val="FFFFFF"/>
                </a:solidFill>
                <a:hlinkClick r:id="rId3">
                  <a:extLst>
                    <a:ext uri="{A12FA001-AC4F-418D-AE19-62706E023703}">
                      <ahyp:hlinkClr val="tx"/>
                    </a:ext>
                  </a:extLst>
                </a:hlinkClick>
              </a:rPr>
              <a:t>https://goo.gl/EzE00o</a:t>
            </a:r>
            <a:r>
              <a:rPr lang="zh-TW">
                <a:solidFill>
                  <a:srgbClr val="FFFFFF"/>
                </a:solidFill>
              </a:rPr>
              <a:t> </a:t>
            </a:r>
            <a:endParaRPr>
              <a:solidFill>
                <a:srgbClr val="FFFFFF"/>
              </a:solidFill>
            </a:endParaRPr>
          </a:p>
        </p:txBody>
      </p:sp>
      <p:pic>
        <p:nvPicPr>
          <p:cNvPr id="3297" name="Google Shape;3297;p225"/>
          <p:cNvPicPr preferRelativeResize="0"/>
          <p:nvPr/>
        </p:nvPicPr>
        <p:blipFill>
          <a:blip r:embed="rId4">
            <a:alphaModFix/>
          </a:blip>
          <a:stretch>
            <a:fillRect/>
          </a:stretch>
        </p:blipFill>
        <p:spPr>
          <a:xfrm>
            <a:off x="4452475" y="2757526"/>
            <a:ext cx="4691525" cy="3064151"/>
          </a:xfrm>
          <a:prstGeom prst="rect">
            <a:avLst/>
          </a:prstGeom>
          <a:noFill/>
          <a:ln>
            <a:noFill/>
          </a:ln>
        </p:spPr>
      </p:pic>
      <p:sp>
        <p:nvSpPr>
          <p:cNvPr id="3298" name="Google Shape;3298;p225"/>
          <p:cNvSpPr txBox="1"/>
          <p:nvPr/>
        </p:nvSpPr>
        <p:spPr>
          <a:xfrm>
            <a:off x="4273175" y="493375"/>
            <a:ext cx="4167600" cy="12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幼兒平行遊戲</a:t>
            </a:r>
            <a:endParaRPr b="1" sz="40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事件序列資料表</a:t>
            </a:r>
            <a:endParaRPr b="1" sz="4000">
              <a:solidFill>
                <a:srgbClr val="FFFFFF"/>
              </a:solidFill>
              <a:latin typeface="Microsoft JhengHei"/>
              <a:ea typeface="Microsoft JhengHei"/>
              <a:cs typeface="Microsoft JhengHei"/>
              <a:sym typeface="Microsoft JhengHei"/>
            </a:endParaRPr>
          </a:p>
        </p:txBody>
      </p:sp>
      <p:sp>
        <p:nvSpPr>
          <p:cNvPr id="3299" name="Google Shape;3299;p225"/>
          <p:cNvSpPr txBox="1"/>
          <p:nvPr/>
        </p:nvSpPr>
        <p:spPr>
          <a:xfrm>
            <a:off x="4273175" y="1737175"/>
            <a:ext cx="4691400" cy="7911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solidFill>
                  <a:srgbClr val="FFFFFF"/>
                </a:solidFill>
                <a:latin typeface="Microsoft JhengHei"/>
                <a:ea typeface="Microsoft JhengHei"/>
                <a:cs typeface="Microsoft JhengHei"/>
                <a:sym typeface="Microsoft JhengHei"/>
              </a:rPr>
              <a:t>案例數量：128筆</a:t>
            </a:r>
            <a:endParaRPr sz="2400">
              <a:solidFill>
                <a:srgbClr val="FFFFFF"/>
              </a:solidFill>
              <a:latin typeface="Microsoft JhengHei"/>
              <a:ea typeface="Microsoft JhengHei"/>
              <a:cs typeface="Microsoft JhengHei"/>
              <a:sym typeface="Microsoft JhengHei"/>
            </a:endParaRPr>
          </a:p>
          <a:p>
            <a:pPr indent="0" lvl="0" marL="0" rtl="0" algn="l">
              <a:spcBef>
                <a:spcPts val="560"/>
              </a:spcBef>
              <a:spcAft>
                <a:spcPts val="0"/>
              </a:spcAft>
              <a:buNone/>
            </a:pPr>
            <a:r>
              <a:rPr lang="zh-TW" sz="2400">
                <a:solidFill>
                  <a:srgbClr val="FFFFFF"/>
                </a:solidFill>
                <a:latin typeface="Microsoft JhengHei"/>
                <a:ea typeface="Microsoft JhengHei"/>
                <a:cs typeface="Microsoft JhengHei"/>
                <a:sym typeface="Microsoft JhengHei"/>
              </a:rPr>
              <a:t>※ 為教學需求，本資料為虛構</a:t>
            </a:r>
            <a:endParaRPr sz="2400">
              <a:solidFill>
                <a:srgbClr val="FFFFFF"/>
              </a:solidFill>
              <a:latin typeface="Microsoft JhengHei"/>
              <a:ea typeface="Microsoft JhengHei"/>
              <a:cs typeface="Microsoft JhengHei"/>
              <a:sym typeface="Microsoft JhengHei"/>
            </a:endParaRPr>
          </a:p>
        </p:txBody>
      </p:sp>
      <p:pic>
        <p:nvPicPr>
          <p:cNvPr id="3300" name="Google Shape;3300;p225"/>
          <p:cNvPicPr preferRelativeResize="0"/>
          <p:nvPr/>
        </p:nvPicPr>
        <p:blipFill rotWithShape="1">
          <a:blip r:embed="rId5">
            <a:alphaModFix/>
          </a:blip>
          <a:srcRect b="0" l="0" r="50768" t="0"/>
          <a:stretch/>
        </p:blipFill>
        <p:spPr>
          <a:xfrm>
            <a:off x="611075" y="534625"/>
            <a:ext cx="3221999" cy="5646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82"/>
          <p:cNvSpPr/>
          <p:nvPr/>
        </p:nvSpPr>
        <p:spPr>
          <a:xfrm>
            <a:off x="1516000" y="1249000"/>
            <a:ext cx="1294200" cy="35619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6" name="Google Shape;1396;p82"/>
          <p:cNvPicPr preferRelativeResize="0"/>
          <p:nvPr/>
        </p:nvPicPr>
        <p:blipFill rotWithShape="1">
          <a:blip r:embed="rId3">
            <a:alphaModFix/>
          </a:blip>
          <a:srcRect b="9851" l="0" r="5864" t="3350"/>
          <a:stretch/>
        </p:blipFill>
        <p:spPr>
          <a:xfrm>
            <a:off x="0" y="0"/>
            <a:ext cx="9144000" cy="4811000"/>
          </a:xfrm>
          <a:prstGeom prst="rect">
            <a:avLst/>
          </a:prstGeom>
          <a:noFill/>
          <a:ln>
            <a:noFill/>
          </a:ln>
        </p:spPr>
      </p:pic>
      <p:sp>
        <p:nvSpPr>
          <p:cNvPr id="1397" name="Google Shape;1397;p8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398" name="Google Shape;1398;p8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觀察行為的記錄</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4" name="Shape 3304"/>
        <p:cNvGrpSpPr/>
        <p:nvPr/>
      </p:nvGrpSpPr>
      <p:grpSpPr>
        <a:xfrm>
          <a:off x="0" y="0"/>
          <a:ext cx="0" cy="0"/>
          <a:chOff x="0" y="0"/>
          <a:chExt cx="0" cy="0"/>
        </a:xfrm>
      </p:grpSpPr>
      <p:sp>
        <p:nvSpPr>
          <p:cNvPr id="3305" name="Google Shape;3305;p22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a:t>嘗試看看不同的分析方式吧！</a:t>
            </a:r>
            <a:endParaRPr/>
          </a:p>
          <a:p>
            <a:pPr indent="-368300" lvl="0" marL="457200" rtl="0" algn="l">
              <a:spcBef>
                <a:spcPts val="1000"/>
              </a:spcBef>
              <a:spcAft>
                <a:spcPts val="0"/>
              </a:spcAft>
              <a:buSzPts val="2200"/>
              <a:buChar char="●"/>
            </a:pPr>
            <a:r>
              <a:rPr lang="zh-TW"/>
              <a:t>切換「僅分析有改變的序列」，觀察分析結果的改變。</a:t>
            </a:r>
            <a:endParaRPr/>
          </a:p>
          <a:p>
            <a:pPr indent="-368300" lvl="0" marL="457200" rtl="0" algn="l">
              <a:spcBef>
                <a:spcPts val="1000"/>
              </a:spcBef>
              <a:spcAft>
                <a:spcPts val="0"/>
              </a:spcAft>
              <a:buSzPts val="2200"/>
              <a:buChar char="●"/>
            </a:pPr>
            <a:r>
              <a:rPr lang="zh-TW"/>
              <a:t>切換「使用Yule'Q來畫關聯線」和「使用Yule'Q畫關聯線時，只顯示z值有顯著的關聯線」，觀察事件轉移圖的改變。</a:t>
            </a:r>
            <a:endParaRPr/>
          </a:p>
          <a:p>
            <a:pPr indent="-355600" lvl="1" marL="914400" rtl="0" algn="l">
              <a:spcBef>
                <a:spcPts val="1000"/>
              </a:spcBef>
              <a:spcAft>
                <a:spcPts val="0"/>
              </a:spcAft>
              <a:buSzPts val="2000"/>
              <a:buChar char="○"/>
            </a:pPr>
            <a:r>
              <a:rPr lang="zh-TW"/>
              <a:t>調整「Yule'Q最小值」，看看會發生什麼事情。</a:t>
            </a:r>
            <a:endParaRPr/>
          </a:p>
          <a:p>
            <a:pPr indent="-368300" lvl="0" marL="457200" rtl="0" algn="l">
              <a:spcBef>
                <a:spcPts val="1000"/>
              </a:spcBef>
              <a:spcAft>
                <a:spcPts val="1000"/>
              </a:spcAft>
              <a:buSzPts val="2200"/>
              <a:buChar char="●"/>
            </a:pPr>
            <a:r>
              <a:rPr lang="zh-TW"/>
              <a:t>嘗試配合結論寫作的框架，想象一下寫成報告會是什麼樣子。</a:t>
            </a:r>
            <a:endParaRPr/>
          </a:p>
        </p:txBody>
      </p:sp>
      <p:sp>
        <p:nvSpPr>
          <p:cNvPr id="3306" name="Google Shape;3306;p22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實作重點</a:t>
            </a:r>
            <a:endParaRPr/>
          </a:p>
        </p:txBody>
      </p:sp>
      <p:sp>
        <p:nvSpPr>
          <p:cNvPr id="3307" name="Google Shape;3307;p2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308" name="Google Shape;3308;p22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2" name="Shape 3312"/>
        <p:cNvGrpSpPr/>
        <p:nvPr/>
      </p:nvGrpSpPr>
      <p:grpSpPr>
        <a:xfrm>
          <a:off x="0" y="0"/>
          <a:ext cx="0" cy="0"/>
          <a:chOff x="0" y="0"/>
          <a:chExt cx="0" cy="0"/>
        </a:xfrm>
      </p:grpSpPr>
      <p:sp>
        <p:nvSpPr>
          <p:cNvPr id="3313" name="Google Shape;3313;p2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314" name="Google Shape;3314;p227"/>
          <p:cNvSpPr txBox="1"/>
          <p:nvPr>
            <p:ph type="title"/>
          </p:nvPr>
        </p:nvSpPr>
        <p:spPr>
          <a:xfrm>
            <a:off x="4695150" y="1086050"/>
            <a:ext cx="3878100" cy="7332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lang="zh-TW"/>
              <a:t>幼兒平行遊戲</a:t>
            </a:r>
            <a:endParaRPr/>
          </a:p>
          <a:p>
            <a:pPr indent="0" lvl="0" marL="0" rtl="0" algn="l">
              <a:spcBef>
                <a:spcPts val="0"/>
              </a:spcBef>
              <a:spcAft>
                <a:spcPts val="0"/>
              </a:spcAft>
              <a:buNone/>
            </a:pPr>
            <a:r>
              <a:rPr lang="zh-TW"/>
              <a:t>行為研究</a:t>
            </a:r>
            <a:endParaRPr/>
          </a:p>
        </p:txBody>
      </p:sp>
      <p:pic>
        <p:nvPicPr>
          <p:cNvPr id="3315" name="Google Shape;3315;p227"/>
          <p:cNvPicPr preferRelativeResize="0"/>
          <p:nvPr/>
        </p:nvPicPr>
        <p:blipFill>
          <a:blip r:embed="rId3">
            <a:alphaModFix/>
          </a:blip>
          <a:stretch>
            <a:fillRect/>
          </a:stretch>
        </p:blipFill>
        <p:spPr>
          <a:xfrm>
            <a:off x="733725" y="2755400"/>
            <a:ext cx="2954349" cy="2628600"/>
          </a:xfrm>
          <a:prstGeom prst="rect">
            <a:avLst/>
          </a:prstGeom>
          <a:noFill/>
          <a:ln>
            <a:noFill/>
          </a:ln>
        </p:spPr>
      </p:pic>
      <p:sp>
        <p:nvSpPr>
          <p:cNvPr id="3316" name="Google Shape;3316;p227"/>
          <p:cNvSpPr txBox="1"/>
          <p:nvPr/>
        </p:nvSpPr>
        <p:spPr>
          <a:xfrm rot="-899570">
            <a:off x="821323" y="2207185"/>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挑戰看看吧！</a:t>
            </a:r>
            <a:endParaRPr sz="2400">
              <a:solidFill>
                <a:srgbClr val="980000"/>
              </a:solidFill>
            </a:endParaRPr>
          </a:p>
        </p:txBody>
      </p:sp>
      <p:pic>
        <p:nvPicPr>
          <p:cNvPr id="3317" name="Google Shape;3317;p227"/>
          <p:cNvPicPr preferRelativeResize="0"/>
          <p:nvPr/>
        </p:nvPicPr>
        <p:blipFill>
          <a:blip r:embed="rId4">
            <a:alphaModFix/>
          </a:blip>
          <a:stretch>
            <a:fillRect/>
          </a:stretch>
        </p:blipFill>
        <p:spPr>
          <a:xfrm>
            <a:off x="5177900" y="3539225"/>
            <a:ext cx="3188025" cy="3034600"/>
          </a:xfrm>
          <a:prstGeom prst="rect">
            <a:avLst/>
          </a:prstGeom>
          <a:noFill/>
          <a:ln cap="flat" cmpd="sng" w="38100">
            <a:solidFill>
              <a:srgbClr val="9BBB59"/>
            </a:solidFill>
            <a:prstDash val="solid"/>
            <a:round/>
            <a:headEnd len="sm" w="sm" type="none"/>
            <a:tailEnd len="sm" w="sm" type="none"/>
          </a:ln>
        </p:spPr>
      </p:pic>
      <p:pic>
        <p:nvPicPr>
          <p:cNvPr id="3318" name="Google Shape;3318;p227"/>
          <p:cNvPicPr preferRelativeResize="0"/>
          <p:nvPr/>
        </p:nvPicPr>
        <p:blipFill>
          <a:blip r:embed="rId5">
            <a:alphaModFix/>
          </a:blip>
          <a:stretch>
            <a:fillRect/>
          </a:stretch>
        </p:blipFill>
        <p:spPr>
          <a:xfrm>
            <a:off x="3781099" y="1893875"/>
            <a:ext cx="3989100" cy="2230575"/>
          </a:xfrm>
          <a:prstGeom prst="rect">
            <a:avLst/>
          </a:prstGeom>
          <a:noFill/>
          <a:ln cap="flat" cmpd="sng" w="38100">
            <a:solidFill>
              <a:srgbClr val="9BBB59"/>
            </a:solidFill>
            <a:prstDash val="solid"/>
            <a:round/>
            <a:headEnd len="sm" w="sm" type="none"/>
            <a:tailEnd len="sm" w="sm" type="none"/>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2" name="Shape 3322"/>
        <p:cNvGrpSpPr/>
        <p:nvPr/>
      </p:nvGrpSpPr>
      <p:grpSpPr>
        <a:xfrm>
          <a:off x="0" y="0"/>
          <a:ext cx="0" cy="0"/>
          <a:chOff x="0" y="0"/>
          <a:chExt cx="0" cy="0"/>
        </a:xfrm>
      </p:grpSpPr>
      <p:sp>
        <p:nvSpPr>
          <p:cNvPr id="3323" name="Google Shape;3323;p2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3324" name="Google Shape;3324;p228"/>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延伸閱讀</a:t>
            </a:r>
            <a:endParaRPr/>
          </a:p>
        </p:txBody>
      </p:sp>
      <p:sp>
        <p:nvSpPr>
          <p:cNvPr id="3325" name="Google Shape;3325;p228"/>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68300" lvl="0" marL="457200" rtl="0" algn="l">
              <a:lnSpc>
                <a:spcPct val="13636"/>
              </a:lnSpc>
              <a:spcBef>
                <a:spcPts val="1200"/>
              </a:spcBef>
              <a:spcAft>
                <a:spcPts val="0"/>
              </a:spcAft>
              <a:buSzPts val="2200"/>
              <a:buChar char="●"/>
            </a:pPr>
            <a:r>
              <a:rPr lang="zh-TW">
                <a:latin typeface="Times New Roman"/>
                <a:ea typeface="Times New Roman"/>
                <a:cs typeface="Times New Roman"/>
                <a:sym typeface="Times New Roman"/>
              </a:rPr>
              <a:t>Bakeman, R., &amp; Gottman, J. M. (1997). </a:t>
            </a:r>
            <a:r>
              <a:rPr i="1" lang="zh-TW">
                <a:latin typeface="Times New Roman"/>
                <a:ea typeface="Times New Roman"/>
                <a:cs typeface="Times New Roman"/>
                <a:sym typeface="Times New Roman"/>
              </a:rPr>
              <a:t>Observing interaction: An introduction to sequential analysis</a:t>
            </a:r>
            <a:r>
              <a:rPr lang="zh-TW">
                <a:latin typeface="Times New Roman"/>
                <a:ea typeface="Times New Roman"/>
                <a:cs typeface="Times New Roman"/>
                <a:sym typeface="Times New Roman"/>
              </a:rPr>
              <a:t> (2nd ed.). Cambridge University Press.</a:t>
            </a:r>
            <a:endParaRPr>
              <a:latin typeface="Times New Roman"/>
              <a:ea typeface="Times New Roman"/>
              <a:cs typeface="Times New Roman"/>
              <a:sym typeface="Times New Roman"/>
            </a:endParaRPr>
          </a:p>
          <a:p>
            <a:pPr indent="-368300" lvl="0" marL="457200" rtl="0" algn="l">
              <a:lnSpc>
                <a:spcPct val="13636"/>
              </a:lnSpc>
              <a:spcBef>
                <a:spcPts val="1000"/>
              </a:spcBef>
              <a:spcAft>
                <a:spcPts val="0"/>
              </a:spcAft>
              <a:buSzPts val="2200"/>
              <a:buChar char="●"/>
            </a:pPr>
            <a:r>
              <a:rPr lang="zh-TW">
                <a:latin typeface="Times New Roman"/>
                <a:ea typeface="Times New Roman"/>
                <a:cs typeface="Times New Roman"/>
                <a:sym typeface="Times New Roman"/>
              </a:rPr>
              <a:t>Bakeman, R., &amp; Quera, V. (2011). </a:t>
            </a:r>
            <a:r>
              <a:rPr i="1" lang="zh-TW">
                <a:latin typeface="Times New Roman"/>
                <a:ea typeface="Times New Roman"/>
                <a:cs typeface="Times New Roman"/>
                <a:sym typeface="Times New Roman"/>
              </a:rPr>
              <a:t>Sequential analysis and observational methods for the behavioral sciences</a:t>
            </a:r>
            <a:r>
              <a:rPr lang="zh-TW">
                <a:latin typeface="Times New Roman"/>
                <a:ea typeface="Times New Roman"/>
                <a:cs typeface="Times New Roman"/>
                <a:sym typeface="Times New Roman"/>
              </a:rPr>
              <a:t>. Cambridge University Press.</a:t>
            </a:r>
            <a:endParaRPr>
              <a:latin typeface="Times New Roman"/>
              <a:ea typeface="Times New Roman"/>
              <a:cs typeface="Times New Roman"/>
              <a:sym typeface="Times New Roman"/>
            </a:endParaRPr>
          </a:p>
          <a:p>
            <a:pPr indent="0" lvl="0" marL="0" rtl="0" algn="l">
              <a:lnSpc>
                <a:spcPct val="13636"/>
              </a:lnSpc>
              <a:spcBef>
                <a:spcPts val="1200"/>
              </a:spcBef>
              <a:spcAft>
                <a:spcPts val="1000"/>
              </a:spcAft>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9" name="Shape 3329"/>
        <p:cNvGrpSpPr/>
        <p:nvPr/>
      </p:nvGrpSpPr>
      <p:grpSpPr>
        <a:xfrm>
          <a:off x="0" y="0"/>
          <a:ext cx="0" cy="0"/>
          <a:chOff x="0" y="0"/>
          <a:chExt cx="0" cy="0"/>
        </a:xfrm>
      </p:grpSpPr>
      <p:sp>
        <p:nvSpPr>
          <p:cNvPr id="3330" name="Google Shape;3330;p229"/>
          <p:cNvSpPr/>
          <p:nvPr/>
        </p:nvSpPr>
        <p:spPr>
          <a:xfrm>
            <a:off x="1046150" y="1848700"/>
            <a:ext cx="2509800" cy="2433300"/>
          </a:xfrm>
          <a:prstGeom prst="roundRect">
            <a:avLst>
              <a:gd fmla="val 16667" name="adj"/>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1" name="Google Shape;3331;p229"/>
          <p:cNvGrpSpPr/>
          <p:nvPr/>
        </p:nvGrpSpPr>
        <p:grpSpPr>
          <a:xfrm>
            <a:off x="372060" y="4652263"/>
            <a:ext cx="3858039" cy="632646"/>
            <a:chOff x="2796929" y="2234550"/>
            <a:chExt cx="4222435" cy="692401"/>
          </a:xfrm>
        </p:grpSpPr>
        <p:sp>
          <p:nvSpPr>
            <p:cNvPr id="3332" name="Google Shape;3332;p229"/>
            <p:cNvSpPr/>
            <p:nvPr/>
          </p:nvSpPr>
          <p:spPr>
            <a:xfrm>
              <a:off x="2803465" y="2234550"/>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3333" name="Google Shape;3333;p229"/>
            <p:cNvSpPr txBox="1"/>
            <p:nvPr/>
          </p:nvSpPr>
          <p:spPr>
            <a:xfrm>
              <a:off x="2796929" y="2234550"/>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000" u="sng">
                  <a:solidFill>
                    <a:schemeClr val="dk1"/>
                  </a:solidFill>
                  <a:latin typeface="Outfit"/>
                  <a:ea typeface="Outfit"/>
                  <a:cs typeface="Outfit"/>
                  <a:sym typeface="Outfit"/>
                  <a:hlinkClick r:id="rId3">
                    <a:extLst>
                      <a:ext uri="{A12FA001-AC4F-418D-AE19-62706E023703}">
                        <ahyp:hlinkClr val="tx"/>
                      </a:ext>
                    </a:extLst>
                  </a:hlinkClick>
                </a:rPr>
                <a:t>http://l.pulipuli.info/24/tku/sa</a:t>
              </a:r>
              <a:endParaRPr b="1" sz="2000">
                <a:latin typeface="Outfit"/>
                <a:ea typeface="Outfit"/>
                <a:cs typeface="Outfit"/>
                <a:sym typeface="Outfit"/>
              </a:endParaRPr>
            </a:p>
          </p:txBody>
        </p:sp>
      </p:grpSp>
      <p:pic>
        <p:nvPicPr>
          <p:cNvPr id="3334" name="Google Shape;3334;p229"/>
          <p:cNvPicPr preferRelativeResize="0"/>
          <p:nvPr/>
        </p:nvPicPr>
        <p:blipFill rotWithShape="1">
          <a:blip r:embed="rId4">
            <a:alphaModFix/>
          </a:blip>
          <a:srcRect b="0" l="0" r="0" t="0"/>
          <a:stretch/>
        </p:blipFill>
        <p:spPr>
          <a:xfrm>
            <a:off x="1439524" y="2203812"/>
            <a:ext cx="1723036" cy="17229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8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數位學習的行為記錄</a:t>
            </a:r>
            <a:endParaRPr/>
          </a:p>
        </p:txBody>
      </p:sp>
      <p:sp>
        <p:nvSpPr>
          <p:cNvPr id="1404" name="Google Shape;1404;p8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05" name="Google Shape;1405;p8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06" name="Google Shape;1406;p83"/>
          <p:cNvSpPr txBox="1"/>
          <p:nvPr/>
        </p:nvSpPr>
        <p:spPr>
          <a:xfrm>
            <a:off x="553125" y="1341325"/>
            <a:ext cx="26376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觀察研究法</a:t>
            </a:r>
            <a:endParaRPr b="1" sz="2400">
              <a:solidFill>
                <a:srgbClr val="1F497D"/>
              </a:solidFill>
              <a:latin typeface="Microsoft JhengHei"/>
              <a:ea typeface="Microsoft JhengHei"/>
              <a:cs typeface="Microsoft JhengHei"/>
              <a:sym typeface="Microsoft JhengHei"/>
            </a:endParaRPr>
          </a:p>
        </p:txBody>
      </p:sp>
      <p:sp>
        <p:nvSpPr>
          <p:cNvPr id="1407" name="Google Shape;1407;p83"/>
          <p:cNvSpPr txBox="1"/>
          <p:nvPr/>
        </p:nvSpPr>
        <p:spPr>
          <a:xfrm>
            <a:off x="553750" y="3185222"/>
            <a:ext cx="2629200" cy="2605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solidFill>
                  <a:srgbClr val="000000"/>
                </a:solidFill>
                <a:latin typeface="Microsoft JhengHei"/>
                <a:ea typeface="Microsoft JhengHei"/>
                <a:cs typeface="Microsoft JhengHei"/>
                <a:sym typeface="Microsoft JhengHei"/>
              </a:rPr>
              <a:t>現場觀察與錄影記錄</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研究者需即時與主動地蒐集資料</a:t>
            </a:r>
            <a:endParaRPr sz="2400">
              <a:latin typeface="Microsoft JhengHei"/>
              <a:ea typeface="Microsoft JhengHei"/>
              <a:cs typeface="Microsoft JhengHei"/>
              <a:sym typeface="Microsoft JhengHei"/>
            </a:endParaRPr>
          </a:p>
        </p:txBody>
      </p:sp>
      <p:sp>
        <p:nvSpPr>
          <p:cNvPr id="1408" name="Google Shape;1408;p83"/>
          <p:cNvSpPr txBox="1"/>
          <p:nvPr/>
        </p:nvSpPr>
        <p:spPr>
          <a:xfrm>
            <a:off x="3271575" y="3703199"/>
            <a:ext cx="2642400" cy="20877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受試者自行記錄行為資料</a:t>
            </a:r>
            <a:endParaRPr sz="2400">
              <a:latin typeface="Microsoft JhengHei"/>
              <a:ea typeface="Microsoft JhengHei"/>
              <a:cs typeface="Microsoft JhengHei"/>
              <a:sym typeface="Microsoft JhengHei"/>
            </a:endParaRPr>
          </a:p>
        </p:txBody>
      </p:sp>
      <p:sp>
        <p:nvSpPr>
          <p:cNvPr id="1409" name="Google Shape;1409;p83"/>
          <p:cNvSpPr txBox="1"/>
          <p:nvPr/>
        </p:nvSpPr>
        <p:spPr>
          <a:xfrm>
            <a:off x="3273919" y="1341325"/>
            <a:ext cx="26376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日誌研究法</a:t>
            </a:r>
            <a:endParaRPr b="1" sz="2400">
              <a:solidFill>
                <a:srgbClr val="1F497D"/>
              </a:solidFill>
              <a:latin typeface="Microsoft JhengHei"/>
              <a:ea typeface="Microsoft JhengHei"/>
              <a:cs typeface="Microsoft JhengHei"/>
              <a:sym typeface="Microsoft JhengHei"/>
            </a:endParaRPr>
          </a:p>
        </p:txBody>
      </p:sp>
      <p:sp>
        <p:nvSpPr>
          <p:cNvPr id="1410" name="Google Shape;1410;p83"/>
          <p:cNvSpPr txBox="1"/>
          <p:nvPr/>
        </p:nvSpPr>
        <p:spPr>
          <a:xfrm>
            <a:off x="5997169" y="1341325"/>
            <a:ext cx="2637600" cy="580800"/>
          </a:xfrm>
          <a:prstGeom prst="rect">
            <a:avLst/>
          </a:prstGeom>
          <a:noFill/>
          <a:ln>
            <a:noFill/>
          </a:ln>
        </p:spPr>
        <p:txBody>
          <a:bodyPr anchorCtr="0" anchor="t" bIns="91425" lIns="91425" spcFirstLastPara="1" rIns="91425" wrap="square" tIns="91425">
            <a:noAutofit/>
          </a:bodyPr>
          <a:lstStyle/>
          <a:p>
            <a:pPr indent="0" lvl="0" marL="177800" rtl="0" algn="l">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內容分析研究法</a:t>
            </a:r>
            <a:endParaRPr b="1" sz="2400">
              <a:solidFill>
                <a:srgbClr val="1F497D"/>
              </a:solidFill>
              <a:latin typeface="Microsoft JhengHei"/>
              <a:ea typeface="Microsoft JhengHei"/>
              <a:cs typeface="Microsoft JhengHei"/>
              <a:sym typeface="Microsoft JhengHei"/>
            </a:endParaRPr>
          </a:p>
          <a:p>
            <a:pPr indent="-165100" lvl="0" marL="342900" rtl="0" algn="ctr">
              <a:lnSpc>
                <a:spcPct val="115000"/>
              </a:lnSpc>
              <a:spcBef>
                <a:spcPts val="560"/>
              </a:spcBef>
              <a:spcAft>
                <a:spcPts val="0"/>
              </a:spcAft>
              <a:buNone/>
            </a:pPr>
            <a:r>
              <a:t/>
            </a:r>
            <a:endParaRPr b="1" sz="2400">
              <a:solidFill>
                <a:srgbClr val="1F497D"/>
              </a:solidFill>
              <a:latin typeface="Microsoft JhengHei"/>
              <a:ea typeface="Microsoft JhengHei"/>
              <a:cs typeface="Microsoft JhengHei"/>
              <a:sym typeface="Microsoft JhengHei"/>
            </a:endParaRPr>
          </a:p>
        </p:txBody>
      </p:sp>
      <p:sp>
        <p:nvSpPr>
          <p:cNvPr id="1411" name="Google Shape;1411;p83"/>
          <p:cNvSpPr txBox="1"/>
          <p:nvPr/>
        </p:nvSpPr>
        <p:spPr>
          <a:xfrm>
            <a:off x="5911527" y="3185228"/>
            <a:ext cx="2979900" cy="2605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solidFill>
                  <a:srgbClr val="000000"/>
                </a:solidFill>
                <a:latin typeface="Microsoft JhengHei"/>
                <a:ea typeface="Microsoft JhengHei"/>
                <a:cs typeface="Microsoft JhengHei"/>
                <a:sym typeface="Microsoft JhengHei"/>
              </a:rPr>
              <a:t>側錄或記錄受試者的行為歷程，事後分析</a:t>
            </a:r>
            <a:endParaRPr sz="2400">
              <a:solidFill>
                <a:srgbClr val="000000"/>
              </a:solidFill>
              <a:latin typeface="Microsoft JhengHei"/>
              <a:ea typeface="Microsoft JhengHei"/>
              <a:cs typeface="Microsoft JhengHei"/>
              <a:sym typeface="Microsoft JhengHei"/>
            </a:endParaRPr>
          </a:p>
          <a:p>
            <a:pPr indent="-381000" lvl="1" marL="914400" rtl="0" algn="l">
              <a:spcBef>
                <a:spcPts val="0"/>
              </a:spcBef>
              <a:spcAft>
                <a:spcPts val="0"/>
              </a:spcAft>
              <a:buClr>
                <a:srgbClr val="000000"/>
              </a:buClr>
              <a:buSzPts val="2400"/>
              <a:buFont typeface="Microsoft JhengHei"/>
              <a:buChar char="○"/>
            </a:pPr>
            <a:r>
              <a:rPr lang="zh-TW" sz="2400">
                <a:solidFill>
                  <a:srgbClr val="000000"/>
                </a:solidFill>
                <a:latin typeface="Microsoft JhengHei"/>
                <a:ea typeface="Microsoft JhengHei"/>
                <a:cs typeface="Microsoft JhengHei"/>
                <a:sym typeface="Microsoft JhengHei"/>
              </a:rPr>
              <a:t>交易資料</a:t>
            </a:r>
            <a:endParaRPr sz="2400">
              <a:solidFill>
                <a:srgbClr val="000000"/>
              </a:solidFill>
              <a:latin typeface="Microsoft JhengHei"/>
              <a:ea typeface="Microsoft JhengHei"/>
              <a:cs typeface="Microsoft JhengHei"/>
              <a:sym typeface="Microsoft JhengHei"/>
            </a:endParaRPr>
          </a:p>
          <a:p>
            <a:pPr indent="-381000" lvl="1" marL="914400" rtl="0" algn="l">
              <a:spcBef>
                <a:spcPts val="0"/>
              </a:spcBef>
              <a:spcAft>
                <a:spcPts val="0"/>
              </a:spcAft>
              <a:buClr>
                <a:srgbClr val="000000"/>
              </a:buClr>
              <a:buSzPts val="2400"/>
              <a:buFont typeface="Microsoft JhengHei"/>
              <a:buChar char="○"/>
            </a:pPr>
            <a:r>
              <a:rPr lang="zh-TW" sz="2400">
                <a:solidFill>
                  <a:srgbClr val="000000"/>
                </a:solidFill>
                <a:latin typeface="Microsoft JhengHei"/>
                <a:ea typeface="Microsoft JhengHei"/>
                <a:cs typeface="Microsoft JhengHei"/>
                <a:sym typeface="Microsoft JhengHei"/>
              </a:rPr>
              <a:t>借閱資料</a:t>
            </a:r>
            <a:endParaRPr sz="2400">
              <a:solidFill>
                <a:srgbClr val="000000"/>
              </a:solidFill>
              <a:latin typeface="Microsoft JhengHei"/>
              <a:ea typeface="Microsoft JhengHei"/>
              <a:cs typeface="Microsoft JhengHei"/>
              <a:sym typeface="Microsoft JhengHei"/>
            </a:endParaRPr>
          </a:p>
          <a:p>
            <a:pPr indent="-381000" lvl="1" marL="914400" rtl="0" algn="l">
              <a:spcBef>
                <a:spcPts val="0"/>
              </a:spcBef>
              <a:spcAft>
                <a:spcPts val="0"/>
              </a:spcAft>
              <a:buClr>
                <a:srgbClr val="000000"/>
              </a:buClr>
              <a:buSzPts val="2400"/>
              <a:buFont typeface="Microsoft JhengHei"/>
              <a:buChar char="○"/>
            </a:pPr>
            <a:r>
              <a:rPr lang="zh-TW" sz="2400">
                <a:solidFill>
                  <a:srgbClr val="000000"/>
                </a:solidFill>
                <a:latin typeface="Microsoft JhengHei"/>
                <a:ea typeface="Microsoft JhengHei"/>
                <a:cs typeface="Microsoft JhengHei"/>
                <a:sym typeface="Microsoft JhengHei"/>
              </a:rPr>
              <a:t>網站瀏覽記錄</a:t>
            </a:r>
            <a:endParaRPr sz="2400">
              <a:latin typeface="Microsoft JhengHei"/>
              <a:ea typeface="Microsoft JhengHei"/>
              <a:cs typeface="Microsoft JhengHei"/>
              <a:sym typeface="Microsoft JhengHei"/>
            </a:endParaRPr>
          </a:p>
        </p:txBody>
      </p:sp>
      <p:pic>
        <p:nvPicPr>
          <p:cNvPr descr="http://b.share.photo.xuite.net/happyschool/1b7e746/14785607/819423231_l.jpg" id="1412" name="Google Shape;1412;p83"/>
          <p:cNvPicPr preferRelativeResize="0"/>
          <p:nvPr/>
        </p:nvPicPr>
        <p:blipFill rotWithShape="1">
          <a:blip r:embed="rId3">
            <a:alphaModFix/>
          </a:blip>
          <a:srcRect b="20797" l="0" r="0" t="10611"/>
          <a:stretch/>
        </p:blipFill>
        <p:spPr>
          <a:xfrm>
            <a:off x="553750" y="1922125"/>
            <a:ext cx="2642400" cy="1359600"/>
          </a:xfrm>
          <a:prstGeom prst="rect">
            <a:avLst/>
          </a:prstGeom>
          <a:noFill/>
          <a:ln>
            <a:noFill/>
          </a:ln>
        </p:spPr>
      </p:pic>
      <p:pic>
        <p:nvPicPr>
          <p:cNvPr id="1413" name="Google Shape;1413;p83"/>
          <p:cNvPicPr preferRelativeResize="0"/>
          <p:nvPr/>
        </p:nvPicPr>
        <p:blipFill rotWithShape="1">
          <a:blip r:embed="rId4">
            <a:alphaModFix/>
          </a:blip>
          <a:srcRect b="16463" l="32718" r="0" t="16936"/>
          <a:stretch/>
        </p:blipFill>
        <p:spPr>
          <a:xfrm>
            <a:off x="3363750" y="1922125"/>
            <a:ext cx="2547775" cy="1681174"/>
          </a:xfrm>
          <a:prstGeom prst="rect">
            <a:avLst/>
          </a:prstGeom>
          <a:noFill/>
          <a:ln>
            <a:noFill/>
          </a:ln>
        </p:spPr>
      </p:pic>
      <p:pic>
        <p:nvPicPr>
          <p:cNvPr id="1414" name="Google Shape;1414;p83"/>
          <p:cNvPicPr preferRelativeResize="0"/>
          <p:nvPr/>
        </p:nvPicPr>
        <p:blipFill rotWithShape="1">
          <a:blip r:embed="rId5">
            <a:alphaModFix/>
          </a:blip>
          <a:srcRect b="28637" l="0" r="0" t="0"/>
          <a:stretch/>
        </p:blipFill>
        <p:spPr>
          <a:xfrm>
            <a:off x="6209850" y="1922125"/>
            <a:ext cx="2573400" cy="12438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8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螢幕錄影</a:t>
            </a:r>
            <a:endParaRPr b="0" sz="2400"/>
          </a:p>
          <a:p>
            <a:pPr indent="0" lvl="0" marL="0" rtl="0" algn="ctr">
              <a:spcBef>
                <a:spcPts val="0"/>
              </a:spcBef>
              <a:spcAft>
                <a:spcPts val="0"/>
              </a:spcAft>
              <a:buNone/>
            </a:pPr>
            <a:r>
              <a:rPr lang="zh-TW"/>
              <a:t>TechSmith Morae</a:t>
            </a:r>
            <a:endParaRPr/>
          </a:p>
        </p:txBody>
      </p:sp>
      <p:sp>
        <p:nvSpPr>
          <p:cNvPr id="1420" name="Google Shape;1420;p8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21" name="Google Shape;1421;p8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descr="https://1481d.wpc.azureedge.net/801481D/origin.assets.techsmith.com/Images/content/mkt-product-morae/Manager-test-efficiently.jpg" id="1422" name="Google Shape;1422;p84"/>
          <p:cNvPicPr preferRelativeResize="0"/>
          <p:nvPr>
            <p:ph idx="1" type="body"/>
          </p:nvPr>
        </p:nvPicPr>
        <p:blipFill rotWithShape="1">
          <a:blip r:embed="rId3">
            <a:alphaModFix/>
          </a:blip>
          <a:srcRect b="0" l="0" r="0" t="0"/>
          <a:stretch/>
        </p:blipFill>
        <p:spPr>
          <a:xfrm>
            <a:off x="550000" y="2755900"/>
            <a:ext cx="3429000" cy="2260500"/>
          </a:xfrm>
          <a:prstGeom prst="rect">
            <a:avLst/>
          </a:prstGeom>
          <a:noFill/>
          <a:ln>
            <a:noFill/>
          </a:ln>
        </p:spPr>
      </p:pic>
      <p:sp>
        <p:nvSpPr>
          <p:cNvPr id="1423" name="Google Shape;1423;p84"/>
          <p:cNvSpPr txBox="1"/>
          <p:nvPr/>
        </p:nvSpPr>
        <p:spPr>
          <a:xfrm>
            <a:off x="5777800" y="1993888"/>
            <a:ext cx="2816400" cy="3954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sz="2800">
                <a:solidFill>
                  <a:srgbClr val="000000"/>
                </a:solidFill>
                <a:latin typeface="Cambria"/>
                <a:ea typeface="Cambria"/>
                <a:cs typeface="Cambria"/>
                <a:sym typeface="Cambria"/>
              </a:rPr>
              <a:t>Morae Recorder</a:t>
            </a:r>
            <a:endParaRPr sz="2400"/>
          </a:p>
          <a:p>
            <a:pPr indent="-165100" lvl="0" marL="342900" rtl="0" algn="l">
              <a:spcBef>
                <a:spcPts val="560"/>
              </a:spcBef>
              <a:spcAft>
                <a:spcPts val="0"/>
              </a:spcAft>
              <a:buNone/>
            </a:pPr>
            <a:r>
              <a:t/>
            </a:r>
            <a:endParaRPr sz="2800">
              <a:solidFill>
                <a:srgbClr val="000000"/>
              </a:solidFill>
              <a:latin typeface="Cambria"/>
              <a:ea typeface="Cambria"/>
              <a:cs typeface="Cambria"/>
              <a:sym typeface="Cambria"/>
            </a:endParaRPr>
          </a:p>
          <a:p>
            <a:pPr indent="0" lvl="0" marL="0" rtl="0" algn="l">
              <a:spcBef>
                <a:spcPts val="560"/>
              </a:spcBef>
              <a:spcAft>
                <a:spcPts val="0"/>
              </a:spcAft>
              <a:buNone/>
            </a:pPr>
            <a:r>
              <a:t/>
            </a:r>
            <a:endParaRPr sz="2800">
              <a:solidFill>
                <a:srgbClr val="000000"/>
              </a:solidFill>
              <a:latin typeface="Cambria"/>
              <a:ea typeface="Cambria"/>
              <a:cs typeface="Cambria"/>
              <a:sym typeface="Cambria"/>
            </a:endParaRPr>
          </a:p>
          <a:p>
            <a:pPr indent="0" lvl="0" marL="0" rtl="0" algn="l">
              <a:spcBef>
                <a:spcPts val="560"/>
              </a:spcBef>
              <a:spcAft>
                <a:spcPts val="0"/>
              </a:spcAft>
              <a:buNone/>
            </a:pPr>
            <a:r>
              <a:rPr lang="zh-TW" sz="2800">
                <a:solidFill>
                  <a:srgbClr val="000000"/>
                </a:solidFill>
                <a:latin typeface="Cambria"/>
                <a:ea typeface="Cambria"/>
                <a:cs typeface="Cambria"/>
                <a:sym typeface="Cambria"/>
              </a:rPr>
              <a:t>Morae Observer</a:t>
            </a:r>
            <a:endParaRPr sz="2800">
              <a:solidFill>
                <a:srgbClr val="000000"/>
              </a:solidFill>
              <a:latin typeface="Cambria"/>
              <a:ea typeface="Cambria"/>
              <a:cs typeface="Cambria"/>
              <a:sym typeface="Cambria"/>
            </a:endParaRPr>
          </a:p>
          <a:p>
            <a:pPr indent="0" lvl="0" marL="0" rtl="0" algn="l">
              <a:spcBef>
                <a:spcPts val="560"/>
              </a:spcBef>
              <a:spcAft>
                <a:spcPts val="0"/>
              </a:spcAft>
              <a:buNone/>
            </a:pPr>
            <a:r>
              <a:t/>
            </a:r>
            <a:endParaRPr sz="2800">
              <a:solidFill>
                <a:srgbClr val="000000"/>
              </a:solidFill>
              <a:latin typeface="Cambria"/>
              <a:ea typeface="Cambria"/>
              <a:cs typeface="Cambria"/>
              <a:sym typeface="Cambria"/>
            </a:endParaRPr>
          </a:p>
          <a:p>
            <a:pPr indent="0" lvl="0" marL="0" rtl="0" algn="l">
              <a:spcBef>
                <a:spcPts val="560"/>
              </a:spcBef>
              <a:spcAft>
                <a:spcPts val="0"/>
              </a:spcAft>
              <a:buNone/>
            </a:pPr>
            <a:r>
              <a:t/>
            </a:r>
            <a:endParaRPr sz="2800">
              <a:solidFill>
                <a:srgbClr val="000000"/>
              </a:solidFill>
              <a:latin typeface="Cambria"/>
              <a:ea typeface="Cambria"/>
              <a:cs typeface="Cambria"/>
              <a:sym typeface="Cambria"/>
            </a:endParaRPr>
          </a:p>
          <a:p>
            <a:pPr indent="0" lvl="0" marL="0" rtl="0" algn="l">
              <a:spcBef>
                <a:spcPts val="560"/>
              </a:spcBef>
              <a:spcAft>
                <a:spcPts val="0"/>
              </a:spcAft>
              <a:buNone/>
            </a:pPr>
            <a:r>
              <a:rPr lang="zh-TW" sz="2800">
                <a:solidFill>
                  <a:srgbClr val="000000"/>
                </a:solidFill>
                <a:latin typeface="Cambria"/>
                <a:ea typeface="Cambria"/>
                <a:cs typeface="Cambria"/>
                <a:sym typeface="Cambria"/>
              </a:rPr>
              <a:t>Morae Manager</a:t>
            </a:r>
            <a:endParaRPr sz="2800">
              <a:solidFill>
                <a:srgbClr val="000000"/>
              </a:solidFill>
              <a:latin typeface="Cambria"/>
              <a:ea typeface="Cambria"/>
              <a:cs typeface="Cambria"/>
              <a:sym typeface="Cambria"/>
            </a:endParaRPr>
          </a:p>
        </p:txBody>
      </p:sp>
      <p:pic>
        <p:nvPicPr>
          <p:cNvPr descr="https://1481d.wpc.azureedge.net/801481D/origin.assets.techsmith.com/Images/content/mkt-about/Morae_Manager-large.png" id="1424" name="Google Shape;1424;p84"/>
          <p:cNvPicPr preferRelativeResize="0"/>
          <p:nvPr/>
        </p:nvPicPr>
        <p:blipFill rotWithShape="1">
          <a:blip r:embed="rId4">
            <a:alphaModFix/>
          </a:blip>
          <a:srcRect b="0" l="0" r="0" t="0"/>
          <a:stretch/>
        </p:blipFill>
        <p:spPr>
          <a:xfrm>
            <a:off x="4426673" y="4717007"/>
            <a:ext cx="1203000" cy="1231800"/>
          </a:xfrm>
          <a:prstGeom prst="rect">
            <a:avLst/>
          </a:prstGeom>
          <a:noFill/>
          <a:ln>
            <a:noFill/>
          </a:ln>
        </p:spPr>
      </p:pic>
      <p:pic>
        <p:nvPicPr>
          <p:cNvPr descr="https://1481d.wpc.azureedge.net/801481D/origin.assets.techsmith.com/Images/content/mkt-product-morae/Morae_Observer_PC_256x256.png" id="1425" name="Google Shape;1425;p84"/>
          <p:cNvPicPr preferRelativeResize="0"/>
          <p:nvPr/>
        </p:nvPicPr>
        <p:blipFill rotWithShape="1">
          <a:blip r:embed="rId5">
            <a:alphaModFix/>
          </a:blip>
          <a:srcRect b="0" l="0" r="0" t="0"/>
          <a:stretch/>
        </p:blipFill>
        <p:spPr>
          <a:xfrm>
            <a:off x="4426675" y="3184148"/>
            <a:ext cx="1203000" cy="1203000"/>
          </a:xfrm>
          <a:prstGeom prst="rect">
            <a:avLst/>
          </a:prstGeom>
          <a:noFill/>
          <a:ln>
            <a:noFill/>
          </a:ln>
        </p:spPr>
      </p:pic>
      <p:pic>
        <p:nvPicPr>
          <p:cNvPr descr="https://1481d.wpc.azureedge.net/801481D/origin.assets.techsmith.com/Images/content/mkt-product-morae/Morae_Recorder_PC_256x256.png" id="1426" name="Google Shape;1426;p84"/>
          <p:cNvPicPr preferRelativeResize="0"/>
          <p:nvPr/>
        </p:nvPicPr>
        <p:blipFill rotWithShape="1">
          <a:blip r:embed="rId6">
            <a:alphaModFix/>
          </a:blip>
          <a:srcRect b="0" l="0" r="0" t="0"/>
          <a:stretch/>
        </p:blipFill>
        <p:spPr>
          <a:xfrm>
            <a:off x="4426675" y="1759311"/>
            <a:ext cx="1250700" cy="125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8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xAPI定義了學習記錄儲存與追蹤的介面格式規範</a:t>
            </a:r>
            <a:endParaRPr/>
          </a:p>
          <a:p>
            <a:pPr indent="-368300" lvl="0" marL="457200" rtl="0" algn="l">
              <a:spcBef>
                <a:spcPts val="1000"/>
              </a:spcBef>
              <a:spcAft>
                <a:spcPts val="1000"/>
              </a:spcAft>
              <a:buSzPts val="2200"/>
              <a:buChar char="●"/>
            </a:pPr>
            <a:r>
              <a:rPr lang="zh-TW"/>
              <a:t>學習者在學習平台(LMS)的學習經驗記錄(或其他動作)能儲存在學習記錄資料庫(LRS)中，儲存在LRS上的學習資料可以在不同LRS上流通。</a:t>
            </a:r>
            <a:endParaRPr/>
          </a:p>
        </p:txBody>
      </p:sp>
      <p:sp>
        <p:nvSpPr>
          <p:cNvPr id="1432" name="Google Shape;1432;p8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數位學習記錄</a:t>
            </a:r>
            <a:endParaRPr b="0" sz="2400"/>
          </a:p>
          <a:p>
            <a:pPr indent="0" lvl="0" marL="0" rtl="0" algn="ctr">
              <a:spcBef>
                <a:spcPts val="0"/>
              </a:spcBef>
              <a:spcAft>
                <a:spcPts val="0"/>
              </a:spcAft>
              <a:buNone/>
            </a:pPr>
            <a:r>
              <a:rPr lang="zh-TW"/>
              <a:t>xAPI (eXperience API)</a:t>
            </a:r>
            <a:endParaRPr/>
          </a:p>
        </p:txBody>
      </p:sp>
      <p:sp>
        <p:nvSpPr>
          <p:cNvPr id="1433" name="Google Shape;1433;p8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34" name="Google Shape;1434;p8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435" name="Google Shape;1435;p85"/>
          <p:cNvSpPr/>
          <p:nvPr/>
        </p:nvSpPr>
        <p:spPr>
          <a:xfrm>
            <a:off x="684222" y="3503175"/>
            <a:ext cx="1036800" cy="684000"/>
          </a:xfrm>
          <a:prstGeom prst="roundRect">
            <a:avLst>
              <a:gd fmla="val 16667" name="adj"/>
            </a:avLst>
          </a:prstGeom>
          <a:solidFill>
            <a:srgbClr val="FFCC99"/>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LMS      </a:t>
            </a:r>
            <a:endParaRPr/>
          </a:p>
        </p:txBody>
      </p:sp>
      <p:sp>
        <p:nvSpPr>
          <p:cNvPr id="1436" name="Google Shape;1436;p85"/>
          <p:cNvSpPr/>
          <p:nvPr/>
        </p:nvSpPr>
        <p:spPr>
          <a:xfrm>
            <a:off x="1549400" y="3554725"/>
            <a:ext cx="977100" cy="580800"/>
          </a:xfrm>
          <a:prstGeom prst="roundRect">
            <a:avLst>
              <a:gd fmla="val 16667" name="adj"/>
            </a:avLst>
          </a:prstGeom>
          <a:solidFill>
            <a:srgbClr val="FF9900"/>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xAPI</a:t>
            </a:r>
            <a:endParaRPr/>
          </a:p>
        </p:txBody>
      </p:sp>
      <p:sp>
        <p:nvSpPr>
          <p:cNvPr id="1437" name="Google Shape;1437;p85"/>
          <p:cNvSpPr/>
          <p:nvPr/>
        </p:nvSpPr>
        <p:spPr>
          <a:xfrm>
            <a:off x="4768850" y="3499227"/>
            <a:ext cx="790500" cy="2115900"/>
          </a:xfrm>
          <a:prstGeom prst="roundRect">
            <a:avLst>
              <a:gd fmla="val 16667" name="adj"/>
            </a:avLst>
          </a:prstGeom>
          <a:solidFill>
            <a:srgbClr val="FF0000"/>
          </a:solidFill>
          <a:ln cap="flat" cmpd="sng" w="9525">
            <a:solidFill>
              <a:srgbClr val="8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Noto Symbol"/>
              <a:buNone/>
            </a:pPr>
            <a:r>
              <a:rPr b="1" i="0" lang="zh-TW" sz="2000" u="none" cap="none" strike="noStrike">
                <a:solidFill>
                  <a:srgbClr val="FFFFFF"/>
                </a:solidFill>
                <a:latin typeface="Arial"/>
                <a:ea typeface="Arial"/>
                <a:cs typeface="Arial"/>
                <a:sym typeface="Arial"/>
              </a:rPr>
              <a:t>LRS</a:t>
            </a:r>
            <a:endParaRPr/>
          </a:p>
        </p:txBody>
      </p:sp>
      <p:sp>
        <p:nvSpPr>
          <p:cNvPr id="1438" name="Google Shape;1438;p85"/>
          <p:cNvSpPr/>
          <p:nvPr/>
        </p:nvSpPr>
        <p:spPr>
          <a:xfrm>
            <a:off x="3038475" y="3513450"/>
            <a:ext cx="1036500" cy="2103300"/>
          </a:xfrm>
          <a:prstGeom prst="roundRect">
            <a:avLst>
              <a:gd fmla="val 16667" name="adj"/>
            </a:avLst>
          </a:prstGeom>
          <a:solidFill>
            <a:srgbClr val="4F81BD"/>
          </a:solidFill>
          <a:ln cap="flat" cmpd="sng" w="9525">
            <a:solidFill>
              <a:srgbClr val="1F49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Noto Symbol"/>
              <a:buNone/>
            </a:pPr>
            <a:r>
              <a:rPr b="1" i="0" lang="zh-TW" sz="2000" u="none" cap="none" strike="noStrike">
                <a:solidFill>
                  <a:srgbClr val="FFFFFF"/>
                </a:solidFill>
                <a:latin typeface="Arial"/>
                <a:ea typeface="Arial"/>
                <a:cs typeface="Arial"/>
                <a:sym typeface="Arial"/>
              </a:rPr>
              <a:t>學習</a:t>
            </a:r>
            <a:endParaRPr b="1" i="0" sz="2000" u="none" cap="none" strike="noStrike">
              <a:solidFill>
                <a:srgbClr val="FFFFFF"/>
              </a:solidFill>
              <a:latin typeface="Arial"/>
              <a:ea typeface="Arial"/>
              <a:cs typeface="Arial"/>
              <a:sym typeface="Arial"/>
            </a:endParaRPr>
          </a:p>
          <a:p>
            <a:pPr indent="0" lvl="0" marL="0" marR="0" rtl="0" algn="ctr">
              <a:spcBef>
                <a:spcPts val="0"/>
              </a:spcBef>
              <a:spcAft>
                <a:spcPts val="0"/>
              </a:spcAft>
              <a:buClr>
                <a:srgbClr val="FFFFFF"/>
              </a:buClr>
              <a:buFont typeface="Noto Symbol"/>
              <a:buNone/>
            </a:pPr>
            <a:r>
              <a:rPr b="1" i="0" lang="zh-TW" sz="2000" u="none" cap="none" strike="noStrike">
                <a:solidFill>
                  <a:srgbClr val="FFFFFF"/>
                </a:solidFill>
                <a:latin typeface="Arial"/>
                <a:ea typeface="Arial"/>
                <a:cs typeface="Arial"/>
                <a:sym typeface="Arial"/>
              </a:rPr>
              <a:t>記錄</a:t>
            </a:r>
            <a:endParaRPr/>
          </a:p>
        </p:txBody>
      </p:sp>
      <p:sp>
        <p:nvSpPr>
          <p:cNvPr id="1439" name="Google Shape;1439;p85"/>
          <p:cNvSpPr/>
          <p:nvPr/>
        </p:nvSpPr>
        <p:spPr>
          <a:xfrm>
            <a:off x="6254750" y="3597588"/>
            <a:ext cx="2160600" cy="431700"/>
          </a:xfrm>
          <a:prstGeom prst="roundRect">
            <a:avLst>
              <a:gd fmla="val 16667" name="adj"/>
            </a:avLst>
          </a:prstGeom>
          <a:solidFill>
            <a:srgbClr val="99CC00"/>
          </a:solidFill>
          <a:ln cap="flat" cmpd="sng" w="9525">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電子書櫃</a:t>
            </a:r>
            <a:endParaRPr/>
          </a:p>
        </p:txBody>
      </p:sp>
      <p:sp>
        <p:nvSpPr>
          <p:cNvPr id="1440" name="Google Shape;1440;p85"/>
          <p:cNvSpPr/>
          <p:nvPr/>
        </p:nvSpPr>
        <p:spPr>
          <a:xfrm>
            <a:off x="6254750" y="4405625"/>
            <a:ext cx="2160600" cy="431700"/>
          </a:xfrm>
          <a:prstGeom prst="roundRect">
            <a:avLst>
              <a:gd fmla="val 16667" name="adj"/>
            </a:avLst>
          </a:prstGeom>
          <a:solidFill>
            <a:srgbClr val="99CC00"/>
          </a:solidFill>
          <a:ln cap="flat" cmpd="sng" w="9525">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教學活動</a:t>
            </a:r>
            <a:endParaRPr/>
          </a:p>
        </p:txBody>
      </p:sp>
      <p:sp>
        <p:nvSpPr>
          <p:cNvPr id="1441" name="Google Shape;1441;p85"/>
          <p:cNvSpPr/>
          <p:nvPr/>
        </p:nvSpPr>
        <p:spPr>
          <a:xfrm>
            <a:off x="6254750" y="5181913"/>
            <a:ext cx="2160600" cy="431700"/>
          </a:xfrm>
          <a:prstGeom prst="roundRect">
            <a:avLst>
              <a:gd fmla="val 16667" name="adj"/>
            </a:avLst>
          </a:prstGeom>
          <a:solidFill>
            <a:srgbClr val="99CC00"/>
          </a:solidFill>
          <a:ln cap="flat" cmpd="sng" w="9525">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學習分析</a:t>
            </a:r>
            <a:endParaRPr/>
          </a:p>
        </p:txBody>
      </p:sp>
      <p:sp>
        <p:nvSpPr>
          <p:cNvPr id="1442" name="Google Shape;1442;p85"/>
          <p:cNvSpPr/>
          <p:nvPr/>
        </p:nvSpPr>
        <p:spPr>
          <a:xfrm>
            <a:off x="2416175" y="3648927"/>
            <a:ext cx="655500" cy="343200"/>
          </a:xfrm>
          <a:prstGeom prst="leftRightArrow">
            <a:avLst>
              <a:gd fmla="val 50000" name="adj1"/>
              <a:gd fmla="val 59679"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43" name="Google Shape;1443;p85"/>
          <p:cNvSpPr/>
          <p:nvPr/>
        </p:nvSpPr>
        <p:spPr>
          <a:xfrm>
            <a:off x="5643563" y="3727763"/>
            <a:ext cx="574800" cy="216000"/>
          </a:xfrm>
          <a:prstGeom prst="leftRightArrow">
            <a:avLst>
              <a:gd fmla="val 50000" name="adj1"/>
              <a:gd fmla="val 53235"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44" name="Google Shape;1444;p85"/>
          <p:cNvSpPr/>
          <p:nvPr/>
        </p:nvSpPr>
        <p:spPr>
          <a:xfrm>
            <a:off x="5654675" y="4477063"/>
            <a:ext cx="574800" cy="216000"/>
          </a:xfrm>
          <a:prstGeom prst="leftRightArrow">
            <a:avLst>
              <a:gd fmla="val 50000" name="adj1"/>
              <a:gd fmla="val 53235"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45" name="Google Shape;1445;p85"/>
          <p:cNvSpPr/>
          <p:nvPr/>
        </p:nvSpPr>
        <p:spPr>
          <a:xfrm>
            <a:off x="5665788" y="5254938"/>
            <a:ext cx="574800" cy="216000"/>
          </a:xfrm>
          <a:prstGeom prst="leftRightArrow">
            <a:avLst>
              <a:gd fmla="val 50000" name="adj1"/>
              <a:gd fmla="val 53235"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46" name="Google Shape;1446;p85"/>
          <p:cNvSpPr/>
          <p:nvPr/>
        </p:nvSpPr>
        <p:spPr>
          <a:xfrm>
            <a:off x="684213" y="5811231"/>
            <a:ext cx="5570400" cy="503100"/>
          </a:xfrm>
          <a:prstGeom prst="rect">
            <a:avLst/>
          </a:prstGeom>
          <a:solidFill>
            <a:srgbClr val="FFFF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1800" u="none" cap="none" strike="noStrike">
                <a:solidFill>
                  <a:srgbClr val="000000"/>
                </a:solidFill>
                <a:latin typeface="Arial"/>
                <a:ea typeface="Arial"/>
                <a:cs typeface="Arial"/>
                <a:sym typeface="Arial"/>
              </a:rPr>
              <a:t>學習記錄</a:t>
            </a:r>
            <a:endParaRPr/>
          </a:p>
        </p:txBody>
      </p:sp>
      <p:sp>
        <p:nvSpPr>
          <p:cNvPr id="1447" name="Google Shape;1447;p85"/>
          <p:cNvSpPr/>
          <p:nvPr/>
        </p:nvSpPr>
        <p:spPr>
          <a:xfrm>
            <a:off x="6254750" y="5811231"/>
            <a:ext cx="2160600" cy="503100"/>
          </a:xfrm>
          <a:prstGeom prst="rect">
            <a:avLst/>
          </a:prstGeom>
          <a:solidFill>
            <a:srgbClr val="FFCC00"/>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1800" u="none" cap="none" strike="noStrike">
                <a:solidFill>
                  <a:srgbClr val="000000"/>
                </a:solidFill>
                <a:latin typeface="Arial"/>
                <a:ea typeface="Arial"/>
                <a:cs typeface="Arial"/>
                <a:sym typeface="Arial"/>
              </a:rPr>
              <a:t>數位學習服務</a:t>
            </a:r>
            <a:endParaRPr/>
          </a:p>
        </p:txBody>
      </p:sp>
      <p:sp>
        <p:nvSpPr>
          <p:cNvPr id="1448" name="Google Shape;1448;p85"/>
          <p:cNvSpPr/>
          <p:nvPr/>
        </p:nvSpPr>
        <p:spPr>
          <a:xfrm>
            <a:off x="684222" y="4214456"/>
            <a:ext cx="1036800" cy="684000"/>
          </a:xfrm>
          <a:prstGeom prst="roundRect">
            <a:avLst>
              <a:gd fmla="val 16667" name="adj"/>
            </a:avLst>
          </a:prstGeom>
          <a:solidFill>
            <a:srgbClr val="FFCC99"/>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LMS      </a:t>
            </a:r>
            <a:endParaRPr/>
          </a:p>
        </p:txBody>
      </p:sp>
      <p:sp>
        <p:nvSpPr>
          <p:cNvPr id="1449" name="Google Shape;1449;p85"/>
          <p:cNvSpPr/>
          <p:nvPr/>
        </p:nvSpPr>
        <p:spPr>
          <a:xfrm>
            <a:off x="1549400" y="4266009"/>
            <a:ext cx="977100" cy="580800"/>
          </a:xfrm>
          <a:prstGeom prst="roundRect">
            <a:avLst>
              <a:gd fmla="val 16667" name="adj"/>
            </a:avLst>
          </a:prstGeom>
          <a:solidFill>
            <a:srgbClr val="FF9900"/>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xAPI</a:t>
            </a:r>
            <a:endParaRPr/>
          </a:p>
        </p:txBody>
      </p:sp>
      <p:sp>
        <p:nvSpPr>
          <p:cNvPr id="1450" name="Google Shape;1450;p85"/>
          <p:cNvSpPr/>
          <p:nvPr/>
        </p:nvSpPr>
        <p:spPr>
          <a:xfrm>
            <a:off x="684222" y="4937954"/>
            <a:ext cx="1036800" cy="684000"/>
          </a:xfrm>
          <a:prstGeom prst="roundRect">
            <a:avLst>
              <a:gd fmla="val 16667" name="adj"/>
            </a:avLst>
          </a:prstGeom>
          <a:solidFill>
            <a:srgbClr val="FFCC99"/>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LMS      </a:t>
            </a:r>
            <a:endParaRPr/>
          </a:p>
        </p:txBody>
      </p:sp>
      <p:sp>
        <p:nvSpPr>
          <p:cNvPr id="1451" name="Google Shape;1451;p85"/>
          <p:cNvSpPr/>
          <p:nvPr/>
        </p:nvSpPr>
        <p:spPr>
          <a:xfrm>
            <a:off x="1549400" y="4989511"/>
            <a:ext cx="977100" cy="580800"/>
          </a:xfrm>
          <a:prstGeom prst="roundRect">
            <a:avLst>
              <a:gd fmla="val 16667" name="adj"/>
            </a:avLst>
          </a:prstGeom>
          <a:solidFill>
            <a:srgbClr val="FF9900"/>
          </a:solidFill>
          <a:ln cap="flat" cmpd="sng" w="9525">
            <a:solidFill>
              <a:srgbClr val="99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Noto Symbol"/>
              <a:buNone/>
            </a:pPr>
            <a:r>
              <a:rPr b="1" i="0" lang="zh-TW" sz="2000" u="none" cap="none" strike="noStrike">
                <a:solidFill>
                  <a:srgbClr val="000000"/>
                </a:solidFill>
                <a:latin typeface="Arial"/>
                <a:ea typeface="Arial"/>
                <a:cs typeface="Arial"/>
                <a:sym typeface="Arial"/>
              </a:rPr>
              <a:t>xAPI</a:t>
            </a:r>
            <a:endParaRPr b="1" i="0" sz="2000" u="none" cap="none" strike="noStrike">
              <a:solidFill>
                <a:srgbClr val="000000"/>
              </a:solidFill>
              <a:latin typeface="Arial"/>
              <a:ea typeface="Arial"/>
              <a:cs typeface="Arial"/>
              <a:sym typeface="Arial"/>
            </a:endParaRPr>
          </a:p>
        </p:txBody>
      </p:sp>
      <p:sp>
        <p:nvSpPr>
          <p:cNvPr id="1452" name="Google Shape;1452;p85"/>
          <p:cNvSpPr/>
          <p:nvPr/>
        </p:nvSpPr>
        <p:spPr>
          <a:xfrm>
            <a:off x="2416175" y="4412599"/>
            <a:ext cx="655500" cy="343200"/>
          </a:xfrm>
          <a:prstGeom prst="leftRightArrow">
            <a:avLst>
              <a:gd fmla="val 50000" name="adj1"/>
              <a:gd fmla="val 59679"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53" name="Google Shape;1453;p85"/>
          <p:cNvSpPr/>
          <p:nvPr/>
        </p:nvSpPr>
        <p:spPr>
          <a:xfrm>
            <a:off x="2416175" y="5136101"/>
            <a:ext cx="655500" cy="343200"/>
          </a:xfrm>
          <a:prstGeom prst="leftRightArrow">
            <a:avLst>
              <a:gd fmla="val 50000" name="adj1"/>
              <a:gd fmla="val 59679"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
        <p:nvSpPr>
          <p:cNvPr id="1454" name="Google Shape;1454;p85"/>
          <p:cNvSpPr/>
          <p:nvPr/>
        </p:nvSpPr>
        <p:spPr>
          <a:xfrm>
            <a:off x="4141789" y="4412599"/>
            <a:ext cx="543000" cy="343200"/>
          </a:xfrm>
          <a:prstGeom prst="leftRightArrow">
            <a:avLst>
              <a:gd fmla="val 50000" name="adj1"/>
              <a:gd fmla="val 59679" name="adj2"/>
            </a:avLst>
          </a:prstGeom>
          <a:solidFill>
            <a:srgbClr val="0000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Noto Symbol"/>
              <a:buNone/>
            </a:pPr>
            <a:r>
              <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pic>
        <p:nvPicPr>
          <p:cNvPr id="1204" name="Google Shape;1204;p68"/>
          <p:cNvPicPr preferRelativeResize="0"/>
          <p:nvPr/>
        </p:nvPicPr>
        <p:blipFill rotWithShape="1">
          <a:blip r:embed="rId3">
            <a:alphaModFix/>
          </a:blip>
          <a:srcRect b="65262" l="31170" r="28919" t="10745"/>
          <a:stretch/>
        </p:blipFill>
        <p:spPr>
          <a:xfrm>
            <a:off x="803400" y="1031575"/>
            <a:ext cx="2779200" cy="2807700"/>
          </a:xfrm>
          <a:prstGeom prst="ellipse">
            <a:avLst/>
          </a:prstGeom>
          <a:noFill/>
          <a:ln cap="flat" cmpd="sng" w="9525">
            <a:solidFill>
              <a:srgbClr val="000000"/>
            </a:solidFill>
            <a:prstDash val="solid"/>
            <a:round/>
            <a:headEnd len="sm" w="sm" type="none"/>
            <a:tailEnd len="sm" w="sm" type="none"/>
          </a:ln>
        </p:spPr>
      </p:pic>
      <p:sp>
        <p:nvSpPr>
          <p:cNvPr id="1205" name="Google Shape;1205;p68"/>
          <p:cNvSpPr/>
          <p:nvPr/>
        </p:nvSpPr>
        <p:spPr>
          <a:xfrm>
            <a:off x="670073" y="928808"/>
            <a:ext cx="2912400" cy="280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68"/>
          <p:cNvSpPr txBox="1"/>
          <p:nvPr/>
        </p:nvSpPr>
        <p:spPr>
          <a:xfrm>
            <a:off x="638250" y="4369350"/>
            <a:ext cx="3109500" cy="12306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淡江</a:t>
            </a:r>
            <a:r>
              <a:rPr lang="zh-TW" sz="2000">
                <a:solidFill>
                  <a:srgbClr val="323232"/>
                </a:solidFill>
                <a:latin typeface="Gill Sans"/>
                <a:ea typeface="Gill Sans"/>
                <a:cs typeface="Gill Sans"/>
                <a:sym typeface="Gill Sans"/>
              </a:rPr>
              <a:t>大學</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資訊與圖書館學系</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lang="zh-TW" sz="2000">
                <a:solidFill>
                  <a:srgbClr val="323232"/>
                </a:solidFill>
                <a:latin typeface="Gill Sans"/>
                <a:ea typeface="Gill Sans"/>
                <a:cs typeface="Gill Sans"/>
                <a:sym typeface="Gill Sans"/>
              </a:rPr>
              <a:t>助理教授</a:t>
            </a:r>
            <a:endParaRPr sz="20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4800">
                <a:solidFill>
                  <a:srgbClr val="323232"/>
                </a:solidFill>
                <a:latin typeface="Gill Sans"/>
                <a:ea typeface="Gill Sans"/>
                <a:cs typeface="Gill Sans"/>
                <a:sym typeface="Gill Sans"/>
              </a:rPr>
              <a:t>陳勇汀</a:t>
            </a:r>
            <a:endParaRPr b="1" sz="4800">
              <a:solidFill>
                <a:srgbClr val="323232"/>
              </a:solidFill>
              <a:latin typeface="Gill Sans"/>
              <a:ea typeface="Gill Sans"/>
              <a:cs typeface="Gill Sans"/>
              <a:sym typeface="Gill Sans"/>
            </a:endParaRPr>
          </a:p>
          <a:p>
            <a:pPr indent="0" lvl="0" marL="0" rtl="0" algn="ctr">
              <a:lnSpc>
                <a:spcPct val="100000"/>
              </a:lnSpc>
              <a:spcBef>
                <a:spcPts val="0"/>
              </a:spcBef>
              <a:spcAft>
                <a:spcPts val="0"/>
              </a:spcAft>
              <a:buNone/>
            </a:pPr>
            <a:r>
              <a:rPr b="1" lang="zh-TW" sz="1900">
                <a:solidFill>
                  <a:srgbClr val="323232"/>
                </a:solidFill>
                <a:latin typeface="Gill Sans"/>
                <a:ea typeface="Gill Sans"/>
                <a:cs typeface="Gill Sans"/>
                <a:sym typeface="Gill Sans"/>
              </a:rPr>
              <a:t>(</a:t>
            </a:r>
            <a:r>
              <a:rPr b="1" lang="zh-TW" sz="1900">
                <a:solidFill>
                  <a:srgbClr val="323232"/>
                </a:solidFill>
                <a:latin typeface="Gill Sans"/>
                <a:ea typeface="Gill Sans"/>
                <a:cs typeface="Gill Sans"/>
                <a:sym typeface="Gill Sans"/>
              </a:rPr>
              <a:t>布丁布丁吃布丁</a:t>
            </a:r>
            <a:r>
              <a:rPr b="1" lang="zh-TW" sz="1900">
                <a:solidFill>
                  <a:srgbClr val="323232"/>
                </a:solidFill>
                <a:latin typeface="Gill Sans"/>
                <a:ea typeface="Gill Sans"/>
                <a:cs typeface="Gill Sans"/>
                <a:sym typeface="Gill Sans"/>
              </a:rPr>
              <a:t>)</a:t>
            </a:r>
            <a:endParaRPr b="1" sz="1900">
              <a:solidFill>
                <a:srgbClr val="323232"/>
              </a:solidFill>
              <a:latin typeface="Gill Sans"/>
              <a:ea typeface="Gill Sans"/>
              <a:cs typeface="Gill Sans"/>
              <a:sym typeface="Gill Sans"/>
            </a:endParaRPr>
          </a:p>
        </p:txBody>
      </p:sp>
      <p:sp>
        <p:nvSpPr>
          <p:cNvPr id="1207" name="Google Shape;1207;p68"/>
          <p:cNvSpPr txBox="1"/>
          <p:nvPr/>
        </p:nvSpPr>
        <p:spPr>
          <a:xfrm>
            <a:off x="4745350" y="3884550"/>
            <a:ext cx="38748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學歷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研究所博士 </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政治大學圖書資訊與檔案學</a:t>
            </a:r>
            <a:br>
              <a:rPr lang="zh-TW" sz="1800">
                <a:solidFill>
                  <a:srgbClr val="191919"/>
                </a:solidFill>
                <a:latin typeface="Gill Sans"/>
                <a:ea typeface="Gill Sans"/>
                <a:cs typeface="Gill Sans"/>
                <a:sym typeface="Gill Sans"/>
              </a:rPr>
            </a:br>
            <a:r>
              <a:rPr lang="zh-TW" sz="1800">
                <a:solidFill>
                  <a:srgbClr val="191919"/>
                </a:solidFill>
                <a:latin typeface="Gill Sans"/>
                <a:ea typeface="Gill Sans"/>
                <a:cs typeface="Gill Sans"/>
                <a:sym typeface="Gill Sans"/>
              </a:rPr>
              <a:t>研究所碩士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輔仁大學圖書資訊學系學士</a:t>
            </a:r>
            <a:r>
              <a:rPr lang="zh-TW" sz="2100">
                <a:solidFill>
                  <a:srgbClr val="191919"/>
                </a:solidFill>
                <a:latin typeface="Gill Sans"/>
                <a:ea typeface="Gill Sans"/>
                <a:cs typeface="Gill Sans"/>
                <a:sym typeface="Gill Sans"/>
              </a:rPr>
              <a:t> </a:t>
            </a:r>
            <a:endParaRPr sz="2100">
              <a:solidFill>
                <a:srgbClr val="191919"/>
              </a:solidFill>
              <a:latin typeface="Gill Sans"/>
              <a:ea typeface="Gill Sans"/>
              <a:cs typeface="Gill Sans"/>
              <a:sym typeface="Gill Sans"/>
            </a:endParaRPr>
          </a:p>
        </p:txBody>
      </p:sp>
      <p:cxnSp>
        <p:nvCxnSpPr>
          <p:cNvPr id="1208" name="Google Shape;1208;p68"/>
          <p:cNvCxnSpPr/>
          <p:nvPr/>
        </p:nvCxnSpPr>
        <p:spPr>
          <a:xfrm>
            <a:off x="4817416" y="4295449"/>
            <a:ext cx="643800" cy="0"/>
          </a:xfrm>
          <a:prstGeom prst="straightConnector1">
            <a:avLst/>
          </a:prstGeom>
          <a:noFill/>
          <a:ln cap="flat" cmpd="sng" w="63500">
            <a:solidFill>
              <a:srgbClr val="7BCCE5"/>
            </a:solidFill>
            <a:prstDash val="solid"/>
            <a:miter lim="800000"/>
            <a:headEnd len="sm" w="sm" type="none"/>
            <a:tailEnd len="sm" w="sm" type="none"/>
          </a:ln>
        </p:spPr>
      </p:cxnSp>
      <p:sp>
        <p:nvSpPr>
          <p:cNvPr id="1209" name="Google Shape;1209;p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1210" name="Google Shape;1210;p68"/>
          <p:cNvPicPr preferRelativeResize="0"/>
          <p:nvPr/>
        </p:nvPicPr>
        <p:blipFill>
          <a:blip r:embed="rId4">
            <a:alphaModFix/>
          </a:blip>
          <a:stretch>
            <a:fillRect/>
          </a:stretch>
        </p:blipFill>
        <p:spPr>
          <a:xfrm>
            <a:off x="2904922" y="2969247"/>
            <a:ext cx="915300" cy="915300"/>
          </a:xfrm>
          <a:prstGeom prst="ellipse">
            <a:avLst/>
          </a:prstGeom>
          <a:noFill/>
          <a:ln cap="flat" cmpd="sng" w="38100">
            <a:solidFill>
              <a:srgbClr val="FFFFFF"/>
            </a:solidFill>
            <a:prstDash val="solid"/>
            <a:round/>
            <a:headEnd len="sm" w="sm" type="none"/>
            <a:tailEnd len="sm" w="sm" type="none"/>
          </a:ln>
        </p:spPr>
      </p:pic>
      <p:sp>
        <p:nvSpPr>
          <p:cNvPr id="1211" name="Google Shape;1211;p68"/>
          <p:cNvSpPr txBox="1"/>
          <p:nvPr/>
        </p:nvSpPr>
        <p:spPr>
          <a:xfrm>
            <a:off x="4745350" y="928800"/>
            <a:ext cx="4065300" cy="2200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zh-TW" sz="2400">
                <a:latin typeface="Gill Sans"/>
                <a:ea typeface="Gill Sans"/>
                <a:cs typeface="Gill Sans"/>
                <a:sym typeface="Gill Sans"/>
              </a:rPr>
              <a:t>經</a:t>
            </a:r>
            <a:r>
              <a:rPr b="1" lang="zh-TW" sz="2400">
                <a:latin typeface="Gill Sans"/>
                <a:ea typeface="Gill Sans"/>
                <a:cs typeface="Gill Sans"/>
                <a:sym typeface="Gill Sans"/>
              </a:rPr>
              <a:t>歷</a:t>
            </a:r>
            <a:endParaRPr b="1" sz="2400">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淡江資圖系助理教授</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輔仁大學圖書資訊學系進修部講師</a:t>
            </a:r>
            <a:endParaRPr sz="1800">
              <a:solidFill>
                <a:srgbClr val="191919"/>
              </a:solidFill>
              <a:latin typeface="Gill Sans"/>
              <a:ea typeface="Gill Sans"/>
              <a:cs typeface="Gill Sans"/>
              <a:sym typeface="Gill Sans"/>
            </a:endParaRPr>
          </a:p>
          <a:p>
            <a:pPr indent="-342900" lvl="0" marL="457200" rtl="0" algn="l">
              <a:lnSpc>
                <a:spcPct val="115000"/>
              </a:lnSpc>
              <a:spcBef>
                <a:spcPts val="1000"/>
              </a:spcBef>
              <a:spcAft>
                <a:spcPts val="0"/>
              </a:spcAft>
              <a:buClr>
                <a:srgbClr val="191919"/>
              </a:buClr>
              <a:buSzPts val="1800"/>
              <a:buFont typeface="Gill Sans"/>
              <a:buChar char="•"/>
            </a:pPr>
            <a:r>
              <a:rPr lang="zh-TW" sz="1800">
                <a:solidFill>
                  <a:srgbClr val="191919"/>
                </a:solidFill>
                <a:latin typeface="Gill Sans"/>
                <a:ea typeface="Gill Sans"/>
                <a:cs typeface="Gill Sans"/>
                <a:sym typeface="Gill Sans"/>
              </a:rPr>
              <a:t>空中大學管理與資訊學系講師</a:t>
            </a:r>
            <a:endParaRPr sz="1800">
              <a:solidFill>
                <a:srgbClr val="191919"/>
              </a:solidFill>
              <a:latin typeface="Gill Sans"/>
              <a:ea typeface="Gill Sans"/>
              <a:cs typeface="Gill Sans"/>
              <a:sym typeface="Gill Sans"/>
            </a:endParaRPr>
          </a:p>
          <a:p>
            <a:pPr indent="-361950" lvl="0" marL="457200" rtl="0" algn="l">
              <a:lnSpc>
                <a:spcPct val="115000"/>
              </a:lnSpc>
              <a:spcBef>
                <a:spcPts val="1000"/>
              </a:spcBef>
              <a:spcAft>
                <a:spcPts val="1000"/>
              </a:spcAft>
              <a:buClr>
                <a:srgbClr val="191919"/>
              </a:buClr>
              <a:buSzPts val="2100"/>
              <a:buFont typeface="Gill Sans"/>
              <a:buChar char="•"/>
            </a:pPr>
            <a:r>
              <a:rPr lang="zh-TW" sz="1800">
                <a:solidFill>
                  <a:srgbClr val="191919"/>
                </a:solidFill>
                <a:latin typeface="Gill Sans"/>
                <a:ea typeface="Gill Sans"/>
                <a:cs typeface="Gill Sans"/>
                <a:sym typeface="Gill Sans"/>
              </a:rPr>
              <a:t>BLOG</a:t>
            </a:r>
            <a:r>
              <a:rPr lang="zh-TW" sz="1800">
                <a:solidFill>
                  <a:srgbClr val="191919"/>
                </a:solidFill>
                <a:latin typeface="Gill Sans"/>
                <a:ea typeface="Gill Sans"/>
                <a:cs typeface="Gill Sans"/>
                <a:sym typeface="Gill Sans"/>
              </a:rPr>
              <a:t>「布丁布丁吃什麼？」作者</a:t>
            </a:r>
            <a:endParaRPr sz="2100">
              <a:solidFill>
                <a:srgbClr val="191919"/>
              </a:solidFill>
              <a:latin typeface="Gill Sans"/>
              <a:ea typeface="Gill Sans"/>
              <a:cs typeface="Gill Sans"/>
              <a:sym typeface="Gill Sans"/>
            </a:endParaRPr>
          </a:p>
        </p:txBody>
      </p:sp>
      <p:cxnSp>
        <p:nvCxnSpPr>
          <p:cNvPr id="1212" name="Google Shape;1212;p68"/>
          <p:cNvCxnSpPr/>
          <p:nvPr/>
        </p:nvCxnSpPr>
        <p:spPr>
          <a:xfrm>
            <a:off x="4817416" y="1339699"/>
            <a:ext cx="643800" cy="0"/>
          </a:xfrm>
          <a:prstGeom prst="straightConnector1">
            <a:avLst/>
          </a:prstGeom>
          <a:noFill/>
          <a:ln cap="flat" cmpd="sng" w="63500">
            <a:solidFill>
              <a:srgbClr val="7BCCE5"/>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8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60" name="Google Shape;1460;p8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在LRS上的xAPI記錄</a:t>
            </a:r>
            <a:endParaRPr/>
          </a:p>
        </p:txBody>
      </p:sp>
      <p:sp>
        <p:nvSpPr>
          <p:cNvPr id="1461" name="Google Shape;1461;p8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62" name="Google Shape;1462;p8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463" name="Google Shape;1463;p86"/>
          <p:cNvPicPr preferRelativeResize="0"/>
          <p:nvPr/>
        </p:nvPicPr>
        <p:blipFill rotWithShape="1">
          <a:blip r:embed="rId3">
            <a:alphaModFix/>
          </a:blip>
          <a:srcRect b="0" l="0" r="0" t="0"/>
          <a:stretch/>
        </p:blipFill>
        <p:spPr>
          <a:xfrm>
            <a:off x="1003848" y="568595"/>
            <a:ext cx="7136400" cy="4833600"/>
          </a:xfrm>
          <a:prstGeom prst="rect">
            <a:avLst/>
          </a:prstGeom>
          <a:noFill/>
          <a:ln cap="flat" cmpd="sng" w="9525">
            <a:solidFill>
              <a:srgbClr val="000000"/>
            </a:solidFill>
            <a:prstDash val="solid"/>
            <a:round/>
            <a:headEnd len="sm" w="sm" type="none"/>
            <a:tailEnd len="sm" w="sm" type="none"/>
          </a:ln>
        </p:spPr>
      </p:pic>
      <p:sp>
        <p:nvSpPr>
          <p:cNvPr id="1464" name="Google Shape;1464;p86"/>
          <p:cNvSpPr/>
          <p:nvPr/>
        </p:nvSpPr>
        <p:spPr>
          <a:xfrm>
            <a:off x="1216575" y="1388200"/>
            <a:ext cx="1816800" cy="789600"/>
          </a:xfrm>
          <a:prstGeom prst="wedgeRoundRectCallout">
            <a:avLst>
              <a:gd fmla="val 43508" name="adj1"/>
              <a:gd fmla="val 81304" name="adj2"/>
              <a:gd fmla="val 0" name="adj3"/>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t>Anonymous</a:t>
            </a:r>
            <a:endParaRPr/>
          </a:p>
          <a:p>
            <a:pPr indent="0" lvl="0" marL="0" rtl="0" algn="ctr">
              <a:spcBef>
                <a:spcPts val="0"/>
              </a:spcBef>
              <a:spcAft>
                <a:spcPts val="0"/>
              </a:spcAft>
              <a:buNone/>
            </a:pPr>
            <a:r>
              <a:rPr lang="zh-TW" sz="2000"/>
              <a:t>主詞: 操作者</a:t>
            </a:r>
            <a:endParaRPr sz="2000"/>
          </a:p>
        </p:txBody>
      </p:sp>
      <p:sp>
        <p:nvSpPr>
          <p:cNvPr id="1465" name="Google Shape;1465;p86"/>
          <p:cNvSpPr/>
          <p:nvPr/>
        </p:nvSpPr>
        <p:spPr>
          <a:xfrm>
            <a:off x="3080875" y="1388200"/>
            <a:ext cx="1997400" cy="789600"/>
          </a:xfrm>
          <a:prstGeom prst="wedgeRoundRectCallout">
            <a:avLst>
              <a:gd fmla="val -19523" name="adj1"/>
              <a:gd fmla="val 88532" name="adj2"/>
              <a:gd fmla="val 0" name="adj3"/>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t>joined world</a:t>
            </a:r>
            <a:endParaRPr/>
          </a:p>
          <a:p>
            <a:pPr indent="0" lvl="0" marL="0" rtl="0" algn="ctr">
              <a:spcBef>
                <a:spcPts val="0"/>
              </a:spcBef>
              <a:spcAft>
                <a:spcPts val="0"/>
              </a:spcAft>
              <a:buNone/>
            </a:pPr>
            <a:r>
              <a:rPr lang="zh-TW" sz="2000"/>
              <a:t>動詞: 事件編碼</a:t>
            </a:r>
            <a:endParaRPr sz="2000"/>
          </a:p>
        </p:txBody>
      </p:sp>
      <p:sp>
        <p:nvSpPr>
          <p:cNvPr id="1466" name="Google Shape;1466;p86"/>
          <p:cNvSpPr/>
          <p:nvPr/>
        </p:nvSpPr>
        <p:spPr>
          <a:xfrm>
            <a:off x="5125775" y="1388200"/>
            <a:ext cx="2092800" cy="789600"/>
          </a:xfrm>
          <a:prstGeom prst="wedgeRoundRectCallout">
            <a:avLst>
              <a:gd fmla="val -59416" name="adj1"/>
              <a:gd fmla="val 89735" name="adj2"/>
              <a:gd fmla="val 0" name="adj3"/>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a:t>‘Example Scene’</a:t>
            </a:r>
            <a:endParaRPr/>
          </a:p>
          <a:p>
            <a:pPr indent="0" lvl="0" marL="0" rtl="0" algn="ctr">
              <a:spcBef>
                <a:spcPts val="0"/>
              </a:spcBef>
              <a:spcAft>
                <a:spcPts val="0"/>
              </a:spcAft>
              <a:buNone/>
            </a:pPr>
            <a:r>
              <a:rPr lang="zh-TW" sz="2000"/>
              <a:t>受詞: 動作細節</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8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遊戲記錄</a:t>
            </a:r>
            <a:endParaRPr/>
          </a:p>
        </p:txBody>
      </p:sp>
      <p:sp>
        <p:nvSpPr>
          <p:cNvPr id="1472" name="Google Shape;1472;p8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73" name="Google Shape;1473;p87"/>
          <p:cNvSpPr txBox="1"/>
          <p:nvPr>
            <p:ph idx="2" type="body"/>
          </p:nvPr>
        </p:nvSpPr>
        <p:spPr>
          <a:xfrm>
            <a:off x="1883350" y="6431700"/>
            <a:ext cx="6308700" cy="259500"/>
          </a:xfrm>
          <a:prstGeom prst="rect">
            <a:avLst/>
          </a:prstGeom>
        </p:spPr>
        <p:txBody>
          <a:bodyPr anchorCtr="0" anchor="ctr" bIns="0" lIns="0" spcFirstLastPara="1" rIns="0" wrap="square" tIns="0">
            <a:normAutofit fontScale="70000" lnSpcReduction="20000"/>
          </a:bodyPr>
          <a:lstStyle/>
          <a:p>
            <a:pPr indent="-279400" lvl="0" marL="0" rtl="0" algn="r">
              <a:lnSpc>
                <a:spcPct val="135000"/>
              </a:lnSpc>
              <a:spcBef>
                <a:spcPts val="0"/>
              </a:spcBef>
              <a:spcAft>
                <a:spcPts val="0"/>
              </a:spcAft>
              <a:buNone/>
            </a:pPr>
            <a:r>
              <a:rPr lang="zh-TW" sz="1100">
                <a:solidFill>
                  <a:schemeClr val="dk1"/>
                </a:solidFill>
                <a:latin typeface="Arial"/>
                <a:ea typeface="Arial"/>
                <a:cs typeface="Arial"/>
                <a:sym typeface="Arial"/>
              </a:rPr>
              <a:t>Hou, H.-T. (2012). Exploring the behavioral patterns of learners in an educational massively multiple online role-playing game (MMORPG). </a:t>
            </a:r>
            <a:r>
              <a:rPr i="1" lang="zh-TW" sz="1100">
                <a:solidFill>
                  <a:schemeClr val="dk1"/>
                </a:solidFill>
                <a:latin typeface="Arial"/>
                <a:ea typeface="Arial"/>
                <a:cs typeface="Arial"/>
                <a:sym typeface="Arial"/>
              </a:rPr>
              <a:t>Computers &amp; Education</a:t>
            </a:r>
            <a:r>
              <a:rPr lang="zh-TW" sz="1100">
                <a:solidFill>
                  <a:schemeClr val="dk1"/>
                </a:solidFill>
                <a:latin typeface="Arial"/>
                <a:ea typeface="Arial"/>
                <a:cs typeface="Arial"/>
                <a:sym typeface="Arial"/>
              </a:rPr>
              <a:t>, </a:t>
            </a:r>
            <a:r>
              <a:rPr i="1" lang="zh-TW" sz="1100">
                <a:solidFill>
                  <a:schemeClr val="dk1"/>
                </a:solidFill>
                <a:latin typeface="Arial"/>
                <a:ea typeface="Arial"/>
                <a:cs typeface="Arial"/>
                <a:sym typeface="Arial"/>
              </a:rPr>
              <a:t>58</a:t>
            </a:r>
            <a:r>
              <a:rPr lang="zh-TW" sz="1100">
                <a:solidFill>
                  <a:schemeClr val="dk1"/>
                </a:solidFill>
                <a:latin typeface="Arial"/>
                <a:ea typeface="Arial"/>
                <a:cs typeface="Arial"/>
                <a:sym typeface="Arial"/>
              </a:rPr>
              <a:t>(4), 1225-1233. doi:10.1016/j.compedu.2011.11.015</a:t>
            </a:r>
            <a:endParaRPr/>
          </a:p>
        </p:txBody>
      </p:sp>
      <p:pic>
        <p:nvPicPr>
          <p:cNvPr id="1474" name="Google Shape;1474;p87"/>
          <p:cNvPicPr preferRelativeResize="0"/>
          <p:nvPr/>
        </p:nvPicPr>
        <p:blipFill>
          <a:blip r:embed="rId3">
            <a:alphaModFix/>
          </a:blip>
          <a:stretch>
            <a:fillRect/>
          </a:stretch>
        </p:blipFill>
        <p:spPr>
          <a:xfrm>
            <a:off x="280000" y="1965288"/>
            <a:ext cx="4572000" cy="3429000"/>
          </a:xfrm>
          <a:prstGeom prst="rect">
            <a:avLst/>
          </a:prstGeom>
          <a:noFill/>
          <a:ln>
            <a:noFill/>
          </a:ln>
        </p:spPr>
      </p:pic>
      <p:graphicFrame>
        <p:nvGraphicFramePr>
          <p:cNvPr id="1475" name="Google Shape;1475;p87"/>
          <p:cNvGraphicFramePr/>
          <p:nvPr/>
        </p:nvGraphicFramePr>
        <p:xfrm>
          <a:off x="5050350" y="1260750"/>
          <a:ext cx="3000000" cy="3000000"/>
        </p:xfrm>
        <a:graphic>
          <a:graphicData uri="http://schemas.openxmlformats.org/drawingml/2006/table">
            <a:tbl>
              <a:tblPr>
                <a:solidFill>
                  <a:srgbClr val="FFFFFF"/>
                </a:solidFill>
                <a:tableStyleId>{F7BFF760-9243-4699-99C3-4A229BD6225D}</a:tableStyleId>
              </a:tblPr>
              <a:tblGrid>
                <a:gridCol w="720200"/>
                <a:gridCol w="3040800"/>
              </a:tblGrid>
              <a:tr h="332400">
                <a:tc>
                  <a:txBody>
                    <a:bodyPr/>
                    <a:lstStyle/>
                    <a:p>
                      <a:pPr indent="0" lvl="0" marL="0" rtl="0" algn="l">
                        <a:lnSpc>
                          <a:spcPct val="144300"/>
                        </a:lnSpc>
                        <a:spcBef>
                          <a:spcPts val="0"/>
                        </a:spcBef>
                        <a:spcAft>
                          <a:spcPts val="0"/>
                        </a:spcAft>
                        <a:buNone/>
                      </a:pPr>
                      <a:r>
                        <a:rPr b="1" lang="zh-TW" sz="1800">
                          <a:solidFill>
                            <a:srgbClr val="FFFFFF"/>
                          </a:solidFill>
                          <a:latin typeface="Cambria"/>
                          <a:ea typeface="Cambria"/>
                          <a:cs typeface="Cambria"/>
                          <a:sym typeface="Cambria"/>
                        </a:rPr>
                        <a:t>Code</a:t>
                      </a:r>
                      <a:endParaRPr b="1" sz="1800">
                        <a:solidFill>
                          <a:srgbClr val="FFFFFF"/>
                        </a:solidFill>
                        <a:latin typeface="Cambria"/>
                        <a:ea typeface="Cambria"/>
                        <a:cs typeface="Cambria"/>
                        <a:sym typeface="Cambria"/>
                      </a:endParaRPr>
                    </a:p>
                  </a:txBody>
                  <a:tcPr marT="12700" marB="12700" marR="63500" marL="63500">
                    <a:lnL cap="flat" cmpd="sng" w="9525">
                      <a:solidFill>
                        <a:srgbClr val="F9FBFC"/>
                      </a:solidFill>
                      <a:prstDash val="solid"/>
                      <a:round/>
                      <a:headEnd len="sm" w="sm" type="none"/>
                      <a:tailEnd len="sm" w="sm" type="none"/>
                    </a:lnL>
                    <a:lnR cap="flat" cmpd="sng" w="9525">
                      <a:solidFill>
                        <a:srgbClr val="F9FBFC"/>
                      </a:solidFill>
                      <a:prstDash val="solid"/>
                      <a:round/>
                      <a:headEnd len="sm" w="sm" type="none"/>
                      <a:tailEnd len="sm" w="sm" type="none"/>
                    </a:lnR>
                    <a:lnT cap="flat" cmpd="sng" w="9525">
                      <a:solidFill>
                        <a:srgbClr val="F9FBFC"/>
                      </a:solidFill>
                      <a:prstDash val="solid"/>
                      <a:round/>
                      <a:headEnd len="sm" w="sm" type="none"/>
                      <a:tailEnd len="sm" w="sm" type="none"/>
                    </a:lnT>
                    <a:lnB cap="flat" cmpd="sng" w="9525">
                      <a:solidFill>
                        <a:srgbClr val="ECF2F6"/>
                      </a:solidFill>
                      <a:prstDash val="solid"/>
                      <a:round/>
                      <a:headEnd len="sm" w="sm" type="none"/>
                      <a:tailEnd len="sm" w="sm" type="none"/>
                    </a:lnB>
                    <a:solidFill>
                      <a:srgbClr val="4F81BD"/>
                    </a:solidFill>
                  </a:tcPr>
                </a:tc>
                <a:tc>
                  <a:txBody>
                    <a:bodyPr/>
                    <a:lstStyle/>
                    <a:p>
                      <a:pPr indent="0" lvl="0" marL="0" rtl="0" algn="l">
                        <a:lnSpc>
                          <a:spcPct val="144300"/>
                        </a:lnSpc>
                        <a:spcBef>
                          <a:spcPts val="0"/>
                        </a:spcBef>
                        <a:spcAft>
                          <a:spcPts val="0"/>
                        </a:spcAft>
                        <a:buNone/>
                      </a:pPr>
                      <a:r>
                        <a:rPr b="1" lang="zh-TW" sz="1800">
                          <a:solidFill>
                            <a:srgbClr val="FFFFFF"/>
                          </a:solidFill>
                          <a:latin typeface="Cambria"/>
                          <a:ea typeface="Cambria"/>
                          <a:cs typeface="Cambria"/>
                          <a:sym typeface="Cambria"/>
                        </a:rPr>
                        <a:t>Behavior</a:t>
                      </a:r>
                      <a:endParaRPr b="1" sz="1800">
                        <a:solidFill>
                          <a:srgbClr val="FFFFFF"/>
                        </a:solidFill>
                        <a:latin typeface="Cambria"/>
                        <a:ea typeface="Cambria"/>
                        <a:cs typeface="Cambria"/>
                        <a:sym typeface="Cambria"/>
                      </a:endParaRPr>
                    </a:p>
                  </a:txBody>
                  <a:tcPr marT="12700" marB="12700" marR="63500" marL="63500">
                    <a:lnL cap="flat" cmpd="sng" w="9525">
                      <a:solidFill>
                        <a:srgbClr val="F9FBFC"/>
                      </a:solidFill>
                      <a:prstDash val="solid"/>
                      <a:round/>
                      <a:headEnd len="sm" w="sm" type="none"/>
                      <a:tailEnd len="sm" w="sm" type="none"/>
                    </a:lnL>
                    <a:lnR cap="flat" cmpd="sng" w="9525">
                      <a:solidFill>
                        <a:srgbClr val="F9FBFC"/>
                      </a:solidFill>
                      <a:prstDash val="solid"/>
                      <a:round/>
                      <a:headEnd len="sm" w="sm" type="none"/>
                      <a:tailEnd len="sm" w="sm" type="none"/>
                    </a:lnR>
                    <a:lnT cap="flat" cmpd="sng" w="9525">
                      <a:solidFill>
                        <a:srgbClr val="F9FBFC"/>
                      </a:solidFill>
                      <a:prstDash val="solid"/>
                      <a:round/>
                      <a:headEnd len="sm" w="sm" type="none"/>
                      <a:tailEnd len="sm" w="sm" type="none"/>
                    </a:lnT>
                    <a:lnB cap="flat" cmpd="sng" w="9525">
                      <a:solidFill>
                        <a:srgbClr val="ECF2F6"/>
                      </a:solidFill>
                      <a:prstDash val="solid"/>
                      <a:round/>
                      <a:headEnd len="sm" w="sm" type="none"/>
                      <a:tailEnd len="sm" w="sm" type="none"/>
                    </a:lnB>
                    <a:solidFill>
                      <a:srgbClr val="4F81BD"/>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FT</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Fight</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PT</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Pets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TL</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Tools/Items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r>
              <a:tr h="840325">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TK</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Talk</a:t>
                      </a:r>
                      <a:endParaRPr sz="1800">
                        <a:solidFill>
                          <a:srgbClr val="5C5C5C"/>
                        </a:solidFill>
                        <a:latin typeface="Cambria"/>
                        <a:ea typeface="Cambria"/>
                        <a:cs typeface="Cambria"/>
                        <a:sym typeface="Cambria"/>
                      </a:endParaRPr>
                    </a:p>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合作學習的討論</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r>
              <a:tr h="39185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GP</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Group-work</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TR</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Trading of items/tools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TS</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Conducting tasks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LF</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Learning in fighting</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LT</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Learning in tasks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ECF2F6"/>
                    </a:solidFill>
                  </a:tcPr>
                </a:tc>
              </a:tr>
              <a:tr h="332400">
                <a:tc>
                  <a:txBody>
                    <a:bodyPr/>
                    <a:lstStyle/>
                    <a:p>
                      <a:pPr indent="0" lvl="0" marL="0" rtl="0" algn="l">
                        <a:lnSpc>
                          <a:spcPct val="144300"/>
                        </a:lnSpc>
                        <a:spcBef>
                          <a:spcPts val="0"/>
                        </a:spcBef>
                        <a:spcAft>
                          <a:spcPts val="0"/>
                        </a:spcAft>
                        <a:buNone/>
                      </a:pPr>
                      <a:r>
                        <a:rPr b="1" lang="zh-TW" sz="1800">
                          <a:solidFill>
                            <a:srgbClr val="5C5C5C"/>
                          </a:solidFill>
                          <a:latin typeface="Cambria"/>
                          <a:ea typeface="Cambria"/>
                          <a:cs typeface="Cambria"/>
                          <a:sym typeface="Cambria"/>
                        </a:rPr>
                        <a:t>OT</a:t>
                      </a:r>
                      <a:endParaRPr b="1"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c>
                  <a:txBody>
                    <a:bodyPr/>
                    <a:lstStyle/>
                    <a:p>
                      <a:pPr indent="0" lvl="0" marL="0" rtl="0" algn="l">
                        <a:lnSpc>
                          <a:spcPct val="144300"/>
                        </a:lnSpc>
                        <a:spcBef>
                          <a:spcPts val="0"/>
                        </a:spcBef>
                        <a:spcAft>
                          <a:spcPts val="0"/>
                        </a:spcAft>
                        <a:buNone/>
                      </a:pPr>
                      <a:r>
                        <a:rPr lang="zh-TW" sz="1800">
                          <a:solidFill>
                            <a:srgbClr val="5C5C5C"/>
                          </a:solidFill>
                          <a:latin typeface="Cambria"/>
                          <a:ea typeface="Cambria"/>
                          <a:cs typeface="Cambria"/>
                          <a:sym typeface="Cambria"/>
                        </a:rPr>
                        <a:t>Others</a:t>
                      </a:r>
                      <a:endParaRPr sz="1800">
                        <a:solidFill>
                          <a:srgbClr val="5C5C5C"/>
                        </a:solidFill>
                        <a:latin typeface="Cambria"/>
                        <a:ea typeface="Cambria"/>
                        <a:cs typeface="Cambria"/>
                        <a:sym typeface="Cambria"/>
                      </a:endParaRPr>
                    </a:p>
                  </a:txBody>
                  <a:tcPr marT="12700" marB="12700" marR="63500" marL="63500">
                    <a:lnL cap="flat" cmpd="sng" w="9525">
                      <a:solidFill>
                        <a:srgbClr val="ECF2F6"/>
                      </a:solidFill>
                      <a:prstDash val="solid"/>
                      <a:round/>
                      <a:headEnd len="sm" w="sm" type="none"/>
                      <a:tailEnd len="sm" w="sm" type="none"/>
                    </a:lnL>
                    <a:lnR cap="flat" cmpd="sng" w="9525">
                      <a:solidFill>
                        <a:srgbClr val="ECF2F6"/>
                      </a:solidFill>
                      <a:prstDash val="solid"/>
                      <a:round/>
                      <a:headEnd len="sm" w="sm" type="none"/>
                      <a:tailEnd len="sm" w="sm" type="none"/>
                    </a:lnR>
                    <a:lnT cap="flat" cmpd="sng" w="9525">
                      <a:solidFill>
                        <a:srgbClr val="ECF2F6"/>
                      </a:solidFill>
                      <a:prstDash val="solid"/>
                      <a:round/>
                      <a:headEnd len="sm" w="sm" type="none"/>
                      <a:tailEnd len="sm" w="sm" type="none"/>
                    </a:lnT>
                    <a:lnB cap="flat" cmpd="sng" w="9525">
                      <a:solidFill>
                        <a:srgbClr val="ECF2F6"/>
                      </a:solidFill>
                      <a:prstDash val="solid"/>
                      <a:round/>
                      <a:headEnd len="sm" w="sm" type="none"/>
                      <a:tailEnd len="sm" w="sm" type="none"/>
                    </a:lnB>
                    <a:solidFill>
                      <a:srgbClr val="DBE5F1"/>
                    </a:solidFill>
                  </a:tcPr>
                </a:tc>
              </a:tr>
            </a:tbl>
          </a:graphicData>
        </a:graphic>
      </p:graphicFrame>
      <p:sp>
        <p:nvSpPr>
          <p:cNvPr id="1476" name="Google Shape;1476;p87"/>
          <p:cNvSpPr txBox="1"/>
          <p:nvPr/>
        </p:nvSpPr>
        <p:spPr>
          <a:xfrm>
            <a:off x="223225" y="5469013"/>
            <a:ext cx="4757400" cy="5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1800"/>
              <a:t>紐約說話島 Talking Island</a:t>
            </a:r>
            <a:endParaRPr sz="1800"/>
          </a:p>
          <a:p>
            <a:pPr indent="0" lvl="0" marL="0" rtl="0" algn="ctr">
              <a:spcBef>
                <a:spcPts val="0"/>
              </a:spcBef>
              <a:spcAft>
                <a:spcPts val="0"/>
              </a:spcAft>
              <a:buNone/>
            </a:pPr>
            <a:r>
              <a:rPr lang="zh-TW" u="sng">
                <a:solidFill>
                  <a:srgbClr val="0000FF"/>
                </a:solidFill>
                <a:hlinkClick r:id="rId4">
                  <a:extLst>
                    <a:ext uri="{A12FA001-AC4F-418D-AE19-62706E023703}">
                      <ahyp:hlinkClr val="tx"/>
                    </a:ext>
                  </a:extLst>
                </a:hlinkClick>
              </a:rPr>
              <a:t>https://www.youtube.com/watch?v=7rcgjds-VEA</a:t>
            </a:r>
            <a:r>
              <a:rPr lang="zh-TW"/>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8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82" name="Google Shape;1482;p8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b="0" lang="zh-TW" sz="2400"/>
              <a:t>網站瀏覽記錄</a:t>
            </a:r>
            <a:endParaRPr b="0" sz="2400"/>
          </a:p>
          <a:p>
            <a:pPr indent="0" lvl="0" marL="0" rtl="0" algn="ctr">
              <a:spcBef>
                <a:spcPts val="0"/>
              </a:spcBef>
              <a:spcAft>
                <a:spcPts val="0"/>
              </a:spcAft>
              <a:buNone/>
            </a:pPr>
            <a:r>
              <a:rPr lang="zh-TW"/>
              <a:t>Apache Log</a:t>
            </a:r>
            <a:endParaRPr/>
          </a:p>
        </p:txBody>
      </p:sp>
      <p:sp>
        <p:nvSpPr>
          <p:cNvPr id="1483" name="Google Shape;1483;p8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84" name="Google Shape;1484;p8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https://www.safaribooksonline.com/library/view/i-heart-logs/9781491909379/ch03.html</a:t>
            </a:r>
            <a:r>
              <a:rPr lang="zh-TW"/>
              <a:t> </a:t>
            </a:r>
            <a:endParaRPr/>
          </a:p>
        </p:txBody>
      </p:sp>
      <p:pic>
        <p:nvPicPr>
          <p:cNvPr id="1485" name="Google Shape;1485;p88"/>
          <p:cNvPicPr preferRelativeResize="0"/>
          <p:nvPr/>
        </p:nvPicPr>
        <p:blipFill>
          <a:blip r:embed="rId4">
            <a:alphaModFix/>
          </a:blip>
          <a:stretch>
            <a:fillRect/>
          </a:stretch>
        </p:blipFill>
        <p:spPr>
          <a:xfrm>
            <a:off x="152400" y="1681275"/>
            <a:ext cx="8839200" cy="40786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8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491" name="Google Shape;1491;p8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網站瀏覽記錄</a:t>
            </a:r>
            <a:endParaRPr sz="2400"/>
          </a:p>
          <a:p>
            <a:pPr indent="0" lvl="0" marL="0" rtl="0" algn="ctr">
              <a:spcBef>
                <a:spcPts val="0"/>
              </a:spcBef>
              <a:spcAft>
                <a:spcPts val="0"/>
              </a:spcAft>
              <a:buNone/>
            </a:pPr>
            <a:r>
              <a:rPr lang="zh-TW"/>
              <a:t>Google Analytics</a:t>
            </a:r>
            <a:endParaRPr/>
          </a:p>
        </p:txBody>
      </p:sp>
      <p:sp>
        <p:nvSpPr>
          <p:cNvPr id="1492" name="Google Shape;1492;p8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493" name="Google Shape;1493;p8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494" name="Google Shape;1494;p89"/>
          <p:cNvPicPr preferRelativeResize="0"/>
          <p:nvPr/>
        </p:nvPicPr>
        <p:blipFill>
          <a:blip r:embed="rId3">
            <a:alphaModFix/>
          </a:blip>
          <a:stretch>
            <a:fillRect/>
          </a:stretch>
        </p:blipFill>
        <p:spPr>
          <a:xfrm>
            <a:off x="152400" y="1653625"/>
            <a:ext cx="8839200" cy="4162942"/>
          </a:xfrm>
          <a:prstGeom prst="rect">
            <a:avLst/>
          </a:prstGeom>
          <a:noFill/>
          <a:ln>
            <a:noFill/>
          </a:ln>
        </p:spPr>
      </p:pic>
      <p:sp>
        <p:nvSpPr>
          <p:cNvPr id="1495" name="Google Shape;1495;p89"/>
          <p:cNvSpPr/>
          <p:nvPr/>
        </p:nvSpPr>
        <p:spPr>
          <a:xfrm>
            <a:off x="5533325" y="5053075"/>
            <a:ext cx="3203700" cy="7635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行為/行為流程</a:t>
            </a:r>
            <a:endParaRPr sz="32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9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501" name="Google Shape;1501;p9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問題: 行為記錄是否受到介入？</a:t>
            </a:r>
            <a:endParaRPr/>
          </a:p>
        </p:txBody>
      </p:sp>
      <p:sp>
        <p:nvSpPr>
          <p:cNvPr id="1502" name="Google Shape;1502;p9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03" name="Google Shape;1503;p9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504" name="Google Shape;1504;p90"/>
          <p:cNvPicPr preferRelativeResize="0"/>
          <p:nvPr/>
        </p:nvPicPr>
        <p:blipFill>
          <a:blip r:embed="rId3">
            <a:alphaModFix/>
          </a:blip>
          <a:stretch>
            <a:fillRect/>
          </a:stretch>
        </p:blipFill>
        <p:spPr>
          <a:xfrm>
            <a:off x="1119188" y="1489138"/>
            <a:ext cx="6905625" cy="4600575"/>
          </a:xfrm>
          <a:prstGeom prst="rect">
            <a:avLst/>
          </a:prstGeom>
          <a:noFill/>
          <a:ln>
            <a:noFill/>
          </a:ln>
        </p:spPr>
      </p:pic>
      <p:sp>
        <p:nvSpPr>
          <p:cNvPr id="1505" name="Google Shape;1505;p90"/>
          <p:cNvSpPr/>
          <p:nvPr/>
        </p:nvSpPr>
        <p:spPr>
          <a:xfrm>
            <a:off x="1722075" y="5412800"/>
            <a:ext cx="3844500" cy="889800"/>
          </a:xfrm>
          <a:prstGeom prst="cloudCallout">
            <a:avLst>
              <a:gd fmla="val 64370" name="adj1"/>
              <a:gd fmla="val -33123" name="adj2"/>
            </a:avLst>
          </a:prstGeom>
          <a:solidFill>
            <a:srgbClr val="FFFFFF"/>
          </a:solidFill>
          <a:ln cap="flat" cmpd="sng" w="38100">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2400" u="none" cap="none" strike="noStrike">
                <a:solidFill>
                  <a:srgbClr val="980000"/>
                </a:solidFill>
                <a:latin typeface="Arial"/>
                <a:ea typeface="Arial"/>
                <a:cs typeface="Arial"/>
                <a:sym typeface="Arial"/>
              </a:rPr>
              <a:t>老師要介入嗎？</a:t>
            </a:r>
            <a:endParaRPr sz="2400">
              <a:solidFill>
                <a:srgbClr val="98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9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彙整行為記錄</a:t>
            </a:r>
            <a:endParaRPr/>
          </a:p>
        </p:txBody>
      </p:sp>
      <p:sp>
        <p:nvSpPr>
          <p:cNvPr id="1511" name="Google Shape;1511;p9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12" name="Google Shape;1512;p9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13" name="Google Shape;1513;p91"/>
          <p:cNvSpPr/>
          <p:nvPr/>
        </p:nvSpPr>
        <p:spPr>
          <a:xfrm>
            <a:off x="838200" y="2020300"/>
            <a:ext cx="2238300" cy="895200"/>
          </a:xfrm>
          <a:prstGeom prst="roundRect">
            <a:avLst>
              <a:gd fmla="val 16667" name="adj"/>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468000"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2400" u="none" cap="none" strike="noStrike">
                <a:solidFill>
                  <a:srgbClr val="000000"/>
                </a:solidFill>
                <a:latin typeface="Arial"/>
                <a:ea typeface="Arial"/>
                <a:cs typeface="Arial"/>
                <a:sym typeface="Arial"/>
              </a:rPr>
              <a:t>同步討論</a:t>
            </a:r>
            <a:endParaRPr/>
          </a:p>
        </p:txBody>
      </p:sp>
      <p:pic>
        <p:nvPicPr>
          <p:cNvPr descr="http://icons.iconarchive.com/icons/graphicloads/100-flat-2/256/chat-2-icon.png" id="1514" name="Google Shape;1514;p91"/>
          <p:cNvPicPr preferRelativeResize="0"/>
          <p:nvPr/>
        </p:nvPicPr>
        <p:blipFill rotWithShape="1">
          <a:blip r:embed="rId3">
            <a:alphaModFix/>
          </a:blip>
          <a:srcRect b="0" l="0" r="0" t="0"/>
          <a:stretch/>
        </p:blipFill>
        <p:spPr>
          <a:xfrm>
            <a:off x="2701925" y="1721850"/>
            <a:ext cx="1489200" cy="1489200"/>
          </a:xfrm>
          <a:prstGeom prst="rect">
            <a:avLst/>
          </a:prstGeom>
          <a:noFill/>
          <a:ln>
            <a:noFill/>
          </a:ln>
          <a:effectLst>
            <a:outerShdw blurRad="57150" rotWithShape="0" algn="bl" dir="5400000" dist="19050">
              <a:srgbClr val="000000">
                <a:alpha val="50000"/>
              </a:srgbClr>
            </a:outerShdw>
          </a:effectLst>
        </p:spPr>
      </p:pic>
      <p:sp>
        <p:nvSpPr>
          <p:cNvPr id="1515" name="Google Shape;1515;p91"/>
          <p:cNvSpPr/>
          <p:nvPr/>
        </p:nvSpPr>
        <p:spPr>
          <a:xfrm>
            <a:off x="838200" y="4243468"/>
            <a:ext cx="2238300" cy="895200"/>
          </a:xfrm>
          <a:prstGeom prst="roundRect">
            <a:avLst>
              <a:gd fmla="val 16667" name="adj"/>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468000"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2400" u="none" cap="none" strike="noStrike">
                <a:solidFill>
                  <a:srgbClr val="000000"/>
                </a:solidFill>
                <a:latin typeface="Arial"/>
                <a:ea typeface="Arial"/>
                <a:cs typeface="Arial"/>
                <a:sym typeface="Arial"/>
              </a:rPr>
              <a:t>非同步討論</a:t>
            </a:r>
            <a:endParaRPr/>
          </a:p>
        </p:txBody>
      </p:sp>
      <p:pic>
        <p:nvPicPr>
          <p:cNvPr descr="application,ms,excel,spreadsheet" id="1516" name="Google Shape;1516;p91"/>
          <p:cNvPicPr preferRelativeResize="0"/>
          <p:nvPr>
            <p:ph idx="1" type="body"/>
          </p:nvPr>
        </p:nvPicPr>
        <p:blipFill rotWithShape="1">
          <a:blip r:embed="rId4">
            <a:alphaModFix/>
          </a:blip>
          <a:srcRect b="0" l="0" r="0" t="0"/>
          <a:stretch/>
        </p:blipFill>
        <p:spPr>
          <a:xfrm>
            <a:off x="5514976" y="2220326"/>
            <a:ext cx="2400300" cy="2400300"/>
          </a:xfrm>
          <a:prstGeom prst="rect">
            <a:avLst/>
          </a:prstGeom>
          <a:noFill/>
          <a:ln>
            <a:noFill/>
          </a:ln>
        </p:spPr>
      </p:pic>
      <p:sp>
        <p:nvSpPr>
          <p:cNvPr id="1517" name="Google Shape;1517;p91"/>
          <p:cNvSpPr/>
          <p:nvPr/>
        </p:nvSpPr>
        <p:spPr>
          <a:xfrm rot="1799800">
            <a:off x="4537273" y="2563210"/>
            <a:ext cx="838284" cy="542869"/>
          </a:xfrm>
          <a:prstGeom prst="rightArrow">
            <a:avLst>
              <a:gd fmla="val 50000" name="adj1"/>
              <a:gd fmla="val 50000" name="adj2"/>
            </a:avLst>
          </a:prstGeom>
          <a:gradFill>
            <a:gsLst>
              <a:gs pos="0">
                <a:srgbClr val="C0D2E8"/>
              </a:gs>
              <a:gs pos="50000">
                <a:srgbClr val="B3C9E3"/>
              </a:gs>
              <a:gs pos="100000">
                <a:srgbClr val="A4BFDF"/>
              </a:gs>
            </a:gsLst>
            <a:lin ang="5400012" scaled="0"/>
          </a:gradFill>
          <a:ln cap="flat" cmpd="sng" w="9525">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518" name="Google Shape;1518;p91"/>
          <p:cNvSpPr/>
          <p:nvPr/>
        </p:nvSpPr>
        <p:spPr>
          <a:xfrm flipH="1" rot="9000200">
            <a:off x="4537273" y="3975109"/>
            <a:ext cx="838284" cy="542869"/>
          </a:xfrm>
          <a:prstGeom prst="rightArrow">
            <a:avLst>
              <a:gd fmla="val 50000" name="adj1"/>
              <a:gd fmla="val 50000" name="adj2"/>
            </a:avLst>
          </a:prstGeom>
          <a:gradFill>
            <a:gsLst>
              <a:gs pos="0">
                <a:srgbClr val="C0D2E8"/>
              </a:gs>
              <a:gs pos="50000">
                <a:srgbClr val="B3C9E3"/>
              </a:gs>
              <a:gs pos="100000">
                <a:srgbClr val="A4BFDF"/>
              </a:gs>
            </a:gsLst>
            <a:lin ang="5400012" scaled="0"/>
          </a:gradFill>
          <a:ln cap="flat" cmpd="sng" w="9525">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descr="http://rechargecar.com/assets2/forum_icon.png" id="1519" name="Google Shape;1519;p91"/>
          <p:cNvPicPr preferRelativeResize="0"/>
          <p:nvPr/>
        </p:nvPicPr>
        <p:blipFill rotWithShape="1">
          <a:blip r:embed="rId5">
            <a:alphaModFix/>
          </a:blip>
          <a:srcRect b="0" l="0" r="0" t="0"/>
          <a:stretch/>
        </p:blipFill>
        <p:spPr>
          <a:xfrm>
            <a:off x="2701925" y="3918950"/>
            <a:ext cx="1460400" cy="1460400"/>
          </a:xfrm>
          <a:prstGeom prst="rect">
            <a:avLst/>
          </a:prstGeom>
          <a:noFill/>
          <a:ln>
            <a:noFill/>
          </a:ln>
          <a:effectLst>
            <a:outerShdw blurRad="57150" rotWithShape="0" algn="bl" dir="5400000" dist="19050">
              <a:srgbClr val="000000">
                <a:alpha val="50000"/>
              </a:srgbClr>
            </a:outerShdw>
          </a:effectLst>
        </p:spPr>
      </p:pic>
      <p:sp>
        <p:nvSpPr>
          <p:cNvPr id="1520" name="Google Shape;1520;p91"/>
          <p:cNvSpPr txBox="1"/>
          <p:nvPr/>
        </p:nvSpPr>
        <p:spPr>
          <a:xfrm>
            <a:off x="7562849" y="1810750"/>
            <a:ext cx="10002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zh-TW" sz="1800" u="none" cap="none" strike="noStrike">
                <a:solidFill>
                  <a:srgbClr val="000000"/>
                </a:solidFill>
                <a:latin typeface="Cambria"/>
                <a:ea typeface="Cambria"/>
                <a:cs typeface="Cambria"/>
                <a:sym typeface="Cambria"/>
              </a:rPr>
              <a:t>時間</a:t>
            </a:r>
            <a:endParaRPr b="1" i="0" sz="1800" u="none" cap="none" strike="noStrike">
              <a:solidFill>
                <a:srgbClr val="000000"/>
              </a:solidFill>
              <a:latin typeface="Cambria"/>
              <a:ea typeface="Cambria"/>
              <a:cs typeface="Cambria"/>
              <a:sym typeface="Cambria"/>
            </a:endParaRPr>
          </a:p>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早</a:t>
            </a:r>
            <a:endParaRPr b="0" i="0" sz="1800" u="none" cap="none" strike="noStrike">
              <a:solidFill>
                <a:srgbClr val="000000"/>
              </a:solidFill>
              <a:latin typeface="Cambria"/>
              <a:ea typeface="Cambria"/>
              <a:cs typeface="Cambria"/>
              <a:sym typeface="Cambria"/>
            </a:endParaRPr>
          </a:p>
        </p:txBody>
      </p:sp>
      <p:sp>
        <p:nvSpPr>
          <p:cNvPr id="1521" name="Google Shape;1521;p91"/>
          <p:cNvSpPr txBox="1"/>
          <p:nvPr/>
        </p:nvSpPr>
        <p:spPr>
          <a:xfrm>
            <a:off x="7562849" y="4506477"/>
            <a:ext cx="1000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晚</a:t>
            </a:r>
            <a:endParaRPr b="0" i="0" sz="1800" u="none" cap="none" strike="noStrike">
              <a:solidFill>
                <a:srgbClr val="000000"/>
              </a:solidFill>
              <a:latin typeface="Cambria"/>
              <a:ea typeface="Cambria"/>
              <a:cs typeface="Cambria"/>
              <a:sym typeface="Cambria"/>
            </a:endParaRPr>
          </a:p>
        </p:txBody>
      </p:sp>
      <p:sp>
        <p:nvSpPr>
          <p:cNvPr id="1522" name="Google Shape;1522;p91"/>
          <p:cNvSpPr/>
          <p:nvPr/>
        </p:nvSpPr>
        <p:spPr>
          <a:xfrm>
            <a:off x="7827168" y="2607096"/>
            <a:ext cx="509700" cy="1814100"/>
          </a:xfrm>
          <a:prstGeom prst="downArrow">
            <a:avLst>
              <a:gd fmla="val 50000" name="adj1"/>
              <a:gd fmla="val 50000" name="adj2"/>
            </a:avLst>
          </a:prstGeom>
          <a:gradFill>
            <a:gsLst>
              <a:gs pos="0">
                <a:srgbClr val="DCE8C4"/>
              </a:gs>
              <a:gs pos="50000">
                <a:srgbClr val="D4E2B8"/>
              </a:gs>
              <a:gs pos="100000">
                <a:srgbClr val="CDDFA9"/>
              </a:gs>
            </a:gsLst>
            <a:lin ang="5400012" scaled="0"/>
          </a:gradFill>
          <a:ln cap="flat" cmpd="sng" w="9525">
            <a:solidFill>
              <a:srgbClr val="9BBB59"/>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grpSp>
        <p:nvGrpSpPr>
          <p:cNvPr id="1523" name="Google Shape;1523;p91"/>
          <p:cNvGrpSpPr/>
          <p:nvPr/>
        </p:nvGrpSpPr>
        <p:grpSpPr>
          <a:xfrm>
            <a:off x="5326480" y="4618527"/>
            <a:ext cx="2364900" cy="1336295"/>
            <a:chOff x="5750344" y="5084252"/>
            <a:chExt cx="2364900" cy="1336295"/>
          </a:xfrm>
        </p:grpSpPr>
        <p:sp>
          <p:nvSpPr>
            <p:cNvPr id="1524" name="Google Shape;1524;p91"/>
            <p:cNvSpPr/>
            <p:nvPr/>
          </p:nvSpPr>
          <p:spPr>
            <a:xfrm>
              <a:off x="5750344" y="5084252"/>
              <a:ext cx="2364900" cy="1336200"/>
            </a:xfrm>
            <a:prstGeom prst="wedgeRoundRectCallout">
              <a:avLst>
                <a:gd fmla="val -12586" name="adj1"/>
                <a:gd fmla="val -77526" name="adj2"/>
                <a:gd fmla="val 16667" name="adj3"/>
              </a:avLst>
            </a:prstGeom>
            <a:solidFill>
              <a:srgbClr val="FFFFFF"/>
            </a:solidFill>
            <a:ln cap="flat" cmpd="sng" w="12700">
              <a:solidFill>
                <a:srgbClr val="9BBB59"/>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r>
                <a:rPr b="0" i="0" lang="zh-TW" sz="1800" u="none" cap="none" strike="noStrike">
                  <a:solidFill>
                    <a:srgbClr val="000000"/>
                  </a:solidFill>
                  <a:latin typeface="Arial"/>
                  <a:ea typeface="Arial"/>
                  <a:cs typeface="Arial"/>
                  <a:sym typeface="Arial"/>
                </a:rPr>
                <a:t>個人資料</a:t>
              </a:r>
              <a:endParaRPr b="0" i="0" sz="1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Font typeface="Arial"/>
                <a:buNone/>
              </a:pPr>
              <a:r>
                <a:rPr b="0" i="0" lang="zh-TW" sz="1800" u="none" cap="none" strike="noStrike">
                  <a:solidFill>
                    <a:srgbClr val="000000"/>
                  </a:solidFill>
                  <a:latin typeface="Arial"/>
                  <a:ea typeface="Arial"/>
                  <a:cs typeface="Arial"/>
                  <a:sym typeface="Arial"/>
                </a:rPr>
                <a:t>匿名處理</a:t>
              </a:r>
              <a:endParaRPr/>
            </a:p>
          </p:txBody>
        </p:sp>
        <p:pic>
          <p:nvPicPr>
            <p:cNvPr descr="guy,fawkes,mask" id="1525" name="Google Shape;1525;p91"/>
            <p:cNvPicPr preferRelativeResize="0"/>
            <p:nvPr/>
          </p:nvPicPr>
          <p:blipFill rotWithShape="1">
            <a:blip r:embed="rId6">
              <a:alphaModFix/>
            </a:blip>
            <a:srcRect b="0" l="0" r="0" t="0"/>
            <a:stretch/>
          </p:blipFill>
          <p:spPr>
            <a:xfrm>
              <a:off x="5825353" y="5201347"/>
              <a:ext cx="1219200" cy="1219200"/>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9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多資料來源的處理</a:t>
            </a:r>
            <a:endParaRPr/>
          </a:p>
        </p:txBody>
      </p:sp>
      <p:sp>
        <p:nvSpPr>
          <p:cNvPr id="1531" name="Google Shape;1531;p9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32" name="Google Shape;1532;p9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533" name="Google Shape;1533;p92"/>
          <p:cNvSpPr txBox="1"/>
          <p:nvPr/>
        </p:nvSpPr>
        <p:spPr>
          <a:xfrm>
            <a:off x="960800" y="1613650"/>
            <a:ext cx="1245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2800"/>
              <a:t>早</a:t>
            </a:r>
            <a:endParaRPr sz="2800"/>
          </a:p>
        </p:txBody>
      </p:sp>
      <p:sp>
        <p:nvSpPr>
          <p:cNvPr id="1534" name="Google Shape;1534;p92"/>
          <p:cNvSpPr txBox="1"/>
          <p:nvPr/>
        </p:nvSpPr>
        <p:spPr>
          <a:xfrm>
            <a:off x="960800" y="5503975"/>
            <a:ext cx="1245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2800"/>
              <a:t>晚</a:t>
            </a:r>
            <a:endParaRPr sz="2800"/>
          </a:p>
        </p:txBody>
      </p:sp>
      <p:graphicFrame>
        <p:nvGraphicFramePr>
          <p:cNvPr id="1535" name="Google Shape;1535;p92"/>
          <p:cNvGraphicFramePr/>
          <p:nvPr/>
        </p:nvGraphicFramePr>
        <p:xfrm>
          <a:off x="1922700" y="1825800"/>
          <a:ext cx="3000000" cy="3000000"/>
        </p:xfrm>
        <a:graphic>
          <a:graphicData uri="http://schemas.openxmlformats.org/drawingml/2006/table">
            <a:tbl>
              <a:tblPr>
                <a:noFill/>
                <a:tableStyleId>{26D9D326-6533-4BB5-A6C5-8BFCD533F74D}</a:tableStyleId>
              </a:tblPr>
              <a:tblGrid>
                <a:gridCol w="1746925"/>
                <a:gridCol w="1858300"/>
                <a:gridCol w="3239375"/>
              </a:tblGrid>
              <a:tr h="381000">
                <a:tc>
                  <a:txBody>
                    <a:bodyPr/>
                    <a:lstStyle/>
                    <a:p>
                      <a:pPr indent="0" lvl="0" marL="0" rtl="0" algn="l">
                        <a:spcBef>
                          <a:spcPts val="0"/>
                        </a:spcBef>
                        <a:spcAft>
                          <a:spcPts val="0"/>
                        </a:spcAft>
                        <a:buNone/>
                      </a:pPr>
                      <a:r>
                        <a:rPr lang="zh-TW" sz="1800">
                          <a:solidFill>
                            <a:srgbClr val="FFFFFF"/>
                          </a:solidFill>
                        </a:rPr>
                        <a:t>時間</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rtl="0" algn="l">
                        <a:spcBef>
                          <a:spcPts val="0"/>
                        </a:spcBef>
                        <a:spcAft>
                          <a:spcPts val="0"/>
                        </a:spcAft>
                        <a:buNone/>
                      </a:pPr>
                      <a:r>
                        <a:rPr lang="zh-TW" sz="1800">
                          <a:solidFill>
                            <a:srgbClr val="FFFFFF"/>
                          </a:solidFill>
                        </a:rPr>
                        <a:t>來源</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c>
                  <a:txBody>
                    <a:bodyPr/>
                    <a:lstStyle/>
                    <a:p>
                      <a:pPr indent="0" lvl="0" marL="0" rtl="0" algn="l">
                        <a:spcBef>
                          <a:spcPts val="0"/>
                        </a:spcBef>
                        <a:spcAft>
                          <a:spcPts val="0"/>
                        </a:spcAft>
                        <a:buNone/>
                      </a:pPr>
                      <a:r>
                        <a:rPr lang="zh-TW" sz="1800">
                          <a:solidFill>
                            <a:srgbClr val="FFFFFF"/>
                          </a:solidFill>
                        </a:rPr>
                        <a:t>事件</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4F81BD"/>
                    </a:solidFill>
                  </a:tcPr>
                </a:tc>
              </a:tr>
              <a:tr h="457175">
                <a:tc>
                  <a:txBody>
                    <a:bodyPr/>
                    <a:lstStyle/>
                    <a:p>
                      <a:pPr indent="0" lvl="0" marL="0" rtl="0" algn="l">
                        <a:spcBef>
                          <a:spcPts val="0"/>
                        </a:spcBef>
                        <a:spcAft>
                          <a:spcPts val="0"/>
                        </a:spcAft>
                        <a:buNone/>
                      </a:pPr>
                      <a:r>
                        <a:rPr lang="zh-TW" sz="1800"/>
                        <a:t>2016/9/6 10:05</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同步聊天室</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None/>
                      </a:pPr>
                      <a:r>
                        <a:rPr lang="zh-TW" sz="1800"/>
                        <a:t>ok, Stu A跟Stu B的看法都很棒，我想我們應該彙整一下</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r>
              <a:tr h="457175">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2016/9/6 10:07</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同步聊天室</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c>
                  <a:txBody>
                    <a:bodyPr/>
                    <a:lstStyle/>
                    <a:p>
                      <a:pPr indent="0" lvl="0" marL="0" rtl="0" algn="l">
                        <a:spcBef>
                          <a:spcPts val="0"/>
                        </a:spcBef>
                        <a:spcAft>
                          <a:spcPts val="0"/>
                        </a:spcAft>
                        <a:buNone/>
                      </a:pPr>
                      <a:r>
                        <a:rPr lang="zh-TW" sz="1800"/>
                        <a:t>那我整理一下po在討論區</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r>
              <a:tr h="457175">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2016/9/6 10:12</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同步聊天室</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None/>
                      </a:pPr>
                      <a:r>
                        <a:rPr lang="zh-TW" sz="1800"/>
                        <a:t>好的，麻煩你了</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r>
              <a:tr h="457175">
                <a:tc>
                  <a:txBody>
                    <a:bodyPr/>
                    <a:lstStyle/>
                    <a:p>
                      <a:pPr indent="0" lvl="0" marL="0" rtl="0" algn="l">
                        <a:spcBef>
                          <a:spcPts val="0"/>
                        </a:spcBef>
                        <a:spcAft>
                          <a:spcPts val="0"/>
                        </a:spcAft>
                        <a:buClr>
                          <a:srgbClr val="000000"/>
                        </a:buClr>
                        <a:buSzPts val="1100"/>
                        <a:buFont typeface="Arial"/>
                        <a:buNone/>
                      </a:pPr>
                      <a:r>
                        <a:rPr lang="zh-TW" sz="1800">
                          <a:solidFill>
                            <a:srgbClr val="FF0000"/>
                          </a:solidFill>
                        </a:rPr>
                        <a:t>2016/9/6 10:20</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FF0000"/>
                          </a:solidFill>
                        </a:rPr>
                        <a:t>非同步討論區</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c>
                  <a:txBody>
                    <a:bodyPr/>
                    <a:lstStyle/>
                    <a:p>
                      <a:pPr indent="0" lvl="0" marL="0" rtl="0" algn="l">
                        <a:spcBef>
                          <a:spcPts val="0"/>
                        </a:spcBef>
                        <a:spcAft>
                          <a:spcPts val="0"/>
                        </a:spcAft>
                        <a:buNone/>
                      </a:pPr>
                      <a:r>
                        <a:rPr lang="zh-TW" sz="1800">
                          <a:solidFill>
                            <a:srgbClr val="FF0000"/>
                          </a:solidFill>
                        </a:rPr>
                        <a:t>20160906 討論彙整報告：……</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CF2F6"/>
                    </a:solidFill>
                  </a:tcPr>
                </a:tc>
              </a:tr>
              <a:tr h="457175">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2016/9/6 10:22</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Clr>
                          <a:srgbClr val="000000"/>
                        </a:buClr>
                        <a:buSzPts val="1100"/>
                        <a:buFont typeface="Arial"/>
                        <a:buNone/>
                      </a:pPr>
                      <a:r>
                        <a:rPr lang="zh-TW" sz="1800">
                          <a:solidFill>
                            <a:srgbClr val="000000"/>
                          </a:solidFill>
                        </a:rPr>
                        <a:t>同步聊天室</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l">
                        <a:spcBef>
                          <a:spcPts val="0"/>
                        </a:spcBef>
                        <a:spcAft>
                          <a:spcPts val="0"/>
                        </a:spcAft>
                        <a:buNone/>
                      </a:pPr>
                      <a:r>
                        <a:rPr lang="zh-TW" sz="1800"/>
                        <a:t>我寫完囉，請大家到討論區看一下是否有打錯的地方吧！</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r>
            </a:tbl>
          </a:graphicData>
        </a:graphic>
      </p:graphicFrame>
      <p:sp>
        <p:nvSpPr>
          <p:cNvPr id="1536" name="Google Shape;1536;p92"/>
          <p:cNvSpPr/>
          <p:nvPr/>
        </p:nvSpPr>
        <p:spPr>
          <a:xfrm>
            <a:off x="960800" y="2364169"/>
            <a:ext cx="509700" cy="3044700"/>
          </a:xfrm>
          <a:prstGeom prst="downArrow">
            <a:avLst>
              <a:gd fmla="val 50000" name="adj1"/>
              <a:gd fmla="val 50000" name="adj2"/>
            </a:avLst>
          </a:prstGeom>
          <a:gradFill>
            <a:gsLst>
              <a:gs pos="0">
                <a:srgbClr val="DCE8C4"/>
              </a:gs>
              <a:gs pos="50000">
                <a:srgbClr val="D4E2B8"/>
              </a:gs>
              <a:gs pos="100000">
                <a:srgbClr val="CDDFA9"/>
              </a:gs>
            </a:gsLst>
            <a:lin ang="5400012" scaled="0"/>
          </a:gradFill>
          <a:ln cap="flat" cmpd="sng" w="9525">
            <a:solidFill>
              <a:srgbClr val="9BBB59"/>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93"/>
          <p:cNvSpPr/>
          <p:nvPr/>
        </p:nvSpPr>
        <p:spPr>
          <a:xfrm>
            <a:off x="3077275" y="2047000"/>
            <a:ext cx="866400" cy="24285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2" name="Google Shape;1542;p93"/>
          <p:cNvPicPr preferRelativeResize="0"/>
          <p:nvPr/>
        </p:nvPicPr>
        <p:blipFill rotWithShape="1">
          <a:blip r:embed="rId3">
            <a:alphaModFix/>
          </a:blip>
          <a:srcRect b="9851" l="0" r="5864" t="3350"/>
          <a:stretch/>
        </p:blipFill>
        <p:spPr>
          <a:xfrm>
            <a:off x="0" y="0"/>
            <a:ext cx="9144000" cy="4811000"/>
          </a:xfrm>
          <a:prstGeom prst="rect">
            <a:avLst/>
          </a:prstGeom>
          <a:noFill/>
          <a:ln>
            <a:noFill/>
          </a:ln>
        </p:spPr>
      </p:pic>
      <p:sp>
        <p:nvSpPr>
          <p:cNvPr id="1543" name="Google Shape;1543;p93"/>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44" name="Google Shape;1544;p93"/>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使用編碼表</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9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依變項的選擇</a:t>
            </a:r>
            <a:endParaRPr/>
          </a:p>
        </p:txBody>
      </p:sp>
      <p:sp>
        <p:nvSpPr>
          <p:cNvPr id="1550" name="Google Shape;1550;p9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51" name="Google Shape;1551;p9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pSp>
        <p:nvGrpSpPr>
          <p:cNvPr id="1552" name="Google Shape;1552;p94"/>
          <p:cNvGrpSpPr/>
          <p:nvPr/>
        </p:nvGrpSpPr>
        <p:grpSpPr>
          <a:xfrm>
            <a:off x="6535705" y="1970908"/>
            <a:ext cx="2225700" cy="3220250"/>
            <a:chOff x="3895080" y="2351908"/>
            <a:chExt cx="2225700" cy="3220250"/>
          </a:xfrm>
        </p:grpSpPr>
        <p:pic>
          <p:nvPicPr>
            <p:cNvPr id="1553" name="Google Shape;1553;p94"/>
            <p:cNvPicPr preferRelativeResize="0"/>
            <p:nvPr/>
          </p:nvPicPr>
          <p:blipFill rotWithShape="1">
            <a:blip r:embed="rId3">
              <a:alphaModFix/>
            </a:blip>
            <a:srcRect b="0" l="0" r="0" t="0"/>
            <a:stretch/>
          </p:blipFill>
          <p:spPr>
            <a:xfrm>
              <a:off x="3895080" y="2441358"/>
              <a:ext cx="2225700" cy="3130800"/>
            </a:xfrm>
            <a:prstGeom prst="rect">
              <a:avLst/>
            </a:prstGeom>
            <a:noFill/>
            <a:ln>
              <a:noFill/>
            </a:ln>
          </p:spPr>
        </p:pic>
        <p:sp>
          <p:nvSpPr>
            <p:cNvPr id="1554" name="Google Shape;1554;p94"/>
            <p:cNvSpPr txBox="1"/>
            <p:nvPr/>
          </p:nvSpPr>
          <p:spPr>
            <a:xfrm>
              <a:off x="4838221" y="2351908"/>
              <a:ext cx="8541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8000" u="none" cap="none" strike="noStrike">
                  <a:solidFill>
                    <a:srgbClr val="FFFFFF"/>
                  </a:solidFill>
                  <a:latin typeface="Cambria"/>
                  <a:ea typeface="Cambria"/>
                  <a:cs typeface="Cambria"/>
                  <a:sym typeface="Cambria"/>
                </a:rPr>
                <a:t>?</a:t>
              </a:r>
              <a:endParaRPr b="0" i="0" sz="8000" u="none" cap="none" strike="noStrike">
                <a:solidFill>
                  <a:srgbClr val="FFFFFF"/>
                </a:solidFill>
                <a:latin typeface="Cambria"/>
                <a:ea typeface="Cambria"/>
                <a:cs typeface="Cambria"/>
                <a:sym typeface="Cambria"/>
              </a:endParaRPr>
            </a:p>
          </p:txBody>
        </p:sp>
      </p:grpSp>
      <p:sp>
        <p:nvSpPr>
          <p:cNvPr id="1555" name="Google Shape;1555;p94"/>
          <p:cNvSpPr/>
          <p:nvPr/>
        </p:nvSpPr>
        <p:spPr>
          <a:xfrm>
            <a:off x="2825287" y="1934786"/>
            <a:ext cx="4100400" cy="379500"/>
          </a:xfrm>
          <a:prstGeom prst="right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556" name="Google Shape;1556;p94"/>
          <p:cNvSpPr/>
          <p:nvPr/>
        </p:nvSpPr>
        <p:spPr>
          <a:xfrm>
            <a:off x="3932395" y="1741256"/>
            <a:ext cx="1712400" cy="669000"/>
          </a:xfrm>
          <a:prstGeom prst="roundRect">
            <a:avLst>
              <a:gd fmla="val 16667" name="adj"/>
            </a:avLst>
          </a:prstGeom>
          <a:solidFill>
            <a:srgbClr val="9BBB59"/>
          </a:solidFill>
          <a:ln cap="flat" cmpd="sng" w="12700">
            <a:solidFill>
              <a:srgbClr val="718941"/>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實施教學策略</a:t>
            </a:r>
            <a:endParaRPr/>
          </a:p>
        </p:txBody>
      </p:sp>
      <p:sp>
        <p:nvSpPr>
          <p:cNvPr id="1557" name="Google Shape;1557;p94"/>
          <p:cNvSpPr/>
          <p:nvPr/>
        </p:nvSpPr>
        <p:spPr>
          <a:xfrm flipH="1" rot="10800000">
            <a:off x="2825288" y="3038969"/>
            <a:ext cx="4100400" cy="1036800"/>
          </a:xfrm>
          <a:prstGeom prst="curvedDownArrow">
            <a:avLst>
              <a:gd fmla="val 25000" name="adj1"/>
              <a:gd fmla="val 50000" name="adj2"/>
              <a:gd fmla="val 25000" name="adj3"/>
            </a:avLst>
          </a:prstGeom>
          <a:gradFill>
            <a:gsLst>
              <a:gs pos="0">
                <a:srgbClr val="DCE8C4"/>
              </a:gs>
              <a:gs pos="50000">
                <a:srgbClr val="D4E2B8"/>
              </a:gs>
              <a:gs pos="100000">
                <a:srgbClr val="CDDFA9"/>
              </a:gs>
            </a:gsLst>
            <a:lin ang="5400012" scaled="0"/>
          </a:gradFill>
          <a:ln cap="flat" cmpd="sng" w="9525">
            <a:solidFill>
              <a:srgbClr val="9BB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descr="256x256" id="1558" name="Google Shape;1558;p94"/>
          <p:cNvPicPr preferRelativeResize="0"/>
          <p:nvPr/>
        </p:nvPicPr>
        <p:blipFill rotWithShape="1">
          <a:blip r:embed="rId4">
            <a:alphaModFix/>
          </a:blip>
          <a:srcRect b="0" l="0" r="0" t="0"/>
          <a:stretch/>
        </p:blipFill>
        <p:spPr>
          <a:xfrm flipH="1" rot="-5400000">
            <a:off x="4372381" y="3215153"/>
            <a:ext cx="1272600" cy="1272600"/>
          </a:xfrm>
          <a:prstGeom prst="rect">
            <a:avLst/>
          </a:prstGeom>
          <a:noFill/>
          <a:ln>
            <a:noFill/>
          </a:ln>
        </p:spPr>
      </p:pic>
      <p:sp>
        <p:nvSpPr>
          <p:cNvPr id="1559" name="Google Shape;1559;p94"/>
          <p:cNvSpPr/>
          <p:nvPr/>
        </p:nvSpPr>
        <p:spPr>
          <a:xfrm>
            <a:off x="3325050" y="5038225"/>
            <a:ext cx="2275200" cy="583500"/>
          </a:xfrm>
          <a:prstGeom prst="wedgeRoundRectCallout">
            <a:avLst>
              <a:gd fmla="val 18596" name="adj1"/>
              <a:gd fmla="val -154049" name="adj2"/>
              <a:gd fmla="val 16667" name="adj3"/>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lang="zh-TW" sz="1800">
                <a:solidFill>
                  <a:srgbClr val="000000"/>
                </a:solidFill>
              </a:rPr>
              <a:t>B. </a:t>
            </a:r>
            <a:r>
              <a:rPr b="0" i="0" lang="zh-TW" sz="1800" u="none" cap="none" strike="noStrike">
                <a:solidFill>
                  <a:srgbClr val="000000"/>
                </a:solidFill>
                <a:latin typeface="Arial"/>
                <a:ea typeface="Arial"/>
                <a:cs typeface="Arial"/>
                <a:sym typeface="Arial"/>
              </a:rPr>
              <a:t>知識建構層次</a:t>
            </a:r>
            <a:endParaRPr/>
          </a:p>
        </p:txBody>
      </p:sp>
      <p:sp>
        <p:nvSpPr>
          <p:cNvPr id="1560" name="Google Shape;1560;p94"/>
          <p:cNvSpPr/>
          <p:nvPr/>
        </p:nvSpPr>
        <p:spPr>
          <a:xfrm>
            <a:off x="5740029" y="4487750"/>
            <a:ext cx="2379600" cy="583500"/>
          </a:xfrm>
          <a:prstGeom prst="wedgeRoundRectCallout">
            <a:avLst>
              <a:gd fmla="val -73278" name="adj1"/>
              <a:gd fmla="val -70004" name="adj2"/>
              <a:gd fmla="val 16667" name="adj3"/>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lang="zh-TW" sz="1800">
                <a:solidFill>
                  <a:srgbClr val="000000"/>
                </a:solidFill>
              </a:rPr>
              <a:t>C. </a:t>
            </a:r>
            <a:r>
              <a:rPr b="0" i="0" lang="zh-TW" sz="1800" u="none" cap="none" strike="noStrike">
                <a:solidFill>
                  <a:srgbClr val="000000"/>
                </a:solidFill>
                <a:latin typeface="Arial"/>
                <a:ea typeface="Arial"/>
                <a:cs typeface="Arial"/>
                <a:sym typeface="Arial"/>
              </a:rPr>
              <a:t>問題解決討論</a:t>
            </a:r>
            <a:endParaRPr/>
          </a:p>
        </p:txBody>
      </p:sp>
      <p:pic>
        <p:nvPicPr>
          <p:cNvPr id="1561" name="Google Shape;1561;p94"/>
          <p:cNvPicPr preferRelativeResize="0"/>
          <p:nvPr/>
        </p:nvPicPr>
        <p:blipFill rotWithShape="1">
          <a:blip r:embed="rId5">
            <a:alphaModFix/>
          </a:blip>
          <a:srcRect b="0" l="0" r="0" t="0"/>
          <a:stretch/>
        </p:blipFill>
        <p:spPr>
          <a:xfrm>
            <a:off x="341562" y="1970908"/>
            <a:ext cx="2275200" cy="3200400"/>
          </a:xfrm>
          <a:prstGeom prst="rect">
            <a:avLst/>
          </a:prstGeom>
          <a:noFill/>
          <a:ln>
            <a:noFill/>
          </a:ln>
        </p:spPr>
      </p:pic>
      <p:sp>
        <p:nvSpPr>
          <p:cNvPr id="1562" name="Google Shape;1562;p94"/>
          <p:cNvSpPr/>
          <p:nvPr/>
        </p:nvSpPr>
        <p:spPr>
          <a:xfrm>
            <a:off x="1847100" y="4153050"/>
            <a:ext cx="2085300" cy="518400"/>
          </a:xfrm>
          <a:prstGeom prst="wedgeRoundRectCallout">
            <a:avLst>
              <a:gd fmla="val 71528" name="adj1"/>
              <a:gd fmla="val -34743" name="adj2"/>
              <a:gd fmla="val 16667" name="adj3"/>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lang="zh-TW" sz="1800">
                <a:solidFill>
                  <a:srgbClr val="000000"/>
                </a:solidFill>
              </a:rPr>
              <a:t>A. </a:t>
            </a:r>
            <a:r>
              <a:rPr b="0" i="0" lang="zh-TW" sz="1800" u="none" cap="none" strike="noStrike">
                <a:solidFill>
                  <a:srgbClr val="000000"/>
                </a:solidFill>
                <a:latin typeface="Arial"/>
                <a:ea typeface="Arial"/>
                <a:cs typeface="Arial"/>
                <a:sym typeface="Arial"/>
              </a:rPr>
              <a:t>認知分類架構</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9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04800" lvl="0" marL="342900" rtl="0" algn="l">
              <a:spcBef>
                <a:spcPts val="1000"/>
              </a:spcBef>
              <a:spcAft>
                <a:spcPts val="0"/>
              </a:spcAft>
              <a:buSzPts val="2200"/>
              <a:buChar char="●"/>
            </a:pPr>
            <a:r>
              <a:rPr lang="zh-TW"/>
              <a:t>1949~1953年，布魯姆(Bloom)等人藉用生物學的分類法觀念將教育目標分類。</a:t>
            </a:r>
            <a:endParaRPr/>
          </a:p>
          <a:p>
            <a:pPr indent="-304800" lvl="0" marL="342900" rtl="0" algn="l">
              <a:spcBef>
                <a:spcPts val="1000"/>
              </a:spcBef>
              <a:spcAft>
                <a:spcPts val="0"/>
              </a:spcAft>
              <a:buSzPts val="2200"/>
              <a:buChar char="●"/>
            </a:pPr>
            <a:r>
              <a:rPr lang="zh-TW"/>
              <a:t>1960年提出認知領域的教育目標分類表，將認知領域的教學目標的類別，由最簡單到最複雜，由具體到抽象，排成六個層次，依序為知識、理解、應用、分析、綜合與評鑑，每一個較簡單的類別都是想掌握下一個較複雜的類別的先決條件。</a:t>
            </a:r>
            <a:endParaRPr/>
          </a:p>
          <a:p>
            <a:pPr indent="-304800" lvl="0" marL="342900" rtl="0" algn="l">
              <a:spcBef>
                <a:spcPts val="1000"/>
              </a:spcBef>
              <a:spcAft>
                <a:spcPts val="1000"/>
              </a:spcAft>
              <a:buSzPts val="2200"/>
              <a:buChar char="●"/>
            </a:pPr>
            <a:r>
              <a:rPr lang="zh-TW"/>
              <a:t>因應教育理論的演進，布魯姆教育分類法也在2001年出刊修訂版，先依知識向度和認知歷程向度形成一個二維矩陣後，再進行教育目標的分析。</a:t>
            </a:r>
            <a:endParaRPr/>
          </a:p>
        </p:txBody>
      </p:sp>
      <p:sp>
        <p:nvSpPr>
          <p:cNvPr id="1568" name="Google Shape;1568;p9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 認知分類架構表 (1/3)</a:t>
            </a:r>
            <a:endParaRPr/>
          </a:p>
        </p:txBody>
      </p:sp>
      <p:sp>
        <p:nvSpPr>
          <p:cNvPr id="1569" name="Google Shape;1569;p9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70" name="Google Shape;1570;p95"/>
          <p:cNvSpPr txBox="1"/>
          <p:nvPr>
            <p:ph idx="2" type="body"/>
          </p:nvPr>
        </p:nvSpPr>
        <p:spPr>
          <a:xfrm>
            <a:off x="1883350" y="6431700"/>
            <a:ext cx="6308700" cy="259500"/>
          </a:xfrm>
          <a:prstGeom prst="rect">
            <a:avLst/>
          </a:prstGeom>
        </p:spPr>
        <p:txBody>
          <a:bodyPr anchorCtr="0" anchor="ctr" bIns="0" lIns="0" spcFirstLastPara="1" rIns="0" wrap="square" tIns="0">
            <a:normAutofit fontScale="85000" lnSpcReduction="20000"/>
          </a:bodyPr>
          <a:lstStyle/>
          <a:p>
            <a:pPr indent="0" lvl="0" marL="0" rtl="0" algn="r">
              <a:spcBef>
                <a:spcPts val="0"/>
              </a:spcBef>
              <a:spcAft>
                <a:spcPts val="0"/>
              </a:spcAft>
              <a:buNone/>
            </a:pPr>
            <a:r>
              <a:rPr lang="zh-TW" sz="1200">
                <a:solidFill>
                  <a:schemeClr val="dk1"/>
                </a:solidFill>
                <a:latin typeface="Cambria"/>
                <a:ea typeface="Cambria"/>
                <a:cs typeface="Cambria"/>
                <a:sym typeface="Cambria"/>
              </a:rPr>
              <a:t>Anderson, L. W., &amp; Krathwohl, D. R. (2001). </a:t>
            </a:r>
            <a:r>
              <a:rPr i="1" lang="zh-TW" sz="1200">
                <a:solidFill>
                  <a:schemeClr val="dk1"/>
                </a:solidFill>
                <a:latin typeface="Cambria"/>
                <a:ea typeface="Cambria"/>
                <a:cs typeface="Cambria"/>
                <a:sym typeface="Cambria"/>
              </a:rPr>
              <a:t>A taxonomy for learning, teaching, and assessing: a revision of Bloom’s taxonomy of educational objectives</a:t>
            </a:r>
            <a:r>
              <a:rPr lang="zh-TW" sz="1200">
                <a:solidFill>
                  <a:schemeClr val="dk1"/>
                </a:solidFill>
                <a:latin typeface="Cambria"/>
                <a:ea typeface="Cambria"/>
                <a:cs typeface="Cambria"/>
                <a:sym typeface="Cambria"/>
              </a:rPr>
              <a:t>. New York: Longman.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18" name="Google Shape;1218;p69"/>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219" name="Google Shape;1219;p69"/>
          <p:cNvPicPr preferRelativeResize="0"/>
          <p:nvPr/>
        </p:nvPicPr>
        <p:blipFill>
          <a:blip r:embed="rId3">
            <a:alphaModFix/>
          </a:blip>
          <a:stretch>
            <a:fillRect/>
          </a:stretch>
        </p:blipFill>
        <p:spPr>
          <a:xfrm>
            <a:off x="0" y="429950"/>
            <a:ext cx="9144000" cy="52179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9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576" name="Google Shape;1576;p9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 認知分類架構表 (2/3)</a:t>
            </a:r>
            <a:endParaRPr/>
          </a:p>
        </p:txBody>
      </p:sp>
      <p:sp>
        <p:nvSpPr>
          <p:cNvPr id="1577" name="Google Shape;1577;p9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78" name="Google Shape;1578;p96"/>
          <p:cNvSpPr txBox="1"/>
          <p:nvPr>
            <p:ph idx="2" type="body"/>
          </p:nvPr>
        </p:nvSpPr>
        <p:spPr>
          <a:xfrm>
            <a:off x="1883350" y="6431700"/>
            <a:ext cx="6308700" cy="259500"/>
          </a:xfrm>
          <a:prstGeom prst="rect">
            <a:avLst/>
          </a:prstGeom>
        </p:spPr>
        <p:txBody>
          <a:bodyPr anchorCtr="0" anchor="ctr" bIns="0" lIns="0" spcFirstLastPara="1" rIns="0" wrap="square" tIns="0">
            <a:normAutofit fontScale="85000"/>
          </a:bodyPr>
          <a:lstStyle/>
          <a:p>
            <a:pPr indent="0" lvl="0" marL="0" rtl="0" algn="r">
              <a:spcBef>
                <a:spcPts val="0"/>
              </a:spcBef>
              <a:spcAft>
                <a:spcPts val="0"/>
              </a:spcAft>
              <a:buClr>
                <a:schemeClr val="dk1"/>
              </a:buClr>
              <a:buSzPct val="110000"/>
              <a:buFont typeface="Arial"/>
              <a:buNone/>
            </a:pPr>
            <a:r>
              <a:rPr lang="zh-TW"/>
              <a:t>鄭蕙如、林世華（2004）。Bloom 認知領域教育目標分類修訂版理論與實務之探討─ 以九年一貫課程數學領域分段能力指標為例。</a:t>
            </a:r>
            <a:endParaRPr/>
          </a:p>
          <a:p>
            <a:pPr indent="0" lvl="0" marL="0" rtl="0" algn="r">
              <a:spcBef>
                <a:spcPts val="0"/>
              </a:spcBef>
              <a:spcAft>
                <a:spcPts val="0"/>
              </a:spcAft>
              <a:buNone/>
            </a:pPr>
            <a:r>
              <a:rPr lang="zh-TW"/>
              <a:t>臺東大學教育學報，15（2），247–274。</a:t>
            </a:r>
            <a:endParaRPr/>
          </a:p>
        </p:txBody>
      </p:sp>
      <p:pic>
        <p:nvPicPr>
          <p:cNvPr descr="7.jpg" id="1579" name="Google Shape;1579;p96"/>
          <p:cNvPicPr preferRelativeResize="0"/>
          <p:nvPr>
            <p:ph idx="1" type="body"/>
          </p:nvPr>
        </p:nvPicPr>
        <p:blipFill rotWithShape="1">
          <a:blip r:embed="rId3">
            <a:alphaModFix/>
          </a:blip>
          <a:srcRect b="0" l="0" r="0" t="0"/>
          <a:stretch/>
        </p:blipFill>
        <p:spPr>
          <a:xfrm>
            <a:off x="1082154" y="1487200"/>
            <a:ext cx="7214700" cy="4495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9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 認知分類架構表 (3/3)</a:t>
            </a:r>
            <a:endParaRPr/>
          </a:p>
        </p:txBody>
      </p:sp>
      <p:sp>
        <p:nvSpPr>
          <p:cNvPr id="1585" name="Google Shape;1585;p9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86" name="Google Shape;1586;p9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587" name="Google Shape;1587;p97"/>
          <p:cNvGraphicFramePr/>
          <p:nvPr/>
        </p:nvGraphicFramePr>
        <p:xfrm>
          <a:off x="333375" y="1780432"/>
          <a:ext cx="3000000" cy="3000000"/>
        </p:xfrm>
        <a:graphic>
          <a:graphicData uri="http://schemas.openxmlformats.org/drawingml/2006/table">
            <a:tbl>
              <a:tblPr bandRow="1" firstRow="1">
                <a:noFill/>
                <a:tableStyleId>{5F11EFF6-1032-4C0A-8850-AA4B50C991F1}</a:tableStyleId>
              </a:tblPr>
              <a:tblGrid>
                <a:gridCol w="812800"/>
                <a:gridCol w="1950725"/>
                <a:gridCol w="5770875"/>
              </a:tblGrid>
              <a:tr h="454500">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編碼</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階段</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操作</a:t>
                      </a:r>
                      <a:endParaRPr sz="1800" u="none" cap="none" strike="noStrike">
                        <a:latin typeface="Cambria"/>
                        <a:ea typeface="Cambria"/>
                        <a:cs typeface="Cambria"/>
                        <a:sym typeface="Cambria"/>
                      </a:endParaRPr>
                    </a:p>
                  </a:txBody>
                  <a:tcPr marT="45725" marB="45725" marR="91450" marL="91450" anchor="ctr"/>
                </a:tc>
              </a:tr>
              <a:tr h="4545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B1</a:t>
                      </a:r>
                      <a:endParaRPr sz="1800" u="none" cap="none" strike="noStrike">
                        <a:solidFill>
                          <a:srgbClr val="000000"/>
                        </a:solidFill>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Remember  記憶</a:t>
                      </a:r>
                      <a:endParaRPr sz="1800" u="none" cap="none" strike="noStrike">
                        <a:solidFill>
                          <a:srgbClr val="000000"/>
                        </a:solidFill>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latin typeface="Cambria"/>
                          <a:ea typeface="Cambria"/>
                          <a:cs typeface="Cambria"/>
                          <a:sym typeface="Cambria"/>
                        </a:rPr>
                        <a:t>從長期記憶中找尋相關知識。</a:t>
                      </a:r>
                      <a:endParaRPr sz="1800" u="none" cap="none" strike="noStrike">
                        <a:latin typeface="Cambria"/>
                        <a:ea typeface="Cambria"/>
                        <a:cs typeface="Cambria"/>
                        <a:sym typeface="Cambria"/>
                      </a:endParaRPr>
                    </a:p>
                  </a:txBody>
                  <a:tcPr marT="45725" marB="45725" marR="91450" marL="91450" anchor="ctr"/>
                </a:tc>
              </a:tr>
              <a:tr h="5527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B2</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Understand 了解</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latin typeface="Cambria"/>
                          <a:ea typeface="Cambria"/>
                          <a:cs typeface="Cambria"/>
                          <a:sym typeface="Cambria"/>
                        </a:rPr>
                        <a:t>瞭解所需的知識；根據過去經驗串聯新的知識。</a:t>
                      </a:r>
                      <a:endParaRPr sz="1800" u="none" cap="none" strike="noStrike">
                        <a:latin typeface="Cambria"/>
                        <a:ea typeface="Cambria"/>
                        <a:cs typeface="Cambria"/>
                        <a:sym typeface="Cambria"/>
                      </a:endParaRPr>
                    </a:p>
                  </a:txBody>
                  <a:tcPr marT="45725" marB="45725" marR="91450" marL="91450" anchor="ctr"/>
                </a:tc>
              </a:tr>
              <a:tr h="4545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B3</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Apply  應用</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透過某些流程或應用來完成一件任務或解決問題。</a:t>
                      </a:r>
                      <a:endParaRPr sz="1800" u="none" cap="none" strike="noStrike">
                        <a:latin typeface="Cambria"/>
                        <a:ea typeface="Cambria"/>
                        <a:cs typeface="Cambria"/>
                        <a:sym typeface="Cambria"/>
                      </a:endParaRPr>
                    </a:p>
                  </a:txBody>
                  <a:tcPr marT="45725" marB="45725" marR="91450" marL="91450" anchor="ctr"/>
                </a:tc>
              </a:tr>
              <a:tr h="710625">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B4</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Analyze 分析</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將知識拆解與分析其成分，並且指出部分成分與整體知識之間的關聯。</a:t>
                      </a:r>
                      <a:endParaRPr sz="1800" u="none" cap="none" strike="noStrike">
                        <a:latin typeface="Cambria"/>
                        <a:ea typeface="Cambria"/>
                        <a:cs typeface="Cambria"/>
                        <a:sym typeface="Cambria"/>
                      </a:endParaRPr>
                    </a:p>
                  </a:txBody>
                  <a:tcPr marT="45725" marB="45725" marR="91450" marL="91450" anchor="ctr"/>
                </a:tc>
              </a:tr>
              <a:tr h="454500">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solidFill>
                            <a:srgbClr val="000000"/>
                          </a:solidFill>
                          <a:latin typeface="Cambria"/>
                          <a:ea typeface="Cambria"/>
                          <a:cs typeface="Cambria"/>
                          <a:sym typeface="Cambria"/>
                        </a:rPr>
                        <a:t>B5</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Evaluate 評鑑</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根據準則與標準進行判斷或評鑑。</a:t>
                      </a:r>
                      <a:endParaRPr sz="1800" u="none" cap="none" strike="noStrike">
                        <a:latin typeface="Cambria"/>
                        <a:ea typeface="Cambria"/>
                        <a:cs typeface="Cambria"/>
                        <a:sym typeface="Cambria"/>
                      </a:endParaRPr>
                    </a:p>
                  </a:txBody>
                  <a:tcPr marT="45725" marB="45725" marR="91450" marL="91450" anchor="ctr"/>
                </a:tc>
              </a:tr>
              <a:tr h="710625">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B6</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Create 創作</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將不同的要素合為一體，並且完成一個完整與有用的整體。透過心智流程重組不同的要素，完成一個新的架構。</a:t>
                      </a:r>
                      <a:endParaRPr sz="1800" u="none" cap="none" strike="noStrike">
                        <a:solidFill>
                          <a:srgbClr val="000000"/>
                        </a:solidFill>
                        <a:latin typeface="Cambria"/>
                        <a:ea typeface="Cambria"/>
                        <a:cs typeface="Cambria"/>
                        <a:sym typeface="Cambria"/>
                      </a:endParaRPr>
                    </a:p>
                  </a:txBody>
                  <a:tcPr marT="45725" marB="45725" marR="91450" marL="91450" anchor="ctr"/>
                </a:tc>
              </a:tr>
              <a:tr h="5285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B7</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Others  其他</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l">
                        <a:spcBef>
                          <a:spcPts val="0"/>
                        </a:spcBef>
                        <a:spcAft>
                          <a:spcPts val="0"/>
                        </a:spcAft>
                        <a:buNone/>
                      </a:pPr>
                      <a:r>
                        <a:rPr lang="zh-TW" sz="1800" u="none" cap="none" strike="noStrike">
                          <a:solidFill>
                            <a:srgbClr val="000000"/>
                          </a:solidFill>
                          <a:latin typeface="Cambria"/>
                          <a:ea typeface="Cambria"/>
                          <a:cs typeface="Cambria"/>
                          <a:sym typeface="Cambria"/>
                        </a:rPr>
                        <a:t>與討論無關的主題</a:t>
                      </a:r>
                      <a:endParaRPr sz="1800" u="none" cap="none" strike="noStrike">
                        <a:latin typeface="Cambria"/>
                        <a:ea typeface="Cambria"/>
                        <a:cs typeface="Cambria"/>
                        <a:sym typeface="Cambria"/>
                      </a:endParaRPr>
                    </a:p>
                  </a:txBody>
                  <a:tcPr marT="45725" marB="45725" marR="91450" marL="91450" anchor="ctr"/>
                </a:tc>
              </a:tr>
            </a:tbl>
          </a:graphicData>
        </a:graphic>
      </p:graphicFrame>
      <p:sp>
        <p:nvSpPr>
          <p:cNvPr id="1588" name="Google Shape;1588;p97"/>
          <p:cNvSpPr/>
          <p:nvPr/>
        </p:nvSpPr>
        <p:spPr>
          <a:xfrm>
            <a:off x="827584" y="1348383"/>
            <a:ext cx="75609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認知分類架構表(Revised Bloom’s Taxonomy)</a:t>
            </a:r>
            <a:endParaRPr b="0" i="0" sz="1800" u="none" cap="none" strike="noStrike">
              <a:solidFill>
                <a:srgbClr val="000000"/>
              </a:solidFill>
              <a:latin typeface="Cambria"/>
              <a:ea typeface="Cambria"/>
              <a:cs typeface="Cambria"/>
              <a:sym typeface="Cambr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9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04800" lvl="0" marL="342900" rtl="0" algn="l">
              <a:spcBef>
                <a:spcPts val="1000"/>
              </a:spcBef>
              <a:spcAft>
                <a:spcPts val="0"/>
              </a:spcAft>
              <a:buSzPts val="2200"/>
              <a:buChar char="●"/>
            </a:pPr>
            <a:r>
              <a:rPr lang="zh-TW"/>
              <a:t>Gunawardena, Lowe和Anderson等人，於1997年提出互動分析模型(Interaction Analysis Model)，簡稱IAM</a:t>
            </a:r>
            <a:endParaRPr/>
          </a:p>
          <a:p>
            <a:pPr indent="-304800" lvl="0" marL="342900" rtl="0" algn="l">
              <a:spcBef>
                <a:spcPts val="1000"/>
              </a:spcBef>
              <a:spcAft>
                <a:spcPts val="0"/>
              </a:spcAft>
              <a:buSzPts val="2200"/>
              <a:buChar char="●"/>
            </a:pPr>
            <a:r>
              <a:rPr lang="zh-TW"/>
              <a:t>很多研究證明使用IAM這一套編碼系統能夠有效地分析線上平台的討論內容，也增加了量化內容分析研究的有效性，許多關於非同步線上討論平台的研究，也都使用IAM為編碼方案</a:t>
            </a:r>
            <a:endParaRPr/>
          </a:p>
          <a:p>
            <a:pPr indent="-304800" lvl="0" marL="342900" rtl="0" algn="l">
              <a:spcBef>
                <a:spcPts val="1000"/>
              </a:spcBef>
              <a:spcAft>
                <a:spcPts val="1000"/>
              </a:spcAft>
              <a:buSzPts val="2200"/>
              <a:buChar char="●"/>
            </a:pPr>
            <a:r>
              <a:rPr lang="zh-TW"/>
              <a:t>從1997年至今，IAM這一套內容分析工具已經成為探討「線上討論內容深度和模式」的一個重要依據。</a:t>
            </a:r>
            <a:endParaRPr/>
          </a:p>
        </p:txBody>
      </p:sp>
      <p:sp>
        <p:nvSpPr>
          <p:cNvPr id="1594" name="Google Shape;1594;p9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B. 互動分析模型 (1/2)</a:t>
            </a:r>
            <a:endParaRPr/>
          </a:p>
        </p:txBody>
      </p:sp>
      <p:sp>
        <p:nvSpPr>
          <p:cNvPr id="1595" name="Google Shape;1595;p9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596" name="Google Shape;1596;p98"/>
          <p:cNvSpPr txBox="1"/>
          <p:nvPr>
            <p:ph idx="2" type="body"/>
          </p:nvPr>
        </p:nvSpPr>
        <p:spPr>
          <a:xfrm>
            <a:off x="1883350" y="6431700"/>
            <a:ext cx="6308700" cy="259500"/>
          </a:xfrm>
          <a:prstGeom prst="rect">
            <a:avLst/>
          </a:prstGeom>
        </p:spPr>
        <p:txBody>
          <a:bodyPr anchorCtr="0" anchor="ctr" bIns="0" lIns="0" spcFirstLastPara="1" rIns="0" wrap="square" tIns="0">
            <a:normAutofit fontScale="62500"/>
          </a:bodyPr>
          <a:lstStyle/>
          <a:p>
            <a:pPr indent="0" lvl="0" marL="0" rtl="0" algn="r">
              <a:spcBef>
                <a:spcPts val="0"/>
              </a:spcBef>
              <a:spcAft>
                <a:spcPts val="0"/>
              </a:spcAft>
              <a:buNone/>
            </a:pPr>
            <a:r>
              <a:rPr lang="zh-TW" sz="1200">
                <a:solidFill>
                  <a:schemeClr val="dk1"/>
                </a:solidFill>
                <a:latin typeface="Cambria"/>
                <a:ea typeface="Cambria"/>
                <a:cs typeface="Cambria"/>
                <a:sym typeface="Cambria"/>
              </a:rPr>
              <a:t>Gunawardena, C. N., Lowe, C. A., &amp; Anderson, T. (1997). Analysis of a Global Online Debate and the Development of an Interaction Analysis Model for Examining Social Construction of Knowledge in Computer Conferencing. </a:t>
            </a:r>
            <a:r>
              <a:rPr i="1" lang="zh-TW" sz="1200">
                <a:solidFill>
                  <a:schemeClr val="dk1"/>
                </a:solidFill>
                <a:latin typeface="Cambria"/>
                <a:ea typeface="Cambria"/>
                <a:cs typeface="Cambria"/>
                <a:sym typeface="Cambria"/>
              </a:rPr>
              <a:t>Journal of Educational Computing Research</a:t>
            </a:r>
            <a:r>
              <a:rPr lang="zh-TW" sz="1200">
                <a:solidFill>
                  <a:schemeClr val="dk1"/>
                </a:solidFill>
                <a:latin typeface="Cambria"/>
                <a:ea typeface="Cambria"/>
                <a:cs typeface="Cambria"/>
                <a:sym typeface="Cambria"/>
              </a:rPr>
              <a:t>, </a:t>
            </a:r>
            <a:r>
              <a:rPr i="1" lang="zh-TW" sz="1200">
                <a:solidFill>
                  <a:schemeClr val="dk1"/>
                </a:solidFill>
                <a:latin typeface="Cambria"/>
                <a:ea typeface="Cambria"/>
                <a:cs typeface="Cambria"/>
                <a:sym typeface="Cambria"/>
              </a:rPr>
              <a:t>17</a:t>
            </a:r>
            <a:r>
              <a:rPr lang="zh-TW" sz="1200">
                <a:solidFill>
                  <a:schemeClr val="dk1"/>
                </a:solidFill>
                <a:latin typeface="Cambria"/>
                <a:ea typeface="Cambria"/>
                <a:cs typeface="Cambria"/>
                <a:sym typeface="Cambria"/>
              </a:rPr>
              <a:t>(4), 397-431.</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9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B. 互動分析模型 (2/2)</a:t>
            </a:r>
            <a:endParaRPr/>
          </a:p>
        </p:txBody>
      </p:sp>
      <p:sp>
        <p:nvSpPr>
          <p:cNvPr id="1602" name="Google Shape;1602;p9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03" name="Google Shape;1603;p9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604" name="Google Shape;1604;p99"/>
          <p:cNvGraphicFramePr/>
          <p:nvPr/>
        </p:nvGraphicFramePr>
        <p:xfrm>
          <a:off x="827584" y="1828056"/>
          <a:ext cx="3000000" cy="3000000"/>
        </p:xfrm>
        <a:graphic>
          <a:graphicData uri="http://schemas.openxmlformats.org/drawingml/2006/table">
            <a:tbl>
              <a:tblPr bandRow="1" firstRow="1">
                <a:noFill/>
                <a:tableStyleId>{5F11EFF6-1032-4C0A-8850-AA4B50C991F1}</a:tableStyleId>
              </a:tblPr>
              <a:tblGrid>
                <a:gridCol w="720075"/>
                <a:gridCol w="3240350"/>
                <a:gridCol w="3600400"/>
              </a:tblGrid>
              <a:tr h="594300">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編碼</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階段</a:t>
                      </a:r>
                      <a:endParaRPr sz="1800" u="none" cap="none" strike="noStrike">
                        <a:latin typeface="Cambria"/>
                        <a:ea typeface="Cambria"/>
                        <a:cs typeface="Cambria"/>
                        <a:sym typeface="Cambria"/>
                      </a:endParaRPr>
                    </a:p>
                  </a:txBody>
                  <a:tcPr marT="45725" marB="45725" marR="91450" marL="91450" anchor="ctr"/>
                </a:tc>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操作</a:t>
                      </a:r>
                      <a:endParaRPr sz="1800" u="none" cap="none" strike="noStrike">
                        <a:latin typeface="Cambria"/>
                        <a:ea typeface="Cambria"/>
                        <a:cs typeface="Cambria"/>
                        <a:sym typeface="Cambria"/>
                      </a:endParaRPr>
                    </a:p>
                  </a:txBody>
                  <a:tcPr marT="45725" marB="45725" marR="91450" marL="91450" anchor="ctr"/>
                </a:tc>
              </a:tr>
              <a:tr h="5943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K1</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資訊的分享/比較</a:t>
                      </a:r>
                      <a:endParaRPr/>
                    </a:p>
                  </a:txBody>
                  <a:tcPr marT="0" marB="0" marR="0" marL="0" anchor="ctr"/>
                </a:tc>
                <a:tc>
                  <a:txBody>
                    <a:bodyPr/>
                    <a:lstStyle/>
                    <a:p>
                      <a:pPr indent="0" lvl="0" marL="0" marR="0" rtl="0" algn="l">
                        <a:spcBef>
                          <a:spcPts val="0"/>
                        </a:spcBef>
                        <a:spcAft>
                          <a:spcPts val="0"/>
                        </a:spcAft>
                        <a:buNone/>
                      </a:pPr>
                      <a:r>
                        <a:rPr lang="zh-TW" sz="1800" u="none" cap="none" strike="noStrike"/>
                        <a:t>陳述觀察或意見；陳述同意參與者</a:t>
                      </a:r>
                      <a:endParaRPr/>
                    </a:p>
                  </a:txBody>
                  <a:tcPr marT="0" marB="0" marR="0" marL="0" anchor="ctr"/>
                </a:tc>
              </a:tr>
              <a:tr h="5943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K2</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發現與探索參與者之間的不一致</a:t>
                      </a:r>
                      <a:endParaRPr/>
                    </a:p>
                  </a:txBody>
                  <a:tcPr marT="0" marB="0" marR="0" marL="0" anchor="ctr"/>
                </a:tc>
                <a:tc>
                  <a:txBody>
                    <a:bodyPr/>
                    <a:lstStyle/>
                    <a:p>
                      <a:pPr indent="0" lvl="0" marL="0" marR="0" rtl="0" algn="l">
                        <a:spcBef>
                          <a:spcPts val="0"/>
                        </a:spcBef>
                        <a:spcAft>
                          <a:spcPts val="0"/>
                        </a:spcAft>
                        <a:buNone/>
                      </a:pPr>
                      <a:r>
                        <a:rPr lang="zh-TW" sz="1800" u="none" cap="none" strike="noStrike"/>
                        <a:t>辨識不一致的意見；詢問與回答問題以釐清不一致地情況</a:t>
                      </a:r>
                      <a:endParaRPr/>
                    </a:p>
                  </a:txBody>
                  <a:tcPr marT="0" marB="0" marR="0" marL="0" anchor="ctr"/>
                </a:tc>
              </a:tr>
              <a:tr h="5943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K3</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協商意涵/共同建構知識</a:t>
                      </a:r>
                      <a:endParaRPr/>
                    </a:p>
                  </a:txBody>
                  <a:tcPr marT="0" marB="0" marR="0" marL="0" anchor="ctr"/>
                </a:tc>
                <a:tc>
                  <a:txBody>
                    <a:bodyPr/>
                    <a:lstStyle/>
                    <a:p>
                      <a:pPr indent="0" lvl="0" marL="0" marR="0" rtl="0" algn="l">
                        <a:spcBef>
                          <a:spcPts val="0"/>
                        </a:spcBef>
                        <a:spcAft>
                          <a:spcPts val="0"/>
                        </a:spcAft>
                        <a:buNone/>
                      </a:pPr>
                      <a:r>
                        <a:rPr lang="zh-TW" sz="1800" u="none" cap="none" strike="noStrike"/>
                        <a:t>協商字辭的意涵；協商各種意見的相關重要性</a:t>
                      </a:r>
                      <a:endParaRPr/>
                    </a:p>
                  </a:txBody>
                  <a:tcPr marT="0" marB="0" marR="0" marL="0" anchor="ctr"/>
                </a:tc>
              </a:tr>
              <a:tr h="702625">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K4</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驗證與修正已存在的經驗與知識</a:t>
                      </a:r>
                      <a:endParaRPr/>
                    </a:p>
                  </a:txBody>
                  <a:tcPr marT="0" marB="0" marR="0" marL="0" anchor="ctr"/>
                </a:tc>
                <a:tc>
                  <a:txBody>
                    <a:bodyPr/>
                    <a:lstStyle/>
                    <a:p>
                      <a:pPr indent="0" lvl="0" marL="0" marR="0" rtl="0" algn="l">
                        <a:spcBef>
                          <a:spcPts val="0"/>
                        </a:spcBef>
                        <a:spcAft>
                          <a:spcPts val="0"/>
                        </a:spcAft>
                        <a:buNone/>
                      </a:pPr>
                      <a:r>
                        <a:rPr lang="zh-TW" sz="1800" u="none" cap="none" strike="noStrike"/>
                        <a:t>驗證提出的新知識、認知架構、個人經驗與其他資源相對照</a:t>
                      </a:r>
                      <a:endParaRPr/>
                    </a:p>
                  </a:txBody>
                  <a:tcPr marT="0" marB="0" marR="0" marL="0" anchor="ctr"/>
                </a:tc>
              </a:tr>
              <a:tr h="594300">
                <a:tc>
                  <a:txBody>
                    <a:bodyPr/>
                    <a:lstStyle/>
                    <a:p>
                      <a:pPr indent="0" lvl="0" marL="0" marR="0" rtl="0" algn="ctr">
                        <a:spcBef>
                          <a:spcPts val="0"/>
                        </a:spcBef>
                        <a:spcAft>
                          <a:spcPts val="0"/>
                        </a:spcAft>
                        <a:buNone/>
                      </a:pPr>
                      <a:r>
                        <a:rPr lang="zh-TW" sz="1800" u="none" cap="none" strike="noStrike">
                          <a:solidFill>
                            <a:srgbClr val="000000"/>
                          </a:solidFill>
                          <a:latin typeface="Cambria"/>
                          <a:ea typeface="Cambria"/>
                          <a:cs typeface="Cambria"/>
                          <a:sym typeface="Cambria"/>
                        </a:rPr>
                        <a:t>K5</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同意/運用新建構的知識</a:t>
                      </a:r>
                      <a:endParaRPr/>
                    </a:p>
                  </a:txBody>
                  <a:tcPr marT="0" marB="0" marR="0" marL="0" anchor="ctr"/>
                </a:tc>
                <a:tc>
                  <a:txBody>
                    <a:bodyPr/>
                    <a:lstStyle/>
                    <a:p>
                      <a:pPr indent="0" lvl="0" marL="0" marR="0" rtl="0" algn="l">
                        <a:spcBef>
                          <a:spcPts val="0"/>
                        </a:spcBef>
                        <a:spcAft>
                          <a:spcPts val="0"/>
                        </a:spcAft>
                        <a:buNone/>
                      </a:pPr>
                      <a:r>
                        <a:rPr lang="zh-TW" sz="1800" u="none" cap="none" strike="noStrike"/>
                        <a:t>總結一致的意見與陳述認知，以展現新的知識建構</a:t>
                      </a:r>
                      <a:endParaRPr/>
                    </a:p>
                  </a:txBody>
                  <a:tcPr marT="0" marB="0" marR="0" marL="0" anchor="ctr"/>
                </a:tc>
              </a:tr>
              <a:tr h="594300">
                <a:tc>
                  <a:txBody>
                    <a:bodyPr/>
                    <a:lstStyle/>
                    <a:p>
                      <a:pPr indent="0" lvl="0" marL="0" marR="0" rtl="0" algn="ctr">
                        <a:spcBef>
                          <a:spcPts val="0"/>
                        </a:spcBef>
                        <a:spcAft>
                          <a:spcPts val="0"/>
                        </a:spcAft>
                        <a:buNone/>
                      </a:pPr>
                      <a:r>
                        <a:rPr lang="zh-TW" sz="1800" u="none" cap="none" strike="noStrike">
                          <a:latin typeface="Cambria"/>
                          <a:ea typeface="Cambria"/>
                          <a:cs typeface="Cambria"/>
                          <a:sym typeface="Cambria"/>
                        </a:rPr>
                        <a:t>K6</a:t>
                      </a:r>
                      <a:endParaRPr sz="1800" u="none" cap="none" strike="noStrike">
                        <a:latin typeface="Cambria"/>
                        <a:ea typeface="Cambria"/>
                        <a:cs typeface="Cambria"/>
                        <a:sym typeface="Cambria"/>
                      </a:endParaRPr>
                    </a:p>
                  </a:txBody>
                  <a:tcPr marT="0" marB="0" marR="68575" marL="68575" anchor="ctr"/>
                </a:tc>
                <a:tc>
                  <a:txBody>
                    <a:bodyPr/>
                    <a:lstStyle/>
                    <a:p>
                      <a:pPr indent="0" lvl="0" marL="0" marR="0" rtl="0" algn="l">
                        <a:spcBef>
                          <a:spcPts val="0"/>
                        </a:spcBef>
                        <a:spcAft>
                          <a:spcPts val="0"/>
                        </a:spcAft>
                        <a:buNone/>
                      </a:pPr>
                      <a:r>
                        <a:rPr lang="zh-TW" sz="1800" u="none" cap="none" strike="noStrike"/>
                        <a:t>其他</a:t>
                      </a:r>
                      <a:endParaRPr sz="1800" u="none" cap="none" strike="noStrike"/>
                    </a:p>
                  </a:txBody>
                  <a:tcPr marT="0" marB="0" marR="0" marL="0" anchor="ctr"/>
                </a:tc>
                <a:tc>
                  <a:txBody>
                    <a:bodyPr/>
                    <a:lstStyle/>
                    <a:p>
                      <a:pPr indent="0" lvl="0" marL="0" marR="0" rtl="0" algn="l">
                        <a:spcBef>
                          <a:spcPts val="0"/>
                        </a:spcBef>
                        <a:spcAft>
                          <a:spcPts val="0"/>
                        </a:spcAft>
                        <a:buNone/>
                      </a:pPr>
                      <a:r>
                        <a:rPr lang="zh-TW" sz="1800" u="none" cap="none" strike="noStrike"/>
                        <a:t>討論跟知識建構不相關的事情</a:t>
                      </a:r>
                      <a:endParaRPr sz="1800" u="none" cap="none" strike="noStrike"/>
                    </a:p>
                  </a:txBody>
                  <a:tcPr marT="0" marB="0" marR="0" marL="0" anchor="ctr"/>
                </a:tc>
              </a:tr>
            </a:tbl>
          </a:graphicData>
        </a:graphic>
      </p:graphicFrame>
      <p:sp>
        <p:nvSpPr>
          <p:cNvPr id="1605" name="Google Shape;1605;p99"/>
          <p:cNvSpPr/>
          <p:nvPr/>
        </p:nvSpPr>
        <p:spPr>
          <a:xfrm>
            <a:off x="827584" y="1396008"/>
            <a:ext cx="75609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互動分析模型(Interaction Analysis Model，IAM)</a:t>
            </a:r>
            <a:endParaRPr b="0" i="0" sz="1800" u="none" cap="none" strike="noStrike">
              <a:solidFill>
                <a:srgbClr val="000000"/>
              </a:solidFill>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10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04800" lvl="0" marL="342900" rtl="0" algn="l">
              <a:spcBef>
                <a:spcPts val="1000"/>
              </a:spcBef>
              <a:spcAft>
                <a:spcPts val="0"/>
              </a:spcAft>
              <a:buSzPts val="2200"/>
              <a:buChar char="●"/>
            </a:pPr>
            <a:r>
              <a:rPr lang="zh-TW"/>
              <a:t>為觀察成員在小組封閉式學習社群環境中合作學習討論歷程，用Hou等人(2008)提出問題解決討論行為序列分析編碼表，來了解合作學習討論行為歷程之差異</a:t>
            </a:r>
            <a:endParaRPr/>
          </a:p>
          <a:p>
            <a:pPr indent="-304800" lvl="0" marL="342900" rtl="0" algn="l">
              <a:spcBef>
                <a:spcPts val="1000"/>
              </a:spcBef>
              <a:spcAft>
                <a:spcPts val="0"/>
              </a:spcAft>
              <a:buSzPts val="2200"/>
              <a:buChar char="●"/>
            </a:pPr>
            <a:r>
              <a:rPr lang="zh-TW"/>
              <a:t>該編碼係依據探討問題解決行為歷程相關研究（Mayer, 1992; D'Zurilla &amp; Goldfried, 1971），歸納出研究共同之處，形成問題解決行為編碼表。 </a:t>
            </a:r>
            <a:endParaRPr/>
          </a:p>
          <a:p>
            <a:pPr indent="0" lvl="0" marL="0" rtl="0" algn="l">
              <a:spcBef>
                <a:spcPts val="1000"/>
              </a:spcBef>
              <a:spcAft>
                <a:spcPts val="1000"/>
              </a:spcAft>
              <a:buNone/>
            </a:pPr>
            <a:r>
              <a:t/>
            </a:r>
            <a:endParaRPr/>
          </a:p>
        </p:txBody>
      </p:sp>
      <p:sp>
        <p:nvSpPr>
          <p:cNvPr id="1611" name="Google Shape;1611;p10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 問題解決討論行為編碼表 (1/2)</a:t>
            </a:r>
            <a:endParaRPr/>
          </a:p>
        </p:txBody>
      </p:sp>
      <p:sp>
        <p:nvSpPr>
          <p:cNvPr id="1612" name="Google Shape;1612;p10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13" name="Google Shape;1613;p100"/>
          <p:cNvSpPr txBox="1"/>
          <p:nvPr>
            <p:ph idx="2" type="body"/>
          </p:nvPr>
        </p:nvSpPr>
        <p:spPr>
          <a:xfrm>
            <a:off x="1883350" y="6431700"/>
            <a:ext cx="6308700" cy="259500"/>
          </a:xfrm>
          <a:prstGeom prst="rect">
            <a:avLst/>
          </a:prstGeom>
        </p:spPr>
        <p:txBody>
          <a:bodyPr anchorCtr="0" anchor="ctr" bIns="0" lIns="0" spcFirstLastPara="1" rIns="0" wrap="square" tIns="0">
            <a:normAutofit fontScale="85000" lnSpcReduction="20000"/>
          </a:bodyPr>
          <a:lstStyle/>
          <a:p>
            <a:pPr indent="0" lvl="0" marL="0" rtl="0" algn="r">
              <a:spcBef>
                <a:spcPts val="0"/>
              </a:spcBef>
              <a:spcAft>
                <a:spcPts val="0"/>
              </a:spcAft>
              <a:buNone/>
            </a:pPr>
            <a:r>
              <a:rPr lang="zh-TW" sz="1200">
                <a:solidFill>
                  <a:schemeClr val="dk1"/>
                </a:solidFill>
                <a:latin typeface="Cambria"/>
                <a:ea typeface="Cambria"/>
                <a:cs typeface="Cambria"/>
                <a:sym typeface="Cambria"/>
              </a:rPr>
              <a:t>Hou, H.-T., Chang, K.-E., &amp; Sung, Y.-T. (2008). Analysis of Problem-Solving-Based Online Asynchronous Discussion Pattern. </a:t>
            </a:r>
            <a:r>
              <a:rPr i="1" lang="zh-TW" sz="1200">
                <a:solidFill>
                  <a:schemeClr val="dk1"/>
                </a:solidFill>
                <a:latin typeface="Cambria"/>
                <a:ea typeface="Cambria"/>
                <a:cs typeface="Cambria"/>
                <a:sym typeface="Cambria"/>
              </a:rPr>
              <a:t>Educational Technology &amp; Society</a:t>
            </a:r>
            <a:r>
              <a:rPr lang="zh-TW" sz="1200">
                <a:solidFill>
                  <a:schemeClr val="dk1"/>
                </a:solidFill>
                <a:latin typeface="Cambria"/>
                <a:ea typeface="Cambria"/>
                <a:cs typeface="Cambria"/>
                <a:sym typeface="Cambria"/>
              </a:rPr>
              <a:t>, </a:t>
            </a:r>
            <a:r>
              <a:rPr i="1" lang="zh-TW" sz="1200">
                <a:solidFill>
                  <a:schemeClr val="dk1"/>
                </a:solidFill>
                <a:latin typeface="Cambria"/>
                <a:ea typeface="Cambria"/>
                <a:cs typeface="Cambria"/>
                <a:sym typeface="Cambria"/>
              </a:rPr>
              <a:t>11</a:t>
            </a:r>
            <a:r>
              <a:rPr lang="zh-TW" sz="1200">
                <a:solidFill>
                  <a:schemeClr val="dk1"/>
                </a:solidFill>
                <a:latin typeface="Cambria"/>
                <a:ea typeface="Cambria"/>
                <a:cs typeface="Cambria"/>
                <a:sym typeface="Cambria"/>
              </a:rPr>
              <a:t>(1), 17-28.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0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 問題解決討論行為編碼表 (2/2)</a:t>
            </a:r>
            <a:endParaRPr/>
          </a:p>
        </p:txBody>
      </p:sp>
      <p:sp>
        <p:nvSpPr>
          <p:cNvPr id="1619" name="Google Shape;1619;p10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20" name="Google Shape;1620;p101"/>
          <p:cNvSpPr txBox="1"/>
          <p:nvPr>
            <p:ph idx="2" type="body"/>
          </p:nvPr>
        </p:nvSpPr>
        <p:spPr>
          <a:xfrm>
            <a:off x="1883350" y="6431700"/>
            <a:ext cx="6308700" cy="259500"/>
          </a:xfrm>
          <a:prstGeom prst="rect">
            <a:avLst/>
          </a:prstGeom>
        </p:spPr>
        <p:txBody>
          <a:bodyPr anchorCtr="0" anchor="ctr" bIns="0" lIns="0" spcFirstLastPara="1" rIns="0" wrap="square" tIns="0">
            <a:normAutofit fontScale="85000" lnSpcReduction="20000"/>
          </a:bodyPr>
          <a:lstStyle/>
          <a:p>
            <a:pPr indent="0" lvl="0" marL="0" rtl="0" algn="r">
              <a:spcBef>
                <a:spcPts val="0"/>
              </a:spcBef>
              <a:spcAft>
                <a:spcPts val="0"/>
              </a:spcAft>
              <a:buNone/>
            </a:pPr>
            <a:r>
              <a:rPr lang="zh-TW" sz="1200">
                <a:solidFill>
                  <a:schemeClr val="dk1"/>
                </a:solidFill>
                <a:latin typeface="Cambria"/>
                <a:ea typeface="Cambria"/>
                <a:cs typeface="Cambria"/>
                <a:sym typeface="Cambria"/>
              </a:rPr>
              <a:t>Hou, H.-T., Chang, K.-E., &amp; Sung, Y.-T. (2008). Analysis of Problem-Solving-Based Online Asynchronous Discussion Pattern. </a:t>
            </a:r>
            <a:r>
              <a:rPr i="1" lang="zh-TW" sz="1200">
                <a:solidFill>
                  <a:schemeClr val="dk1"/>
                </a:solidFill>
                <a:latin typeface="Cambria"/>
                <a:ea typeface="Cambria"/>
                <a:cs typeface="Cambria"/>
                <a:sym typeface="Cambria"/>
              </a:rPr>
              <a:t>Educational Technology &amp; Society</a:t>
            </a:r>
            <a:r>
              <a:rPr lang="zh-TW" sz="1200">
                <a:solidFill>
                  <a:schemeClr val="dk1"/>
                </a:solidFill>
                <a:latin typeface="Cambria"/>
                <a:ea typeface="Cambria"/>
                <a:cs typeface="Cambria"/>
                <a:sym typeface="Cambria"/>
              </a:rPr>
              <a:t>, </a:t>
            </a:r>
            <a:r>
              <a:rPr i="1" lang="zh-TW" sz="1200">
                <a:solidFill>
                  <a:schemeClr val="dk1"/>
                </a:solidFill>
                <a:latin typeface="Cambria"/>
                <a:ea typeface="Cambria"/>
                <a:cs typeface="Cambria"/>
                <a:sym typeface="Cambria"/>
              </a:rPr>
              <a:t>11</a:t>
            </a:r>
            <a:r>
              <a:rPr lang="zh-TW" sz="1200">
                <a:solidFill>
                  <a:schemeClr val="dk1"/>
                </a:solidFill>
                <a:latin typeface="Cambria"/>
                <a:ea typeface="Cambria"/>
                <a:cs typeface="Cambria"/>
                <a:sym typeface="Cambria"/>
              </a:rPr>
              <a:t>(1), 17-28.</a:t>
            </a:r>
            <a:endParaRPr/>
          </a:p>
        </p:txBody>
      </p:sp>
      <p:sp>
        <p:nvSpPr>
          <p:cNvPr id="1621" name="Google Shape;1621;p101"/>
          <p:cNvSpPr txBox="1"/>
          <p:nvPr/>
        </p:nvSpPr>
        <p:spPr>
          <a:xfrm>
            <a:off x="533400" y="1447800"/>
            <a:ext cx="8191500" cy="48768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zh-TW" sz="2000">
                <a:solidFill>
                  <a:srgbClr val="000000"/>
                </a:solidFill>
                <a:latin typeface="Cambria"/>
                <a:ea typeface="Cambria"/>
                <a:cs typeface="Cambria"/>
                <a:sym typeface="Cambria"/>
              </a:rPr>
              <a:t>問題解決行為歷程序列分析編碼表</a:t>
            </a:r>
            <a:endParaRPr sz="2000">
              <a:solidFill>
                <a:srgbClr val="000000"/>
              </a:solidFill>
              <a:latin typeface="Cambria"/>
              <a:ea typeface="Cambria"/>
              <a:cs typeface="Cambria"/>
              <a:sym typeface="Cambria"/>
            </a:endParaRPr>
          </a:p>
        </p:txBody>
      </p:sp>
      <p:graphicFrame>
        <p:nvGraphicFramePr>
          <p:cNvPr id="1622" name="Google Shape;1622;p101"/>
          <p:cNvGraphicFramePr/>
          <p:nvPr/>
        </p:nvGraphicFramePr>
        <p:xfrm>
          <a:off x="827584" y="2132856"/>
          <a:ext cx="3000000" cy="3000000"/>
        </p:xfrm>
        <a:graphic>
          <a:graphicData uri="http://schemas.openxmlformats.org/drawingml/2006/table">
            <a:tbl>
              <a:tblPr bandRow="1" firstRow="1">
                <a:noFill/>
                <a:tableStyleId>{5F11EFF6-1032-4C0A-8850-AA4B50C991F1}</a:tableStyleId>
              </a:tblPr>
              <a:tblGrid>
                <a:gridCol w="720075"/>
                <a:gridCol w="3240350"/>
                <a:gridCol w="3600400"/>
              </a:tblGrid>
              <a:tr h="594300">
                <a:tc>
                  <a:txBody>
                    <a:bodyPr/>
                    <a:lstStyle/>
                    <a:p>
                      <a:pPr indent="0" lvl="0" marL="0" marR="0" rtl="0" algn="ctr">
                        <a:spcBef>
                          <a:spcPts val="0"/>
                        </a:spcBef>
                        <a:spcAft>
                          <a:spcPts val="0"/>
                        </a:spcAft>
                        <a:buNone/>
                      </a:pPr>
                      <a:r>
                        <a:rPr lang="zh-TW" sz="1800" u="none" cap="none" strike="noStrike"/>
                        <a:t>編碼</a:t>
                      </a:r>
                      <a:endParaRPr/>
                    </a:p>
                  </a:txBody>
                  <a:tcPr marT="19050" marB="19050" marR="28575" marL="28575" anchor="ctr"/>
                </a:tc>
                <a:tc>
                  <a:txBody>
                    <a:bodyPr/>
                    <a:lstStyle/>
                    <a:p>
                      <a:pPr indent="0" lvl="0" marL="0" marR="0" rtl="0" algn="ctr">
                        <a:spcBef>
                          <a:spcPts val="0"/>
                        </a:spcBef>
                        <a:spcAft>
                          <a:spcPts val="0"/>
                        </a:spcAft>
                        <a:buNone/>
                      </a:pPr>
                      <a:r>
                        <a:rPr lang="zh-TW" sz="1800" u="none" cap="none" strike="noStrike"/>
                        <a:t>階段</a:t>
                      </a:r>
                      <a:endParaRPr/>
                    </a:p>
                  </a:txBody>
                  <a:tcPr marT="19050" marB="19050" marR="28575" marL="28575" anchor="ctr"/>
                </a:tc>
                <a:tc>
                  <a:txBody>
                    <a:bodyPr/>
                    <a:lstStyle/>
                    <a:p>
                      <a:pPr indent="0" lvl="0" marL="0" marR="0" rtl="0" algn="ctr">
                        <a:spcBef>
                          <a:spcPts val="0"/>
                        </a:spcBef>
                        <a:spcAft>
                          <a:spcPts val="0"/>
                        </a:spcAft>
                        <a:buNone/>
                      </a:pPr>
                      <a:r>
                        <a:rPr lang="zh-TW" sz="1800" u="none" cap="none" strike="noStrike"/>
                        <a:t>運作</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P1</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定義問題</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具體描繪問題或釐清問題的定義 </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P2</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尋求解決方法</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針對問題提供（詳細/簡略的）資訊或解決方法 </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P3</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分析與歸納</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分析、比較與評論他人提出的意見、解決方法以及資訊</a:t>
                      </a:r>
                      <a:endParaRPr/>
                    </a:p>
                  </a:txBody>
                  <a:tcPr marT="19050" marB="19050" marR="28575" marL="28575" anchor="ctr"/>
                </a:tc>
              </a:tr>
              <a:tr h="702625">
                <a:tc>
                  <a:txBody>
                    <a:bodyPr/>
                    <a:lstStyle/>
                    <a:p>
                      <a:pPr indent="0" lvl="0" marL="0" marR="0" rtl="0" algn="ctr">
                        <a:spcBef>
                          <a:spcPts val="0"/>
                        </a:spcBef>
                        <a:spcAft>
                          <a:spcPts val="0"/>
                        </a:spcAft>
                        <a:buNone/>
                      </a:pPr>
                      <a:r>
                        <a:rPr lang="zh-TW" sz="1800" u="none" cap="none" strike="noStrike"/>
                        <a:t>P4</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統整與結論</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歸納先前的提議或意 見，並提出結論</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P5</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其他</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與主題無關的討論</a:t>
                      </a:r>
                      <a:endParaRPr/>
                    </a:p>
                  </a:txBody>
                  <a:tcPr marT="19050" marB="19050" marR="28575" marL="28575" anchor="ct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02"/>
          <p:cNvSpPr/>
          <p:nvPr/>
        </p:nvSpPr>
        <p:spPr>
          <a:xfrm>
            <a:off x="4047725" y="2047000"/>
            <a:ext cx="957600" cy="17232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8" name="Google Shape;1628;p102"/>
          <p:cNvPicPr preferRelativeResize="0"/>
          <p:nvPr/>
        </p:nvPicPr>
        <p:blipFill rotWithShape="1">
          <a:blip r:embed="rId3">
            <a:alphaModFix/>
          </a:blip>
          <a:srcRect b="9851" l="0" r="5864" t="3350"/>
          <a:stretch/>
        </p:blipFill>
        <p:spPr>
          <a:xfrm>
            <a:off x="0" y="0"/>
            <a:ext cx="9144000" cy="4811000"/>
          </a:xfrm>
          <a:prstGeom prst="rect">
            <a:avLst/>
          </a:prstGeom>
          <a:noFill/>
          <a:ln>
            <a:noFill/>
          </a:ln>
        </p:spPr>
      </p:pic>
      <p:sp>
        <p:nvSpPr>
          <p:cNvPr id="1629" name="Google Shape;1629;p10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30" name="Google Shape;1630;p10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a:t>觀察者內部一致性</a:t>
            </a:r>
            <a:br>
              <a:rPr lang="zh-TW"/>
            </a:br>
            <a:r>
              <a:rPr lang="zh-TW"/>
              <a:t>信度評估</a:t>
            </a:r>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10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行為編碼的流程</a:t>
            </a:r>
            <a:endParaRPr/>
          </a:p>
        </p:txBody>
      </p:sp>
      <p:sp>
        <p:nvSpPr>
          <p:cNvPr id="1636" name="Google Shape;1636;p10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37" name="Google Shape;1637;p10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638" name="Google Shape;1638;p103"/>
          <p:cNvSpPr/>
          <p:nvPr/>
        </p:nvSpPr>
        <p:spPr>
          <a:xfrm>
            <a:off x="825900" y="3071800"/>
            <a:ext cx="910500" cy="910500"/>
          </a:xfrm>
          <a:prstGeom prst="mathPlus">
            <a:avLst>
              <a:gd fmla="val 23520" name="adj1"/>
            </a:avLst>
          </a:prstGeom>
          <a:solidFill>
            <a:srgbClr val="C9DAF8"/>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pplication,ms,excel,spreadsheet" id="1639" name="Google Shape;1639;p103"/>
          <p:cNvPicPr preferRelativeResize="0"/>
          <p:nvPr/>
        </p:nvPicPr>
        <p:blipFill rotWithShape="1">
          <a:blip r:embed="rId3">
            <a:alphaModFix/>
          </a:blip>
          <a:srcRect b="0" l="0" r="0" t="0"/>
          <a:stretch/>
        </p:blipFill>
        <p:spPr>
          <a:xfrm>
            <a:off x="657598" y="1824694"/>
            <a:ext cx="1247100" cy="1247100"/>
          </a:xfrm>
          <a:prstGeom prst="rect">
            <a:avLst/>
          </a:prstGeom>
          <a:noFill/>
          <a:ln>
            <a:noFill/>
          </a:ln>
        </p:spPr>
      </p:pic>
      <p:pic>
        <p:nvPicPr>
          <p:cNvPr descr="http://www.kompear.com/images/cqc-cleaning-standards/cqc-colour-codes.jpg" id="1640" name="Google Shape;1640;p103"/>
          <p:cNvPicPr preferRelativeResize="0"/>
          <p:nvPr/>
        </p:nvPicPr>
        <p:blipFill rotWithShape="1">
          <a:blip r:embed="rId4">
            <a:alphaModFix/>
          </a:blip>
          <a:srcRect b="0" l="0" r="0" t="0"/>
          <a:stretch/>
        </p:blipFill>
        <p:spPr>
          <a:xfrm>
            <a:off x="603378" y="4034098"/>
            <a:ext cx="1292100" cy="1292100"/>
          </a:xfrm>
          <a:prstGeom prst="rect">
            <a:avLst/>
          </a:prstGeom>
          <a:noFill/>
          <a:ln>
            <a:noFill/>
          </a:ln>
        </p:spPr>
      </p:pic>
      <p:sp>
        <p:nvSpPr>
          <p:cNvPr id="1641" name="Google Shape;1641;p103"/>
          <p:cNvSpPr txBox="1"/>
          <p:nvPr/>
        </p:nvSpPr>
        <p:spPr>
          <a:xfrm>
            <a:off x="336550" y="5434995"/>
            <a:ext cx="1825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2400">
                <a:solidFill>
                  <a:srgbClr val="000000"/>
                </a:solidFill>
                <a:latin typeface="Cambria"/>
                <a:ea typeface="Cambria"/>
                <a:cs typeface="Cambria"/>
                <a:sym typeface="Cambria"/>
              </a:rPr>
              <a:t>2. </a:t>
            </a:r>
            <a:r>
              <a:rPr b="0" i="0" lang="zh-TW" sz="2400" u="none" cap="none" strike="noStrike">
                <a:solidFill>
                  <a:srgbClr val="000000"/>
                </a:solidFill>
                <a:latin typeface="Cambria"/>
                <a:ea typeface="Cambria"/>
                <a:cs typeface="Cambria"/>
                <a:sym typeface="Cambria"/>
              </a:rPr>
              <a:t>編碼表</a:t>
            </a:r>
            <a:endParaRPr b="0" i="0" sz="2400" u="none" cap="none" strike="noStrike">
              <a:solidFill>
                <a:srgbClr val="000000"/>
              </a:solidFill>
              <a:latin typeface="Cambria"/>
              <a:ea typeface="Cambria"/>
              <a:cs typeface="Cambria"/>
              <a:sym typeface="Cambria"/>
            </a:endParaRPr>
          </a:p>
        </p:txBody>
      </p:sp>
      <p:sp>
        <p:nvSpPr>
          <p:cNvPr id="1642" name="Google Shape;1642;p103"/>
          <p:cNvSpPr txBox="1"/>
          <p:nvPr/>
        </p:nvSpPr>
        <p:spPr>
          <a:xfrm>
            <a:off x="336550" y="1378545"/>
            <a:ext cx="1825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2400">
                <a:solidFill>
                  <a:srgbClr val="000000"/>
                </a:solidFill>
                <a:latin typeface="Cambria"/>
                <a:ea typeface="Cambria"/>
                <a:cs typeface="Cambria"/>
                <a:sym typeface="Cambria"/>
              </a:rPr>
              <a:t>1. </a:t>
            </a:r>
            <a:r>
              <a:rPr b="0" i="0" lang="zh-TW" sz="2400" u="none" cap="none" strike="noStrike">
                <a:solidFill>
                  <a:srgbClr val="000000"/>
                </a:solidFill>
                <a:latin typeface="Cambria"/>
                <a:ea typeface="Cambria"/>
                <a:cs typeface="Cambria"/>
                <a:sym typeface="Cambria"/>
              </a:rPr>
              <a:t>行為記錄</a:t>
            </a:r>
            <a:endParaRPr b="0" i="0" sz="2400" u="none" cap="none" strike="noStrike">
              <a:solidFill>
                <a:srgbClr val="000000"/>
              </a:solidFill>
              <a:latin typeface="Cambria"/>
              <a:ea typeface="Cambria"/>
              <a:cs typeface="Cambria"/>
              <a:sym typeface="Cambria"/>
            </a:endParaRPr>
          </a:p>
        </p:txBody>
      </p:sp>
      <p:sp>
        <p:nvSpPr>
          <p:cNvPr id="1643" name="Google Shape;1643;p103"/>
          <p:cNvSpPr txBox="1"/>
          <p:nvPr/>
        </p:nvSpPr>
        <p:spPr>
          <a:xfrm>
            <a:off x="3051505" y="4034088"/>
            <a:ext cx="2214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2400">
                <a:solidFill>
                  <a:srgbClr val="000000"/>
                </a:solidFill>
                <a:latin typeface="Cambria"/>
                <a:ea typeface="Cambria"/>
                <a:cs typeface="Cambria"/>
                <a:sym typeface="Cambria"/>
              </a:rPr>
              <a:t>3. </a:t>
            </a:r>
            <a:r>
              <a:rPr b="0" i="0" lang="zh-TW" sz="2400" u="none" cap="none" strike="noStrike">
                <a:solidFill>
                  <a:srgbClr val="000000"/>
                </a:solidFill>
                <a:latin typeface="Cambria"/>
                <a:ea typeface="Cambria"/>
                <a:cs typeface="Cambria"/>
                <a:sym typeface="Cambria"/>
              </a:rPr>
              <a:t>研究者</a:t>
            </a:r>
            <a:endParaRPr b="0" i="0" sz="2400" u="none" cap="none" strike="noStrike">
              <a:solidFill>
                <a:srgbClr val="000000"/>
              </a:solidFill>
              <a:latin typeface="Cambria"/>
              <a:ea typeface="Cambria"/>
              <a:cs typeface="Cambria"/>
              <a:sym typeface="Cambria"/>
            </a:endParaRPr>
          </a:p>
        </p:txBody>
      </p:sp>
      <p:grpSp>
        <p:nvGrpSpPr>
          <p:cNvPr id="1644" name="Google Shape;1644;p103"/>
          <p:cNvGrpSpPr/>
          <p:nvPr/>
        </p:nvGrpSpPr>
        <p:grpSpPr>
          <a:xfrm>
            <a:off x="3073030" y="2622020"/>
            <a:ext cx="2171551" cy="1428600"/>
            <a:chOff x="2890798" y="2850620"/>
            <a:chExt cx="2171551" cy="1428600"/>
          </a:xfrm>
        </p:grpSpPr>
        <p:pic>
          <p:nvPicPr>
            <p:cNvPr descr="150x150" id="1645" name="Google Shape;1645;p103"/>
            <p:cNvPicPr preferRelativeResize="0"/>
            <p:nvPr/>
          </p:nvPicPr>
          <p:blipFill rotWithShape="1">
            <a:blip r:embed="rId5">
              <a:alphaModFix/>
            </a:blip>
            <a:srcRect b="0" l="0" r="0" t="0"/>
            <a:stretch/>
          </p:blipFill>
          <p:spPr>
            <a:xfrm>
              <a:off x="3633750" y="2850620"/>
              <a:ext cx="1428600" cy="1428600"/>
            </a:xfrm>
            <a:prstGeom prst="rect">
              <a:avLst/>
            </a:prstGeom>
            <a:noFill/>
            <a:ln>
              <a:noFill/>
            </a:ln>
          </p:spPr>
        </p:pic>
        <p:pic>
          <p:nvPicPr>
            <p:cNvPr descr="150x150" id="1646" name="Google Shape;1646;p103"/>
            <p:cNvPicPr preferRelativeResize="0"/>
            <p:nvPr/>
          </p:nvPicPr>
          <p:blipFill rotWithShape="1">
            <a:blip r:embed="rId5">
              <a:alphaModFix/>
            </a:blip>
            <a:srcRect b="0" l="0" r="0" t="0"/>
            <a:stretch/>
          </p:blipFill>
          <p:spPr>
            <a:xfrm>
              <a:off x="2890798" y="2850620"/>
              <a:ext cx="1428600" cy="1428600"/>
            </a:xfrm>
            <a:prstGeom prst="rect">
              <a:avLst/>
            </a:prstGeom>
            <a:noFill/>
            <a:ln>
              <a:noFill/>
            </a:ln>
          </p:spPr>
        </p:pic>
      </p:grpSp>
      <p:pic>
        <p:nvPicPr>
          <p:cNvPr descr="application,ms,excel,spreadsheet" id="1647" name="Google Shape;1647;p103"/>
          <p:cNvPicPr preferRelativeResize="0"/>
          <p:nvPr/>
        </p:nvPicPr>
        <p:blipFill rotWithShape="1">
          <a:blip r:embed="rId3">
            <a:alphaModFix/>
          </a:blip>
          <a:srcRect b="0" l="0" r="0" t="0"/>
          <a:stretch/>
        </p:blipFill>
        <p:spPr>
          <a:xfrm>
            <a:off x="7420998" y="2835769"/>
            <a:ext cx="1247100" cy="1247100"/>
          </a:xfrm>
          <a:prstGeom prst="rect">
            <a:avLst/>
          </a:prstGeom>
          <a:noFill/>
          <a:ln>
            <a:noFill/>
          </a:ln>
        </p:spPr>
      </p:pic>
      <p:pic>
        <p:nvPicPr>
          <p:cNvPr descr="tag" id="1648" name="Google Shape;1648;p103"/>
          <p:cNvPicPr preferRelativeResize="0"/>
          <p:nvPr/>
        </p:nvPicPr>
        <p:blipFill rotWithShape="1">
          <a:blip r:embed="rId6">
            <a:alphaModFix/>
          </a:blip>
          <a:srcRect b="0" l="0" r="0" t="0"/>
          <a:stretch/>
        </p:blipFill>
        <p:spPr>
          <a:xfrm>
            <a:off x="8180847" y="3281348"/>
            <a:ext cx="787500" cy="787500"/>
          </a:xfrm>
          <a:prstGeom prst="rect">
            <a:avLst/>
          </a:prstGeom>
          <a:noFill/>
          <a:ln>
            <a:noFill/>
          </a:ln>
        </p:spPr>
      </p:pic>
      <p:sp>
        <p:nvSpPr>
          <p:cNvPr id="1649" name="Google Shape;1649;p103"/>
          <p:cNvSpPr/>
          <p:nvPr/>
        </p:nvSpPr>
        <p:spPr>
          <a:xfrm>
            <a:off x="5376325" y="3071800"/>
            <a:ext cx="2044800" cy="787500"/>
          </a:xfrm>
          <a:prstGeom prst="rightArrow">
            <a:avLst>
              <a:gd fmla="val 70971" name="adj1"/>
              <a:gd fmla="val 50000" name="adj2"/>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000000"/>
                </a:solidFill>
                <a:latin typeface="Cambria"/>
                <a:ea typeface="Cambria"/>
                <a:cs typeface="Cambria"/>
                <a:sym typeface="Cambria"/>
              </a:rPr>
              <a:t>4. 行為編碼</a:t>
            </a:r>
            <a:endParaRPr/>
          </a:p>
        </p:txBody>
      </p:sp>
      <p:sp>
        <p:nvSpPr>
          <p:cNvPr id="1650" name="Google Shape;1650;p103"/>
          <p:cNvSpPr/>
          <p:nvPr/>
        </p:nvSpPr>
        <p:spPr>
          <a:xfrm>
            <a:off x="2038400" y="3173800"/>
            <a:ext cx="1013100" cy="702300"/>
          </a:xfrm>
          <a:prstGeom prst="rightArrow">
            <a:avLst>
              <a:gd fmla="val 54307" name="adj1"/>
              <a:gd fmla="val 50000" name="adj2"/>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1" name="Google Shape;1651;p103"/>
          <p:cNvSpPr txBox="1"/>
          <p:nvPr/>
        </p:nvSpPr>
        <p:spPr>
          <a:xfrm>
            <a:off x="6937255" y="4182238"/>
            <a:ext cx="2214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zh-TW" sz="2400">
                <a:solidFill>
                  <a:srgbClr val="000000"/>
                </a:solidFill>
                <a:latin typeface="Cambria"/>
                <a:ea typeface="Cambria"/>
                <a:cs typeface="Cambria"/>
                <a:sym typeface="Cambria"/>
              </a:rPr>
              <a:t>6. 編碼結果</a:t>
            </a:r>
            <a:endParaRPr b="0" i="0" sz="2400" u="none" cap="none" strike="noStrike">
              <a:solidFill>
                <a:srgbClr val="000000"/>
              </a:solidFill>
              <a:latin typeface="Cambria"/>
              <a:ea typeface="Cambria"/>
              <a:cs typeface="Cambria"/>
              <a:sym typeface="Cambria"/>
            </a:endParaRPr>
          </a:p>
        </p:txBody>
      </p:sp>
      <p:sp>
        <p:nvSpPr>
          <p:cNvPr id="1652" name="Google Shape;1652;p103"/>
          <p:cNvSpPr/>
          <p:nvPr/>
        </p:nvSpPr>
        <p:spPr>
          <a:xfrm rot="10800000">
            <a:off x="2222625" y="4551600"/>
            <a:ext cx="4137900" cy="1365000"/>
          </a:xfrm>
          <a:prstGeom prst="bentArrow">
            <a:avLst>
              <a:gd fmla="val 38761" name="adj1"/>
              <a:gd fmla="val 33339" name="adj2"/>
              <a:gd fmla="val 25000" name="adj3"/>
              <a:gd fmla="val 43750" name="adj4"/>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1653" name="Google Shape;1653;p103"/>
          <p:cNvSpPr txBox="1"/>
          <p:nvPr/>
        </p:nvSpPr>
        <p:spPr>
          <a:xfrm>
            <a:off x="3580655" y="5304063"/>
            <a:ext cx="22146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400">
                <a:solidFill>
                  <a:srgbClr val="000000"/>
                </a:solidFill>
                <a:latin typeface="Cambria"/>
                <a:ea typeface="Cambria"/>
                <a:cs typeface="Cambria"/>
                <a:sym typeface="Cambria"/>
              </a:rPr>
              <a:t>5. 調整編碼表</a:t>
            </a:r>
            <a:endParaRPr b="0" i="0" sz="2400" u="none" cap="none" strike="noStrike">
              <a:solidFill>
                <a:srgbClr val="000000"/>
              </a:solidFill>
              <a:latin typeface="Cambria"/>
              <a:ea typeface="Cambria"/>
              <a:cs typeface="Cambria"/>
              <a:sym typeface="Cambria"/>
            </a:endParaRPr>
          </a:p>
        </p:txBody>
      </p:sp>
      <p:pic>
        <p:nvPicPr>
          <p:cNvPr descr="150x150" id="1654" name="Google Shape;1654;p103"/>
          <p:cNvPicPr preferRelativeResize="0"/>
          <p:nvPr/>
        </p:nvPicPr>
        <p:blipFill rotWithShape="1">
          <a:blip r:embed="rId7">
            <a:alphaModFix/>
          </a:blip>
          <a:srcRect b="0" l="0" r="0" t="0"/>
          <a:stretch/>
        </p:blipFill>
        <p:spPr>
          <a:xfrm>
            <a:off x="2748475" y="4660276"/>
            <a:ext cx="1013100" cy="1013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pic>
        <p:nvPicPr>
          <p:cNvPr id="1659" name="Google Shape;1659;p104"/>
          <p:cNvPicPr preferRelativeResize="0"/>
          <p:nvPr/>
        </p:nvPicPr>
        <p:blipFill>
          <a:blip r:embed="rId3">
            <a:alphaModFix/>
          </a:blip>
          <a:stretch>
            <a:fillRect/>
          </a:stretch>
        </p:blipFill>
        <p:spPr>
          <a:xfrm>
            <a:off x="3614725" y="3816025"/>
            <a:ext cx="1866900" cy="2513789"/>
          </a:xfrm>
          <a:prstGeom prst="rect">
            <a:avLst/>
          </a:prstGeom>
          <a:noFill/>
          <a:ln>
            <a:noFill/>
          </a:ln>
        </p:spPr>
      </p:pic>
      <p:pic>
        <p:nvPicPr>
          <p:cNvPr id="1660" name="Google Shape;1660;p104"/>
          <p:cNvPicPr preferRelativeResize="0"/>
          <p:nvPr/>
        </p:nvPicPr>
        <p:blipFill>
          <a:blip r:embed="rId4">
            <a:alphaModFix/>
          </a:blip>
          <a:stretch>
            <a:fillRect/>
          </a:stretch>
        </p:blipFill>
        <p:spPr>
          <a:xfrm>
            <a:off x="2171700" y="1748088"/>
            <a:ext cx="4800600" cy="2209800"/>
          </a:xfrm>
          <a:prstGeom prst="rect">
            <a:avLst/>
          </a:prstGeom>
          <a:noFill/>
          <a:ln>
            <a:noFill/>
          </a:ln>
        </p:spPr>
      </p:pic>
      <p:sp>
        <p:nvSpPr>
          <p:cNvPr id="1661" name="Google Shape;1661;p10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兩位編碼者的意見衝突</a:t>
            </a:r>
            <a:endParaRPr/>
          </a:p>
        </p:txBody>
      </p:sp>
      <p:sp>
        <p:nvSpPr>
          <p:cNvPr id="1662" name="Google Shape;1662;p10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63" name="Google Shape;1663;p10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鳥山明，ドラゴンボール</a:t>
            </a:r>
            <a:endParaRPr/>
          </a:p>
        </p:txBody>
      </p:sp>
      <p:sp>
        <p:nvSpPr>
          <p:cNvPr id="1664" name="Google Shape;1664;p104"/>
          <p:cNvSpPr/>
          <p:nvPr/>
        </p:nvSpPr>
        <p:spPr>
          <a:xfrm>
            <a:off x="5648325" y="990600"/>
            <a:ext cx="1866900" cy="1371600"/>
          </a:xfrm>
          <a:prstGeom prst="cloudCallout">
            <a:avLst>
              <a:gd fmla="val -40221" name="adj1"/>
              <a:gd fmla="val 51389" name="adj2"/>
            </a:avLst>
          </a:prstGeom>
          <a:gradFill>
            <a:gsLst>
              <a:gs pos="0">
                <a:srgbClr val="DCE8C4"/>
              </a:gs>
              <a:gs pos="50000">
                <a:srgbClr val="D4E2B8"/>
              </a:gs>
              <a:gs pos="100000">
                <a:srgbClr val="CDDFA9"/>
              </a:gs>
            </a:gsLst>
            <a:lin ang="5400012" scaled="0"/>
          </a:gradFill>
          <a:ln cap="flat" cmpd="sng" w="9525">
            <a:solidFill>
              <a:srgbClr val="9BBB59"/>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1800" u="none" cap="none" strike="noStrike">
                <a:solidFill>
                  <a:srgbClr val="000000"/>
                </a:solidFill>
                <a:latin typeface="Arial"/>
                <a:ea typeface="Arial"/>
                <a:cs typeface="Arial"/>
                <a:sym typeface="Arial"/>
              </a:rPr>
              <a:t>這應該是P3編碼</a:t>
            </a:r>
            <a:endParaRPr b="0" i="0" sz="1800" u="none" cap="none" strike="noStrike">
              <a:solidFill>
                <a:srgbClr val="000000"/>
              </a:solidFill>
              <a:latin typeface="Arial"/>
              <a:ea typeface="Arial"/>
              <a:cs typeface="Arial"/>
              <a:sym typeface="Arial"/>
            </a:endParaRPr>
          </a:p>
        </p:txBody>
      </p:sp>
      <p:sp>
        <p:nvSpPr>
          <p:cNvPr id="1665" name="Google Shape;1665;p104"/>
          <p:cNvSpPr/>
          <p:nvPr/>
        </p:nvSpPr>
        <p:spPr>
          <a:xfrm>
            <a:off x="1747837" y="990600"/>
            <a:ext cx="1866900" cy="1371600"/>
          </a:xfrm>
          <a:prstGeom prst="cloudCallout">
            <a:avLst>
              <a:gd fmla="val 48555" name="adj1"/>
              <a:gd fmla="val 52778" name="adj2"/>
            </a:avLst>
          </a:prstGeom>
          <a:gradFill>
            <a:gsLst>
              <a:gs pos="0">
                <a:srgbClr val="FDDCC0"/>
              </a:gs>
              <a:gs pos="50000">
                <a:srgbClr val="FCD3B1"/>
              </a:gs>
              <a:gs pos="100000">
                <a:srgbClr val="FECBA1"/>
              </a:gs>
            </a:gsLst>
            <a:lin ang="5400012" scaled="0"/>
          </a:gradFill>
          <a:ln cap="flat" cmpd="sng" w="9525">
            <a:solidFill>
              <a:srgbClr val="F79646"/>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1800" u="none" cap="none" strike="noStrike">
                <a:solidFill>
                  <a:srgbClr val="000000"/>
                </a:solidFill>
                <a:latin typeface="Arial"/>
                <a:ea typeface="Arial"/>
                <a:cs typeface="Arial"/>
                <a:sym typeface="Arial"/>
              </a:rPr>
              <a:t>這一定是P2編碼</a:t>
            </a:r>
            <a:endParaRPr b="0" i="0" sz="1800" u="none" cap="none" strike="noStrike">
              <a:solidFill>
                <a:srgbClr val="000000"/>
              </a:solidFill>
              <a:latin typeface="Arial"/>
              <a:ea typeface="Arial"/>
              <a:cs typeface="Arial"/>
              <a:sym typeface="Arial"/>
            </a:endParaRPr>
          </a:p>
        </p:txBody>
      </p:sp>
      <p:sp>
        <p:nvSpPr>
          <p:cNvPr id="1666" name="Google Shape;1666;p104"/>
          <p:cNvSpPr/>
          <p:nvPr/>
        </p:nvSpPr>
        <p:spPr>
          <a:xfrm>
            <a:off x="4371975" y="3495675"/>
            <a:ext cx="419100" cy="581100"/>
          </a:xfrm>
          <a:prstGeom prst="down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667" name="Google Shape;1667;p104"/>
          <p:cNvSpPr/>
          <p:nvPr/>
        </p:nvSpPr>
        <p:spPr>
          <a:xfrm>
            <a:off x="5977025" y="4667475"/>
            <a:ext cx="2178600" cy="810900"/>
          </a:xfrm>
          <a:prstGeom prst="wedgeRoundRectCallout">
            <a:avLst>
              <a:gd fmla="val -74815" name="adj1"/>
              <a:gd fmla="val -27775" name="adj2"/>
              <a:gd fmla="val 0" name="adj3"/>
            </a:avLst>
          </a:prstGeom>
          <a:solidFill>
            <a:srgbClr val="FF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P2?P3?</a:t>
            </a:r>
            <a:endParaRPr>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pic>
        <p:nvPicPr>
          <p:cNvPr id="1672" name="Google Shape;1672;p105"/>
          <p:cNvPicPr preferRelativeResize="0"/>
          <p:nvPr/>
        </p:nvPicPr>
        <p:blipFill>
          <a:blip r:embed="rId3">
            <a:alphaModFix/>
          </a:blip>
          <a:stretch>
            <a:fillRect/>
          </a:stretch>
        </p:blipFill>
        <p:spPr>
          <a:xfrm>
            <a:off x="1846325" y="5015363"/>
            <a:ext cx="5229225" cy="752475"/>
          </a:xfrm>
          <a:prstGeom prst="rect">
            <a:avLst/>
          </a:prstGeom>
          <a:noFill/>
          <a:ln>
            <a:noFill/>
          </a:ln>
        </p:spPr>
      </p:pic>
      <p:sp>
        <p:nvSpPr>
          <p:cNvPr id="1673" name="Google Shape;1673;p10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符合百分比</a:t>
            </a:r>
            <a:endParaRPr/>
          </a:p>
        </p:txBody>
      </p:sp>
      <p:sp>
        <p:nvSpPr>
          <p:cNvPr id="1674" name="Google Shape;1674;p10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75" name="Google Shape;1675;p105"/>
          <p:cNvSpPr txBox="1"/>
          <p:nvPr>
            <p:ph idx="2" type="body"/>
          </p:nvPr>
        </p:nvSpPr>
        <p:spPr>
          <a:xfrm>
            <a:off x="1883350" y="6431700"/>
            <a:ext cx="6308700" cy="259500"/>
          </a:xfrm>
          <a:prstGeom prst="rect">
            <a:avLst/>
          </a:prstGeom>
        </p:spPr>
        <p:txBody>
          <a:bodyPr anchorCtr="0" anchor="ctr" bIns="0" lIns="0" spcFirstLastPara="1" rIns="0" wrap="square" tIns="0">
            <a:normAutofit fontScale="92500" lnSpcReduction="10000"/>
          </a:bodyPr>
          <a:lstStyle/>
          <a:p>
            <a:pPr indent="0" lvl="0" marL="0" rtl="0" algn="r">
              <a:spcBef>
                <a:spcPts val="0"/>
              </a:spcBef>
              <a:spcAft>
                <a:spcPts val="0"/>
              </a:spcAft>
              <a:buNone/>
            </a:pPr>
            <a:r>
              <a:rPr lang="zh-TW"/>
              <a:t>唐万、胡俊、张晖、吴攀、贺华（2015）。Kappa 系数: 一种衡量评估者间一致性的常用方法。上海精神医学，27（1）。上網日期：2015年5月31日，檢自：http://www.shanghaiarchivesofpsychiatry.org/cn/assets/215010cn.pdf</a:t>
            </a:r>
            <a:endParaRPr/>
          </a:p>
        </p:txBody>
      </p:sp>
      <p:graphicFrame>
        <p:nvGraphicFramePr>
          <p:cNvPr id="1676" name="Google Shape;1676;p105"/>
          <p:cNvGraphicFramePr/>
          <p:nvPr/>
        </p:nvGraphicFramePr>
        <p:xfrm>
          <a:off x="1323638" y="1919397"/>
          <a:ext cx="3000000" cy="3000000"/>
        </p:xfrm>
        <a:graphic>
          <a:graphicData uri="http://schemas.openxmlformats.org/drawingml/2006/table">
            <a:tbl>
              <a:tblPr bandRow="1" firstRow="1">
                <a:noFill/>
                <a:tableStyleId>{5F11EFF6-1032-4C0A-8850-AA4B50C991F1}</a:tableStyleId>
              </a:tblPr>
              <a:tblGrid>
                <a:gridCol w="1635125"/>
                <a:gridCol w="1635125"/>
                <a:gridCol w="1635125"/>
                <a:gridCol w="1635125"/>
              </a:tblGrid>
              <a:tr h="486425">
                <a:tc rowSpan="2">
                  <a:txBody>
                    <a:bodyPr/>
                    <a:lstStyle/>
                    <a:p>
                      <a:pPr indent="0" lvl="0" marL="0" marR="0" rtl="0" algn="ctr">
                        <a:spcBef>
                          <a:spcPts val="0"/>
                        </a:spcBef>
                        <a:spcAft>
                          <a:spcPts val="0"/>
                        </a:spcAft>
                        <a:buNone/>
                      </a:pPr>
                      <a:r>
                        <a:rPr lang="zh-TW" sz="1800" u="none" cap="none" strike="noStrike"/>
                        <a:t>評估者1</a:t>
                      </a:r>
                      <a:endParaRPr sz="1800" u="none" cap="none" strike="noStrike"/>
                    </a:p>
                  </a:txBody>
                  <a:tcPr marT="45725" marB="45725" marR="91450" marL="91450" anchor="ctr"/>
                </a:tc>
                <a:tc gridSpan="2">
                  <a:txBody>
                    <a:bodyPr/>
                    <a:lstStyle/>
                    <a:p>
                      <a:pPr indent="0" lvl="0" marL="0" marR="0" rtl="0" algn="ctr">
                        <a:spcBef>
                          <a:spcPts val="0"/>
                        </a:spcBef>
                        <a:spcAft>
                          <a:spcPts val="0"/>
                        </a:spcAft>
                        <a:buNone/>
                      </a:pPr>
                      <a:r>
                        <a:rPr lang="zh-TW" sz="1800" u="none" cap="none" strike="noStrike"/>
                        <a:t>評估者2</a:t>
                      </a:r>
                      <a:endParaRPr sz="1800" u="none" cap="none" strike="noStrike"/>
                    </a:p>
                  </a:txBody>
                  <a:tcPr marT="45725" marB="45725" marR="91450" marL="91450" anchor="ctr"/>
                </a:tc>
                <a:tc hMerge="1"/>
                <a:tc rowSpan="2">
                  <a:txBody>
                    <a:bodyPr/>
                    <a:lstStyle/>
                    <a:p>
                      <a:pPr indent="0" lvl="0" marL="0" marR="0" rtl="0" algn="ctr">
                        <a:spcBef>
                          <a:spcPts val="0"/>
                        </a:spcBef>
                        <a:spcAft>
                          <a:spcPts val="0"/>
                        </a:spcAft>
                        <a:buNone/>
                      </a:pPr>
                      <a:r>
                        <a:rPr lang="zh-TW" sz="1800" u="none" cap="none" strike="noStrike"/>
                        <a:t>總合</a:t>
                      </a:r>
                      <a:endParaRPr sz="1800" u="none" cap="none" strike="noStrike"/>
                    </a:p>
                  </a:txBody>
                  <a:tcPr marT="45725" marB="45725" marR="91450" marL="91450" anchor="ctr"/>
                </a:tc>
              </a:tr>
              <a:tr h="486425">
                <a:tc vMerge="1"/>
                <a:tc>
                  <a:txBody>
                    <a:bodyPr/>
                    <a:lstStyle/>
                    <a:p>
                      <a:pPr indent="0" lvl="0" marL="0" marR="0" rtl="0" algn="ctr">
                        <a:spcBef>
                          <a:spcPts val="0"/>
                        </a:spcBef>
                        <a:spcAft>
                          <a:spcPts val="0"/>
                        </a:spcAft>
                        <a:buNone/>
                      </a:pPr>
                      <a:r>
                        <a:rPr b="1" lang="zh-TW" sz="1800" u="none" cap="none" strike="noStrike">
                          <a:solidFill>
                            <a:srgbClr val="FFFFFF"/>
                          </a:solidFill>
                        </a:rPr>
                        <a:t>陽性</a:t>
                      </a:r>
                      <a:endParaRPr b="1" sz="1800" u="none" cap="none" strike="noStrike">
                        <a:solidFill>
                          <a:srgbClr val="FFFFFF"/>
                        </a:solidFill>
                      </a:endParaRPr>
                    </a:p>
                  </a:txBody>
                  <a:tcPr marT="45725" marB="45725" marR="91450" marL="91450" anchor="ctr">
                    <a:solidFill>
                      <a:srgbClr val="4F81BD"/>
                    </a:solidFill>
                  </a:tcPr>
                </a:tc>
                <a:tc>
                  <a:txBody>
                    <a:bodyPr/>
                    <a:lstStyle/>
                    <a:p>
                      <a:pPr indent="0" lvl="0" marL="0" marR="0" rtl="0" algn="ctr">
                        <a:spcBef>
                          <a:spcPts val="0"/>
                        </a:spcBef>
                        <a:spcAft>
                          <a:spcPts val="0"/>
                        </a:spcAft>
                        <a:buNone/>
                      </a:pPr>
                      <a:r>
                        <a:rPr b="1" lang="zh-TW" sz="1800" u="none" cap="none" strike="noStrike">
                          <a:solidFill>
                            <a:srgbClr val="FFFFFF"/>
                          </a:solidFill>
                        </a:rPr>
                        <a:t>陰性</a:t>
                      </a:r>
                      <a:endParaRPr b="1" sz="1800" u="none" cap="none" strike="noStrike">
                        <a:solidFill>
                          <a:srgbClr val="FFFFFF"/>
                        </a:solidFill>
                      </a:endParaRPr>
                    </a:p>
                  </a:txBody>
                  <a:tcPr marT="45725" marB="45725" marR="91450" marL="91450" anchor="ctr">
                    <a:solidFill>
                      <a:srgbClr val="4F81BD"/>
                    </a:solidFill>
                  </a:tcPr>
                </a:tc>
                <a:tc vMerge="1"/>
              </a:tr>
              <a:tr h="486425">
                <a:tc>
                  <a:txBody>
                    <a:bodyPr/>
                    <a:lstStyle/>
                    <a:p>
                      <a:pPr indent="0" lvl="0" marL="0" marR="0" rtl="0" algn="ctr">
                        <a:spcBef>
                          <a:spcPts val="0"/>
                        </a:spcBef>
                        <a:spcAft>
                          <a:spcPts val="0"/>
                        </a:spcAft>
                        <a:buNone/>
                      </a:pPr>
                      <a:r>
                        <a:rPr lang="zh-TW" sz="1800" u="none" cap="none" strike="noStrike"/>
                        <a:t>陽性</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FF0000"/>
                        </a:buClr>
                        <a:buFont typeface="Cambria"/>
                        <a:buNone/>
                      </a:pPr>
                      <a:r>
                        <a:rPr lang="zh-TW" sz="1800" u="none" cap="none" strike="noStrike">
                          <a:solidFill>
                            <a:srgbClr val="FF0000"/>
                          </a:solidFill>
                        </a:rPr>
                        <a:t>0.72</a:t>
                      </a:r>
                      <a:endParaRPr sz="18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0.08</a:t>
                      </a:r>
                      <a:endParaRPr sz="1800" u="none" cap="none" strike="noStrike">
                        <a:solidFill>
                          <a:srgbClr val="7F7F7F"/>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0.80</a:t>
                      </a:r>
                      <a:endParaRPr sz="1800" u="none" cap="none" strike="noStrike">
                        <a:solidFill>
                          <a:srgbClr val="4F6128"/>
                        </a:solidFill>
                      </a:endParaRPr>
                    </a:p>
                  </a:txBody>
                  <a:tcPr marT="45725" marB="45725" marR="91450" marL="91450" anchor="ctr"/>
                </a:tc>
              </a:tr>
              <a:tr h="486425">
                <a:tc>
                  <a:txBody>
                    <a:bodyPr/>
                    <a:lstStyle/>
                    <a:p>
                      <a:pPr indent="0" lvl="0" marL="0" marR="0" rtl="0" algn="ctr">
                        <a:spcBef>
                          <a:spcPts val="0"/>
                        </a:spcBef>
                        <a:spcAft>
                          <a:spcPts val="0"/>
                        </a:spcAft>
                        <a:buNone/>
                      </a:pPr>
                      <a:r>
                        <a:rPr lang="zh-TW" sz="1800" u="none" cap="none" strike="noStrike"/>
                        <a:t>陰性</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0.18</a:t>
                      </a:r>
                      <a:endParaRPr sz="1800" u="none" cap="none" strike="noStrike">
                        <a:solidFill>
                          <a:srgbClr val="7F7F7F"/>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FF0000"/>
                        </a:buClr>
                        <a:buFont typeface="Cambria"/>
                        <a:buNone/>
                      </a:pPr>
                      <a:r>
                        <a:rPr lang="zh-TW" sz="1800" u="none" cap="none" strike="noStrike">
                          <a:solidFill>
                            <a:srgbClr val="FF0000"/>
                          </a:solidFill>
                        </a:rPr>
                        <a:t>0.02</a:t>
                      </a:r>
                      <a:endParaRPr sz="18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0.20</a:t>
                      </a:r>
                      <a:endParaRPr sz="1800" u="none" cap="none" strike="noStrike">
                        <a:solidFill>
                          <a:srgbClr val="4F6128"/>
                        </a:solidFill>
                      </a:endParaRPr>
                    </a:p>
                  </a:txBody>
                  <a:tcPr marT="45725" marB="45725" marR="91450" marL="91450" anchor="ctr"/>
                </a:tc>
              </a:tr>
              <a:tr h="486425">
                <a:tc>
                  <a:txBody>
                    <a:bodyPr/>
                    <a:lstStyle/>
                    <a:p>
                      <a:pPr indent="0" lvl="0" marL="0" marR="0" rtl="0" algn="ctr">
                        <a:spcBef>
                          <a:spcPts val="0"/>
                        </a:spcBef>
                        <a:spcAft>
                          <a:spcPts val="0"/>
                        </a:spcAft>
                        <a:buNone/>
                      </a:pPr>
                      <a:r>
                        <a:rPr lang="zh-TW" sz="1800" u="none" cap="none" strike="noStrike"/>
                        <a:t>總合</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0.90</a:t>
                      </a:r>
                      <a:endParaRPr sz="1800" u="none" cap="none" strike="noStrike">
                        <a:solidFill>
                          <a:srgbClr val="4F6128"/>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0.10</a:t>
                      </a:r>
                      <a:endParaRPr sz="1800" u="none" cap="none" strike="noStrike">
                        <a:solidFill>
                          <a:srgbClr val="4F6128"/>
                        </a:solidFill>
                      </a:endParaRPr>
                    </a:p>
                  </a:txBody>
                  <a:tcPr marT="45725" marB="45725" marR="91450" marL="91450" anchor="ctr"/>
                </a:tc>
                <a:tc>
                  <a:txBody>
                    <a:bodyPr/>
                    <a:lstStyle/>
                    <a:p>
                      <a:pPr indent="0" lvl="0" marL="0" marR="0" rtl="0" algn="ctr">
                        <a:spcBef>
                          <a:spcPts val="0"/>
                        </a:spcBef>
                        <a:spcAft>
                          <a:spcPts val="0"/>
                        </a:spcAft>
                        <a:buNone/>
                      </a:pPr>
                      <a:r>
                        <a:rPr lang="zh-TW" sz="1800" u="none" cap="none" strike="noStrike"/>
                        <a:t>1.00</a:t>
                      </a:r>
                      <a:endParaRPr sz="1800" u="none" cap="none" strike="noStrike"/>
                    </a:p>
                  </a:txBody>
                  <a:tcPr marT="45725" marB="45725" marR="91450" marL="91450" anchor="ctr"/>
                </a:tc>
              </a:tr>
            </a:tbl>
          </a:graphicData>
        </a:graphic>
      </p:graphicFrame>
      <p:sp>
        <p:nvSpPr>
          <p:cNvPr id="1677" name="Google Shape;1677;p105"/>
          <p:cNvSpPr txBox="1"/>
          <p:nvPr/>
        </p:nvSpPr>
        <p:spPr>
          <a:xfrm>
            <a:off x="1597981" y="1296098"/>
            <a:ext cx="6152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兩位評估者獨立診斷比例分佈的假設舉例</a:t>
            </a:r>
            <a:endParaRPr b="0" i="0" sz="1800" u="none" cap="none" strike="noStrike">
              <a:solidFill>
                <a:srgbClr val="000000"/>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70"/>
          <p:cNvSpPr/>
          <p:nvPr/>
        </p:nvSpPr>
        <p:spPr>
          <a:xfrm>
            <a:off x="232300" y="1112550"/>
            <a:ext cx="1150800" cy="36291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5" name="Google Shape;1225;p70"/>
          <p:cNvPicPr preferRelativeResize="0"/>
          <p:nvPr/>
        </p:nvPicPr>
        <p:blipFill rotWithShape="1">
          <a:blip r:embed="rId3">
            <a:alphaModFix/>
          </a:blip>
          <a:srcRect b="9851" l="0" r="5864" t="3350"/>
          <a:stretch/>
        </p:blipFill>
        <p:spPr>
          <a:xfrm>
            <a:off x="0" y="0"/>
            <a:ext cx="9144000" cy="4811000"/>
          </a:xfrm>
          <a:prstGeom prst="rect">
            <a:avLst/>
          </a:prstGeom>
          <a:noFill/>
          <a:ln>
            <a:noFill/>
          </a:ln>
        </p:spPr>
      </p:pic>
      <p:sp>
        <p:nvSpPr>
          <p:cNvPr id="1226" name="Google Shape;1226;p70"/>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27" name="Google Shape;1227;p70"/>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2400"/>
              <a:t>前言：淺談數位學習研究設計</a:t>
            </a:r>
            <a:endParaRPr sz="2400"/>
          </a:p>
          <a:p>
            <a:pPr indent="0" lvl="0" marL="0" rtl="0" algn="l">
              <a:spcBef>
                <a:spcPts val="0"/>
              </a:spcBef>
              <a:spcAft>
                <a:spcPts val="0"/>
              </a:spcAft>
              <a:buNone/>
            </a:pPr>
            <a:r>
              <a:rPr lang="zh-TW"/>
              <a:t>為什麼要做滯後序列分析？</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10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Cohen's Kappa係數是對編碼者間在分類編碼上符合性的一種統計方法。</a:t>
            </a:r>
            <a:endParaRPr/>
          </a:p>
          <a:p>
            <a:pPr indent="-368300" lvl="0" marL="457200" rtl="0" algn="l">
              <a:spcBef>
                <a:spcPts val="1000"/>
              </a:spcBef>
              <a:spcAft>
                <a:spcPts val="0"/>
              </a:spcAft>
              <a:buSzPts val="2200"/>
              <a:buChar char="●"/>
            </a:pPr>
            <a:r>
              <a:rPr lang="zh-TW"/>
              <a:t>Cohen排除了隨機編碼可能的偶然吻合，因此比單純統計</a:t>
            </a:r>
            <a:r>
              <a:rPr lang="zh-TW"/>
              <a:t>符</a:t>
            </a:r>
            <a:r>
              <a:rPr lang="zh-TW"/>
              <a:t>合百分比還要有說服力。</a:t>
            </a:r>
            <a:endParaRPr/>
          </a:p>
          <a:p>
            <a:pPr indent="-368300" lvl="0" marL="457200" rtl="0" algn="l">
              <a:spcBef>
                <a:spcPts val="1000"/>
              </a:spcBef>
              <a:spcAft>
                <a:spcPts val="1000"/>
              </a:spcAft>
              <a:buSzPts val="2200"/>
              <a:buChar char="●"/>
            </a:pPr>
            <a:r>
              <a:rPr lang="zh-TW"/>
              <a:t>Kappa係數介於-1~1之間：</a:t>
            </a:r>
            <a:endParaRPr/>
          </a:p>
        </p:txBody>
      </p:sp>
      <p:sp>
        <p:nvSpPr>
          <p:cNvPr id="1683" name="Google Shape;1683;p10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Cohen's Kappa (1/2)</a:t>
            </a:r>
            <a:endParaRPr/>
          </a:p>
        </p:txBody>
      </p:sp>
      <p:sp>
        <p:nvSpPr>
          <p:cNvPr id="1684" name="Google Shape;1684;p10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85" name="Google Shape;1685;p106"/>
          <p:cNvSpPr txBox="1"/>
          <p:nvPr>
            <p:ph idx="2" type="body"/>
          </p:nvPr>
        </p:nvSpPr>
        <p:spPr>
          <a:xfrm>
            <a:off x="1883350" y="6431700"/>
            <a:ext cx="6308700" cy="259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zh-TW"/>
              <a:t>Cohen, J. (1960). A coefficient of agreement for nominal scale. Educational and Psychological Measurement, 20(1), 37–46. doi:10.1177/001316446002000104</a:t>
            </a:r>
            <a:endParaRPr/>
          </a:p>
        </p:txBody>
      </p:sp>
      <p:graphicFrame>
        <p:nvGraphicFramePr>
          <p:cNvPr id="1686" name="Google Shape;1686;p106"/>
          <p:cNvGraphicFramePr/>
          <p:nvPr/>
        </p:nvGraphicFramePr>
        <p:xfrm>
          <a:off x="2743200" y="3831767"/>
          <a:ext cx="3000000" cy="3000000"/>
        </p:xfrm>
        <a:graphic>
          <a:graphicData uri="http://schemas.openxmlformats.org/drawingml/2006/table">
            <a:tbl>
              <a:tblPr bandRow="1" firstRow="1">
                <a:noFill/>
                <a:tableStyleId>{5F11EFF6-1032-4C0A-8850-AA4B50C991F1}</a:tableStyleId>
              </a:tblPr>
              <a:tblGrid>
                <a:gridCol w="2138375"/>
                <a:gridCol w="2138375"/>
              </a:tblGrid>
              <a:tr h="370850">
                <a:tc>
                  <a:txBody>
                    <a:bodyPr/>
                    <a:lstStyle/>
                    <a:p>
                      <a:pPr indent="0" lvl="0" marL="0" marR="0" rtl="0" algn="l">
                        <a:spcBef>
                          <a:spcPts val="0"/>
                        </a:spcBef>
                        <a:spcAft>
                          <a:spcPts val="0"/>
                        </a:spcAft>
                        <a:buNone/>
                      </a:pPr>
                      <a:r>
                        <a:rPr lang="zh-TW" sz="1800" u="none" cap="none" strike="noStrike"/>
                        <a:t>Kappa係數</a:t>
                      </a:r>
                      <a:endParaRPr sz="1800" u="none" cap="none" strike="noStrike"/>
                    </a:p>
                  </a:txBody>
                  <a:tcPr marT="45725" marB="45725" marR="91450" marL="91450"/>
                </a:tc>
                <a:tc>
                  <a:txBody>
                    <a:bodyPr/>
                    <a:lstStyle/>
                    <a:p>
                      <a:pPr indent="0" lvl="0" marL="0" marR="0" rtl="0" algn="l">
                        <a:spcBef>
                          <a:spcPts val="0"/>
                        </a:spcBef>
                        <a:spcAft>
                          <a:spcPts val="0"/>
                        </a:spcAft>
                        <a:buNone/>
                      </a:pPr>
                      <a:r>
                        <a:rPr lang="zh-TW" sz="1800" u="none" cap="none" strike="noStrike"/>
                        <a:t>一致性程度</a:t>
                      </a:r>
                      <a:endParaRPr sz="1800" u="none" cap="none" strike="noStrike"/>
                    </a:p>
                  </a:txBody>
                  <a:tcPr marT="45725" marB="45725" marR="91450" marL="91450"/>
                </a:tc>
              </a:tr>
              <a:tr h="370850">
                <a:tc>
                  <a:txBody>
                    <a:bodyPr/>
                    <a:lstStyle/>
                    <a:p>
                      <a:pPr indent="0" lvl="0" marL="0" marR="0" rtl="0" algn="l">
                        <a:spcBef>
                          <a:spcPts val="0"/>
                        </a:spcBef>
                        <a:spcAft>
                          <a:spcPts val="0"/>
                        </a:spcAft>
                        <a:buNone/>
                      </a:pPr>
                      <a:r>
                        <a:rPr lang="zh-TW" sz="1800" u="none" cap="none" strike="noStrike"/>
                        <a:t>&lt; 0.4</a:t>
                      </a:r>
                      <a:endParaRPr sz="1800" u="none" cap="none" strike="noStrike"/>
                    </a:p>
                  </a:txBody>
                  <a:tcPr marT="45725" marB="45725" marR="91450" marL="91450"/>
                </a:tc>
                <a:tc>
                  <a:txBody>
                    <a:bodyPr/>
                    <a:lstStyle/>
                    <a:p>
                      <a:pPr indent="0" lvl="0" marL="0" marR="0" rtl="0" algn="l">
                        <a:spcBef>
                          <a:spcPts val="0"/>
                        </a:spcBef>
                        <a:spcAft>
                          <a:spcPts val="0"/>
                        </a:spcAft>
                        <a:buNone/>
                      </a:pPr>
                      <a:r>
                        <a:rPr lang="zh-TW" sz="1800" u="none" cap="none" strike="noStrike"/>
                        <a:t>差</a:t>
                      </a:r>
                      <a:endParaRPr sz="1800" u="none" cap="none" strike="noStrike"/>
                    </a:p>
                  </a:txBody>
                  <a:tcPr marT="45725" marB="45725" marR="91450" marL="91450"/>
                </a:tc>
              </a:tr>
              <a:tr h="370850">
                <a:tc>
                  <a:txBody>
                    <a:bodyPr/>
                    <a:lstStyle/>
                    <a:p>
                      <a:pPr indent="0" lvl="0" marL="0" marR="0" rtl="0" algn="l">
                        <a:spcBef>
                          <a:spcPts val="0"/>
                        </a:spcBef>
                        <a:spcAft>
                          <a:spcPts val="0"/>
                        </a:spcAft>
                        <a:buNone/>
                      </a:pPr>
                      <a:r>
                        <a:rPr lang="zh-TW" sz="1800" u="none" cap="none" strike="noStrike"/>
                        <a:t>0.4 ~ 0.6</a:t>
                      </a:r>
                      <a:endParaRPr sz="1800" u="none" cap="none" strike="noStrike"/>
                    </a:p>
                  </a:txBody>
                  <a:tcPr marT="45725" marB="45725" marR="91450" marL="91450"/>
                </a:tc>
                <a:tc>
                  <a:txBody>
                    <a:bodyPr/>
                    <a:lstStyle/>
                    <a:p>
                      <a:pPr indent="0" lvl="0" marL="0" marR="0" rtl="0" algn="l">
                        <a:spcBef>
                          <a:spcPts val="0"/>
                        </a:spcBef>
                        <a:spcAft>
                          <a:spcPts val="0"/>
                        </a:spcAft>
                        <a:buNone/>
                      </a:pPr>
                      <a:r>
                        <a:rPr lang="zh-TW" sz="1800" u="none" cap="none" strike="noStrike"/>
                        <a:t>一般</a:t>
                      </a:r>
                      <a:endParaRPr sz="1800" u="none" cap="none" strike="noStrike"/>
                    </a:p>
                  </a:txBody>
                  <a:tcPr marT="45725" marB="45725" marR="91450" marL="91450"/>
                </a:tc>
              </a:tr>
              <a:tr h="370850">
                <a:tc>
                  <a:txBody>
                    <a:bodyPr/>
                    <a:lstStyle/>
                    <a:p>
                      <a:pPr indent="0" lvl="0" marL="0" marR="0" rtl="0" algn="l">
                        <a:spcBef>
                          <a:spcPts val="0"/>
                        </a:spcBef>
                        <a:spcAft>
                          <a:spcPts val="0"/>
                        </a:spcAft>
                        <a:buNone/>
                      </a:pPr>
                      <a:r>
                        <a:rPr lang="zh-TW" sz="1800" u="none" cap="none" strike="noStrike"/>
                        <a:t>0.6 ~ 0.8</a:t>
                      </a:r>
                      <a:endParaRPr sz="1800" u="none" cap="none" strike="noStrike"/>
                    </a:p>
                  </a:txBody>
                  <a:tcPr marT="45725" marB="45725" marR="91450" marL="91450"/>
                </a:tc>
                <a:tc>
                  <a:txBody>
                    <a:bodyPr/>
                    <a:lstStyle/>
                    <a:p>
                      <a:pPr indent="0" lvl="0" marL="0" marR="0" rtl="0" algn="l">
                        <a:spcBef>
                          <a:spcPts val="0"/>
                        </a:spcBef>
                        <a:spcAft>
                          <a:spcPts val="0"/>
                        </a:spcAft>
                        <a:buNone/>
                      </a:pPr>
                      <a:r>
                        <a:rPr lang="zh-TW" sz="1800" u="none" cap="none" strike="noStrike"/>
                        <a:t>好</a:t>
                      </a:r>
                      <a:endParaRPr sz="1800" u="none" cap="none" strike="noStrike"/>
                    </a:p>
                  </a:txBody>
                  <a:tcPr marT="45725" marB="45725" marR="91450" marL="91450"/>
                </a:tc>
              </a:tr>
              <a:tr h="370850">
                <a:tc>
                  <a:txBody>
                    <a:bodyPr/>
                    <a:lstStyle/>
                    <a:p>
                      <a:pPr indent="0" lvl="0" marL="0" marR="0" rtl="0" algn="l">
                        <a:spcBef>
                          <a:spcPts val="0"/>
                        </a:spcBef>
                        <a:spcAft>
                          <a:spcPts val="0"/>
                        </a:spcAft>
                        <a:buNone/>
                      </a:pPr>
                      <a:r>
                        <a:rPr lang="zh-TW" sz="1800" u="none" cap="none" strike="noStrike">
                          <a:solidFill>
                            <a:srgbClr val="FF0000"/>
                          </a:solidFill>
                        </a:rPr>
                        <a:t>&gt; 0.8</a:t>
                      </a:r>
                      <a:endParaRPr sz="1800" u="none" cap="none" strike="noStrike">
                        <a:solidFill>
                          <a:srgbClr val="FF0000"/>
                        </a:solidFill>
                      </a:endParaRPr>
                    </a:p>
                  </a:txBody>
                  <a:tcPr marT="45725" marB="45725" marR="91450" marL="91450"/>
                </a:tc>
                <a:tc>
                  <a:txBody>
                    <a:bodyPr/>
                    <a:lstStyle/>
                    <a:p>
                      <a:pPr indent="0" lvl="0" marL="0" marR="0" rtl="0" algn="l">
                        <a:spcBef>
                          <a:spcPts val="0"/>
                        </a:spcBef>
                        <a:spcAft>
                          <a:spcPts val="0"/>
                        </a:spcAft>
                        <a:buNone/>
                      </a:pPr>
                      <a:r>
                        <a:rPr lang="zh-TW" sz="1800" u="none" cap="none" strike="noStrike">
                          <a:solidFill>
                            <a:srgbClr val="FF0000"/>
                          </a:solidFill>
                        </a:rPr>
                        <a:t>極佳</a:t>
                      </a:r>
                      <a:endParaRPr sz="1800" u="none" cap="none" strike="noStrike">
                        <a:solidFill>
                          <a:srgbClr val="FF0000"/>
                        </a:solidFill>
                      </a:endParaRPr>
                    </a:p>
                  </a:txBody>
                  <a:tcPr marT="45725" marB="45725" marR="91450" marL="91450"/>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07"/>
          <p:cNvSpPr/>
          <p:nvPr/>
        </p:nvSpPr>
        <p:spPr>
          <a:xfrm>
            <a:off x="2562350" y="4790450"/>
            <a:ext cx="1584900" cy="462300"/>
          </a:xfrm>
          <a:prstGeom prst="roundRect">
            <a:avLst>
              <a:gd fmla="val 16667" name="adj"/>
            </a:avLst>
          </a:prstGeom>
          <a:solidFill>
            <a:srgbClr val="D995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692" name="Google Shape;1692;p107"/>
          <p:cNvSpPr/>
          <p:nvPr/>
        </p:nvSpPr>
        <p:spPr>
          <a:xfrm>
            <a:off x="3883950" y="5344608"/>
            <a:ext cx="3026100" cy="443400"/>
          </a:xfrm>
          <a:prstGeom prst="roundRect">
            <a:avLst>
              <a:gd fmla="val 16667" name="adj"/>
            </a:avLst>
          </a:prstGeom>
          <a:solidFill>
            <a:srgbClr val="C2D59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693" name="Google Shape;1693;p107"/>
          <p:cNvSpPr/>
          <p:nvPr/>
        </p:nvSpPr>
        <p:spPr>
          <a:xfrm>
            <a:off x="4578595" y="4815700"/>
            <a:ext cx="3026100" cy="443400"/>
          </a:xfrm>
          <a:prstGeom prst="roundRect">
            <a:avLst>
              <a:gd fmla="val 16667" name="adj"/>
            </a:avLst>
          </a:prstGeom>
          <a:solidFill>
            <a:srgbClr val="C2D59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id="1694" name="Google Shape;1694;p107"/>
          <p:cNvPicPr preferRelativeResize="0"/>
          <p:nvPr/>
        </p:nvPicPr>
        <p:blipFill>
          <a:blip r:embed="rId3">
            <a:alphaModFix/>
          </a:blip>
          <a:stretch>
            <a:fillRect/>
          </a:stretch>
        </p:blipFill>
        <p:spPr>
          <a:xfrm>
            <a:off x="1934375" y="4866900"/>
            <a:ext cx="5670176" cy="879725"/>
          </a:xfrm>
          <a:prstGeom prst="rect">
            <a:avLst/>
          </a:prstGeom>
          <a:noFill/>
          <a:ln>
            <a:noFill/>
          </a:ln>
        </p:spPr>
      </p:pic>
      <p:sp>
        <p:nvSpPr>
          <p:cNvPr id="1695" name="Google Shape;1695;p10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Cohen's Kappa (2/2)</a:t>
            </a:r>
            <a:endParaRPr/>
          </a:p>
        </p:txBody>
      </p:sp>
      <p:sp>
        <p:nvSpPr>
          <p:cNvPr id="1696" name="Google Shape;1696;p10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697" name="Google Shape;1697;p107"/>
          <p:cNvSpPr txBox="1"/>
          <p:nvPr>
            <p:ph idx="2" type="body"/>
          </p:nvPr>
        </p:nvSpPr>
        <p:spPr>
          <a:xfrm>
            <a:off x="1883350" y="6431700"/>
            <a:ext cx="6308700" cy="259500"/>
          </a:xfrm>
          <a:prstGeom prst="rect">
            <a:avLst/>
          </a:prstGeom>
        </p:spPr>
        <p:txBody>
          <a:bodyPr anchorCtr="0" anchor="ctr" bIns="0" lIns="0" spcFirstLastPara="1" rIns="0" wrap="square" tIns="0">
            <a:normAutofit fontScale="92500" lnSpcReduction="10000"/>
          </a:bodyPr>
          <a:lstStyle/>
          <a:p>
            <a:pPr indent="0" lvl="0" marL="0" rtl="0" algn="r">
              <a:spcBef>
                <a:spcPts val="0"/>
              </a:spcBef>
              <a:spcAft>
                <a:spcPts val="0"/>
              </a:spcAft>
              <a:buNone/>
            </a:pPr>
            <a:r>
              <a:rPr lang="zh-TW"/>
              <a:t>唐万、胡俊、张晖、吴攀、贺华（2015）。Kappa 系数: 一种衡量评估者间一致性的常用方法。上海精神医学，27（1）。上網日期：2015年5月31日，檢自：http://www.shanghaiarchivesofpsychiatry.org/cn/assets/215010cn.pdf</a:t>
            </a:r>
            <a:endParaRPr/>
          </a:p>
        </p:txBody>
      </p:sp>
      <p:graphicFrame>
        <p:nvGraphicFramePr>
          <p:cNvPr id="1698" name="Google Shape;1698;p107"/>
          <p:cNvGraphicFramePr/>
          <p:nvPr/>
        </p:nvGraphicFramePr>
        <p:xfrm>
          <a:off x="1323638" y="1766997"/>
          <a:ext cx="3000000" cy="3000000"/>
        </p:xfrm>
        <a:graphic>
          <a:graphicData uri="http://schemas.openxmlformats.org/drawingml/2006/table">
            <a:tbl>
              <a:tblPr bandRow="1" firstRow="1">
                <a:noFill/>
                <a:tableStyleId>{5F11EFF6-1032-4C0A-8850-AA4B50C991F1}</a:tableStyleId>
              </a:tblPr>
              <a:tblGrid>
                <a:gridCol w="1635125"/>
                <a:gridCol w="1635125"/>
                <a:gridCol w="1635125"/>
                <a:gridCol w="1635125"/>
              </a:tblGrid>
              <a:tr h="486425">
                <a:tc rowSpan="2">
                  <a:txBody>
                    <a:bodyPr/>
                    <a:lstStyle/>
                    <a:p>
                      <a:pPr indent="0" lvl="0" marL="0" marR="0" rtl="0" algn="ctr">
                        <a:spcBef>
                          <a:spcPts val="0"/>
                        </a:spcBef>
                        <a:spcAft>
                          <a:spcPts val="0"/>
                        </a:spcAft>
                        <a:buNone/>
                      </a:pPr>
                      <a:r>
                        <a:rPr lang="zh-TW" sz="1800" u="none" cap="none" strike="noStrike"/>
                        <a:t>評估者1</a:t>
                      </a:r>
                      <a:endParaRPr sz="1800" u="none" cap="none" strike="noStrike"/>
                    </a:p>
                  </a:txBody>
                  <a:tcPr marT="45725" marB="45725" marR="91450" marL="91450" anchor="ctr"/>
                </a:tc>
                <a:tc gridSpan="2">
                  <a:txBody>
                    <a:bodyPr/>
                    <a:lstStyle/>
                    <a:p>
                      <a:pPr indent="0" lvl="0" marL="0" marR="0" rtl="0" algn="ctr">
                        <a:spcBef>
                          <a:spcPts val="0"/>
                        </a:spcBef>
                        <a:spcAft>
                          <a:spcPts val="0"/>
                        </a:spcAft>
                        <a:buNone/>
                      </a:pPr>
                      <a:r>
                        <a:rPr lang="zh-TW" sz="1800" u="none" cap="none" strike="noStrike"/>
                        <a:t>評估者2</a:t>
                      </a:r>
                      <a:endParaRPr sz="1800" u="none" cap="none" strike="noStrike"/>
                    </a:p>
                  </a:txBody>
                  <a:tcPr marT="45725" marB="45725" marR="91450" marL="91450" anchor="ctr"/>
                </a:tc>
                <a:tc hMerge="1"/>
                <a:tc rowSpan="2">
                  <a:txBody>
                    <a:bodyPr/>
                    <a:lstStyle/>
                    <a:p>
                      <a:pPr indent="0" lvl="0" marL="0" marR="0" rtl="0" algn="ctr">
                        <a:spcBef>
                          <a:spcPts val="0"/>
                        </a:spcBef>
                        <a:spcAft>
                          <a:spcPts val="0"/>
                        </a:spcAft>
                        <a:buNone/>
                      </a:pPr>
                      <a:r>
                        <a:rPr lang="zh-TW" sz="1800" u="none" cap="none" strike="noStrike"/>
                        <a:t>總合</a:t>
                      </a:r>
                      <a:endParaRPr sz="1800" u="none" cap="none" strike="noStrike"/>
                    </a:p>
                  </a:txBody>
                  <a:tcPr marT="45725" marB="45725" marR="91450" marL="91450" anchor="ctr"/>
                </a:tc>
              </a:tr>
              <a:tr h="486425">
                <a:tc vMerge="1"/>
                <a:tc>
                  <a:txBody>
                    <a:bodyPr/>
                    <a:lstStyle/>
                    <a:p>
                      <a:pPr indent="0" lvl="0" marL="0" marR="0" rtl="0" algn="ctr">
                        <a:spcBef>
                          <a:spcPts val="0"/>
                        </a:spcBef>
                        <a:spcAft>
                          <a:spcPts val="0"/>
                        </a:spcAft>
                        <a:buNone/>
                      </a:pPr>
                      <a:r>
                        <a:rPr b="1" lang="zh-TW" sz="1800" u="none" cap="none" strike="noStrike">
                          <a:solidFill>
                            <a:srgbClr val="FFFFFF"/>
                          </a:solidFill>
                        </a:rPr>
                        <a:t>陽性</a:t>
                      </a:r>
                      <a:endParaRPr b="1" sz="1800" u="none" cap="none" strike="noStrike">
                        <a:solidFill>
                          <a:srgbClr val="FFFFFF"/>
                        </a:solidFill>
                      </a:endParaRPr>
                    </a:p>
                  </a:txBody>
                  <a:tcPr marT="45725" marB="45725" marR="91450" marL="91450" anchor="ctr">
                    <a:solidFill>
                      <a:srgbClr val="4F81BD"/>
                    </a:solidFill>
                  </a:tcPr>
                </a:tc>
                <a:tc>
                  <a:txBody>
                    <a:bodyPr/>
                    <a:lstStyle/>
                    <a:p>
                      <a:pPr indent="0" lvl="0" marL="0" marR="0" rtl="0" algn="ctr">
                        <a:spcBef>
                          <a:spcPts val="0"/>
                        </a:spcBef>
                        <a:spcAft>
                          <a:spcPts val="0"/>
                        </a:spcAft>
                        <a:buNone/>
                      </a:pPr>
                      <a:r>
                        <a:rPr b="1" lang="zh-TW" sz="1800" u="none" cap="none" strike="noStrike">
                          <a:solidFill>
                            <a:srgbClr val="FFFFFF"/>
                          </a:solidFill>
                        </a:rPr>
                        <a:t>陰性</a:t>
                      </a:r>
                      <a:endParaRPr b="1" sz="1800" u="none" cap="none" strike="noStrike">
                        <a:solidFill>
                          <a:srgbClr val="FFFFFF"/>
                        </a:solidFill>
                      </a:endParaRPr>
                    </a:p>
                  </a:txBody>
                  <a:tcPr marT="45725" marB="45725" marR="91450" marL="91450" anchor="ctr">
                    <a:solidFill>
                      <a:srgbClr val="4F81BD"/>
                    </a:solidFill>
                  </a:tcPr>
                </a:tc>
                <a:tc vMerge="1"/>
              </a:tr>
              <a:tr h="486425">
                <a:tc>
                  <a:txBody>
                    <a:bodyPr/>
                    <a:lstStyle/>
                    <a:p>
                      <a:pPr indent="0" lvl="0" marL="0" marR="0" rtl="0" algn="ctr">
                        <a:spcBef>
                          <a:spcPts val="0"/>
                        </a:spcBef>
                        <a:spcAft>
                          <a:spcPts val="0"/>
                        </a:spcAft>
                        <a:buNone/>
                      </a:pPr>
                      <a:r>
                        <a:rPr lang="zh-TW" sz="1800" u="none" cap="none" strike="noStrike"/>
                        <a:t>陽性</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0.72 </a:t>
                      </a:r>
                      <a:r>
                        <a:rPr lang="zh-TW" sz="1800" u="none" cap="none" strike="noStrike">
                          <a:solidFill>
                            <a:srgbClr val="FF0000"/>
                          </a:solidFill>
                        </a:rPr>
                        <a:t>(p</a:t>
                      </a:r>
                      <a:r>
                        <a:rPr baseline="-25000" lang="zh-TW" sz="1800" u="none" cap="none" strike="noStrike">
                          <a:solidFill>
                            <a:srgbClr val="FF0000"/>
                          </a:solidFill>
                        </a:rPr>
                        <a:t>11</a:t>
                      </a:r>
                      <a:r>
                        <a:rPr lang="zh-TW" sz="1800" u="none" cap="none" strike="noStrike">
                          <a:solidFill>
                            <a:srgbClr val="FF0000"/>
                          </a:solidFill>
                        </a:rPr>
                        <a:t>)</a:t>
                      </a:r>
                      <a:endParaRPr sz="1800" u="none" cap="none" strike="noStrike">
                        <a:solidFill>
                          <a:srgbClr val="FF0000"/>
                        </a:solidFill>
                      </a:endParaRPr>
                    </a:p>
                  </a:txBody>
                  <a:tcPr marT="45725" marB="45725" marR="91450" marL="91450" anchor="ctr">
                    <a:solidFill>
                      <a:srgbClr val="F2DADA"/>
                    </a:solidFill>
                  </a:tcP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0.08 </a:t>
                      </a:r>
                      <a:r>
                        <a:rPr lang="zh-TW" sz="1800" u="none" cap="none" strike="noStrike">
                          <a:solidFill>
                            <a:srgbClr val="7F7F7F"/>
                          </a:solidFill>
                        </a:rPr>
                        <a:t>(p</a:t>
                      </a:r>
                      <a:r>
                        <a:rPr baseline="-25000" lang="zh-TW" sz="1800" u="none" cap="none" strike="noStrike">
                          <a:solidFill>
                            <a:srgbClr val="7F7F7F"/>
                          </a:solidFill>
                        </a:rPr>
                        <a:t>10</a:t>
                      </a:r>
                      <a:r>
                        <a:rPr lang="zh-TW" sz="1800" u="none" cap="none" strike="noStrike">
                          <a:solidFill>
                            <a:srgbClr val="7F7F7F"/>
                          </a:solidFill>
                        </a:rPr>
                        <a:t>)</a:t>
                      </a:r>
                      <a:endParaRPr sz="1800" u="none" cap="none" strike="noStrike">
                        <a:solidFill>
                          <a:srgbClr val="7F7F7F"/>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0.80 </a:t>
                      </a:r>
                      <a:r>
                        <a:rPr lang="zh-TW" sz="1800" u="none" cap="none" strike="noStrike">
                          <a:solidFill>
                            <a:srgbClr val="4F6128"/>
                          </a:solidFill>
                        </a:rPr>
                        <a:t>(p</a:t>
                      </a:r>
                      <a:r>
                        <a:rPr baseline="-25000" lang="zh-TW" sz="1800" u="none" cap="none" strike="noStrike">
                          <a:solidFill>
                            <a:srgbClr val="4F6128"/>
                          </a:solidFill>
                        </a:rPr>
                        <a:t>1+</a:t>
                      </a:r>
                      <a:r>
                        <a:rPr lang="zh-TW" sz="1800" u="none" cap="none" strike="noStrike">
                          <a:solidFill>
                            <a:srgbClr val="4F6128"/>
                          </a:solidFill>
                        </a:rPr>
                        <a:t>)</a:t>
                      </a:r>
                      <a:endParaRPr sz="1800" u="none" cap="none" strike="noStrike">
                        <a:solidFill>
                          <a:srgbClr val="4F6128"/>
                        </a:solidFill>
                      </a:endParaRPr>
                    </a:p>
                  </a:txBody>
                  <a:tcPr marT="45725" marB="45725" marR="91450" marL="91450" anchor="ctr">
                    <a:solidFill>
                      <a:srgbClr val="EAF1DD"/>
                    </a:solidFill>
                  </a:tcPr>
                </a:tc>
              </a:tr>
              <a:tr h="486425">
                <a:tc>
                  <a:txBody>
                    <a:bodyPr/>
                    <a:lstStyle/>
                    <a:p>
                      <a:pPr indent="0" lvl="0" marL="0" marR="0" rtl="0" algn="ctr">
                        <a:spcBef>
                          <a:spcPts val="0"/>
                        </a:spcBef>
                        <a:spcAft>
                          <a:spcPts val="0"/>
                        </a:spcAft>
                        <a:buNone/>
                      </a:pPr>
                      <a:r>
                        <a:rPr lang="zh-TW" sz="1800" u="none" cap="none" strike="noStrike"/>
                        <a:t>陰性</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0.18 </a:t>
                      </a:r>
                      <a:r>
                        <a:rPr lang="zh-TW" sz="1800" u="none" cap="none" strike="noStrike">
                          <a:solidFill>
                            <a:srgbClr val="7F7F7F"/>
                          </a:solidFill>
                        </a:rPr>
                        <a:t>(p</a:t>
                      </a:r>
                      <a:r>
                        <a:rPr baseline="-25000" lang="zh-TW" sz="1800" u="none" cap="none" strike="noStrike">
                          <a:solidFill>
                            <a:srgbClr val="7F7F7F"/>
                          </a:solidFill>
                        </a:rPr>
                        <a:t>01</a:t>
                      </a:r>
                      <a:r>
                        <a:rPr lang="zh-TW" sz="1800" u="none" cap="none" strike="noStrike">
                          <a:solidFill>
                            <a:srgbClr val="7F7F7F"/>
                          </a:solidFill>
                        </a:rPr>
                        <a:t>)</a:t>
                      </a:r>
                      <a:endParaRPr sz="1800" u="none" cap="none" strike="noStrike">
                        <a:solidFill>
                          <a:srgbClr val="7F7F7F"/>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0.02 </a:t>
                      </a:r>
                      <a:r>
                        <a:rPr lang="zh-TW" sz="1800" u="none" cap="none" strike="noStrike">
                          <a:solidFill>
                            <a:srgbClr val="FF0000"/>
                          </a:solidFill>
                        </a:rPr>
                        <a:t>(p</a:t>
                      </a:r>
                      <a:r>
                        <a:rPr baseline="-25000" lang="zh-TW" sz="1800" u="none" cap="none" strike="noStrike">
                          <a:solidFill>
                            <a:srgbClr val="FF0000"/>
                          </a:solidFill>
                        </a:rPr>
                        <a:t>00</a:t>
                      </a:r>
                      <a:r>
                        <a:rPr lang="zh-TW" sz="1800" u="none" cap="none" strike="noStrike">
                          <a:solidFill>
                            <a:srgbClr val="FF0000"/>
                          </a:solidFill>
                        </a:rPr>
                        <a:t>)</a:t>
                      </a:r>
                      <a:endParaRPr sz="1800" u="none" cap="none" strike="noStrike">
                        <a:solidFill>
                          <a:srgbClr val="FF0000"/>
                        </a:solidFill>
                      </a:endParaRPr>
                    </a:p>
                  </a:txBody>
                  <a:tcPr marT="45725" marB="45725" marR="91450" marL="91450" anchor="ctr">
                    <a:solidFill>
                      <a:srgbClr val="F2DADA"/>
                    </a:solidFill>
                  </a:tcP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0.20 </a:t>
                      </a:r>
                      <a:r>
                        <a:rPr lang="zh-TW" sz="1800" u="none" cap="none" strike="noStrike">
                          <a:solidFill>
                            <a:srgbClr val="4F6128"/>
                          </a:solidFill>
                        </a:rPr>
                        <a:t>(p</a:t>
                      </a:r>
                      <a:r>
                        <a:rPr baseline="-25000" lang="zh-TW" sz="1800" u="none" cap="none" strike="noStrike">
                          <a:solidFill>
                            <a:srgbClr val="4F6128"/>
                          </a:solidFill>
                        </a:rPr>
                        <a:t>0+</a:t>
                      </a:r>
                      <a:r>
                        <a:rPr lang="zh-TW" sz="1800" u="none" cap="none" strike="noStrike">
                          <a:solidFill>
                            <a:srgbClr val="4F6128"/>
                          </a:solidFill>
                        </a:rPr>
                        <a:t>)</a:t>
                      </a:r>
                      <a:endParaRPr sz="1800" u="none" cap="none" strike="noStrike">
                        <a:solidFill>
                          <a:srgbClr val="4F6128"/>
                        </a:solidFill>
                      </a:endParaRPr>
                    </a:p>
                  </a:txBody>
                  <a:tcPr marT="45725" marB="45725" marR="91450" marL="91450" anchor="ctr">
                    <a:solidFill>
                      <a:srgbClr val="EAF1DD"/>
                    </a:solidFill>
                  </a:tcPr>
                </a:tc>
              </a:tr>
              <a:tr h="486425">
                <a:tc>
                  <a:txBody>
                    <a:bodyPr/>
                    <a:lstStyle/>
                    <a:p>
                      <a:pPr indent="0" lvl="0" marL="0" marR="0" rtl="0" algn="ctr">
                        <a:spcBef>
                          <a:spcPts val="0"/>
                        </a:spcBef>
                        <a:spcAft>
                          <a:spcPts val="0"/>
                        </a:spcAft>
                        <a:buNone/>
                      </a:pPr>
                      <a:r>
                        <a:rPr lang="zh-TW" sz="1800" u="none" cap="none" strike="noStrike"/>
                        <a:t>總合</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0.90 </a:t>
                      </a:r>
                      <a:r>
                        <a:rPr lang="zh-TW" sz="1800" u="none" cap="none" strike="noStrike">
                          <a:solidFill>
                            <a:srgbClr val="4F6128"/>
                          </a:solidFill>
                        </a:rPr>
                        <a:t>(p</a:t>
                      </a:r>
                      <a:r>
                        <a:rPr baseline="-25000" lang="zh-TW" sz="1800" u="none" cap="none" strike="noStrike">
                          <a:solidFill>
                            <a:srgbClr val="4F6128"/>
                          </a:solidFill>
                        </a:rPr>
                        <a:t>+1</a:t>
                      </a:r>
                      <a:r>
                        <a:rPr lang="zh-TW" sz="1800" u="none" cap="none" strike="noStrike">
                          <a:solidFill>
                            <a:srgbClr val="4F6128"/>
                          </a:solidFill>
                        </a:rPr>
                        <a:t>)</a:t>
                      </a:r>
                      <a:endParaRPr sz="1800" u="none" cap="none" strike="noStrike">
                        <a:solidFill>
                          <a:srgbClr val="4F6128"/>
                        </a:solidFill>
                      </a:endParaRPr>
                    </a:p>
                  </a:txBody>
                  <a:tcPr marT="45725" marB="45725" marR="91450" marL="91450" anchor="ctr">
                    <a:solidFill>
                      <a:srgbClr val="EAF1DD"/>
                    </a:solidFill>
                  </a:tcPr>
                </a:tc>
                <a:tc>
                  <a:txBody>
                    <a:bodyPr/>
                    <a:lstStyle/>
                    <a:p>
                      <a:pPr indent="0" lvl="0" marL="0" marR="0" rtl="0" algn="ctr">
                        <a:lnSpc>
                          <a:spcPct val="100000"/>
                        </a:lnSpc>
                        <a:spcBef>
                          <a:spcPts val="0"/>
                        </a:spcBef>
                        <a:spcAft>
                          <a:spcPts val="0"/>
                        </a:spcAft>
                        <a:buClr>
                          <a:srgbClr val="000000"/>
                        </a:buClr>
                        <a:buFont typeface="Cambria"/>
                        <a:buNone/>
                      </a:pPr>
                      <a:r>
                        <a:rPr lang="zh-TW" sz="1800" u="none" cap="none" strike="noStrike"/>
                        <a:t>0.10 </a:t>
                      </a:r>
                      <a:r>
                        <a:rPr lang="zh-TW" sz="1800" u="none" cap="none" strike="noStrike">
                          <a:solidFill>
                            <a:srgbClr val="4F6128"/>
                          </a:solidFill>
                        </a:rPr>
                        <a:t>(p</a:t>
                      </a:r>
                      <a:r>
                        <a:rPr baseline="-25000" lang="zh-TW" sz="1800" u="none" cap="none" strike="noStrike">
                          <a:solidFill>
                            <a:srgbClr val="4F6128"/>
                          </a:solidFill>
                        </a:rPr>
                        <a:t>+0</a:t>
                      </a:r>
                      <a:r>
                        <a:rPr lang="zh-TW" sz="1800" u="none" cap="none" strike="noStrike">
                          <a:solidFill>
                            <a:srgbClr val="4F6128"/>
                          </a:solidFill>
                        </a:rPr>
                        <a:t>)</a:t>
                      </a:r>
                      <a:endParaRPr sz="1800" u="none" cap="none" strike="noStrike">
                        <a:solidFill>
                          <a:srgbClr val="4F6128"/>
                        </a:solidFill>
                      </a:endParaRPr>
                    </a:p>
                  </a:txBody>
                  <a:tcPr marT="45725" marB="45725" marR="91450" marL="91450" anchor="ctr">
                    <a:solidFill>
                      <a:srgbClr val="EAF1DD"/>
                    </a:solidFill>
                  </a:tcPr>
                </a:tc>
                <a:tc>
                  <a:txBody>
                    <a:bodyPr/>
                    <a:lstStyle/>
                    <a:p>
                      <a:pPr indent="0" lvl="0" marL="0" marR="0" rtl="0" algn="ctr">
                        <a:spcBef>
                          <a:spcPts val="0"/>
                        </a:spcBef>
                        <a:spcAft>
                          <a:spcPts val="0"/>
                        </a:spcAft>
                        <a:buNone/>
                      </a:pPr>
                      <a:r>
                        <a:rPr lang="zh-TW" sz="1800" u="none" cap="none" strike="noStrike"/>
                        <a:t>1.00</a:t>
                      </a:r>
                      <a:endParaRPr sz="1800" u="none" cap="none" strike="noStrike"/>
                    </a:p>
                  </a:txBody>
                  <a:tcPr marT="45725" marB="45725" marR="91450" marL="91450" anchor="ctr"/>
                </a:tc>
              </a:tr>
            </a:tbl>
          </a:graphicData>
        </a:graphic>
      </p:graphicFrame>
      <p:sp>
        <p:nvSpPr>
          <p:cNvPr id="1699" name="Google Shape;1699;p107"/>
          <p:cNvSpPr txBox="1"/>
          <p:nvPr/>
        </p:nvSpPr>
        <p:spPr>
          <a:xfrm>
            <a:off x="1678319" y="4396690"/>
            <a:ext cx="4005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1800" u="none" cap="none" strike="noStrike">
                <a:solidFill>
                  <a:srgbClr val="FF0000"/>
                </a:solidFill>
                <a:latin typeface="Cambria"/>
                <a:ea typeface="Cambria"/>
                <a:cs typeface="Cambria"/>
                <a:sym typeface="Cambria"/>
              </a:rPr>
              <a:t>觀測一致性：測量結果一致的百分比</a:t>
            </a:r>
            <a:endParaRPr b="0" i="0" sz="1800" u="none" cap="none" strike="noStrike">
              <a:solidFill>
                <a:srgbClr val="FF0000"/>
              </a:solidFill>
              <a:latin typeface="Cambria"/>
              <a:ea typeface="Cambria"/>
              <a:cs typeface="Cambria"/>
              <a:sym typeface="Cambria"/>
            </a:endParaRPr>
          </a:p>
        </p:txBody>
      </p:sp>
      <p:sp>
        <p:nvSpPr>
          <p:cNvPr id="1700" name="Google Shape;1700;p107"/>
          <p:cNvSpPr txBox="1"/>
          <p:nvPr/>
        </p:nvSpPr>
        <p:spPr>
          <a:xfrm>
            <a:off x="1597981" y="1296098"/>
            <a:ext cx="6152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兩位評估者獨立診斷比例分佈的假設舉例</a:t>
            </a:r>
            <a:endParaRPr b="0" i="0" sz="1800" u="none" cap="none" strike="noStrike">
              <a:solidFill>
                <a:srgbClr val="000000"/>
              </a:solidFill>
              <a:latin typeface="Cambria"/>
              <a:ea typeface="Cambria"/>
              <a:cs typeface="Cambria"/>
              <a:sym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10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Cohen's Kappa計算器</a:t>
            </a:r>
            <a:endParaRPr/>
          </a:p>
        </p:txBody>
      </p:sp>
      <p:sp>
        <p:nvSpPr>
          <p:cNvPr id="1706" name="Google Shape;1706;p10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07" name="Google Shape;1707;p10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708" name="Google Shape;1708;p108"/>
          <p:cNvPicPr preferRelativeResize="0"/>
          <p:nvPr/>
        </p:nvPicPr>
        <p:blipFill>
          <a:blip r:embed="rId3">
            <a:alphaModFix/>
          </a:blip>
          <a:stretch>
            <a:fillRect/>
          </a:stretch>
        </p:blipFill>
        <p:spPr>
          <a:xfrm>
            <a:off x="870061" y="1301002"/>
            <a:ext cx="7403875" cy="5116350"/>
          </a:xfrm>
          <a:prstGeom prst="rect">
            <a:avLst/>
          </a:prstGeom>
          <a:noFill/>
          <a:ln>
            <a:noFill/>
          </a:ln>
        </p:spPr>
      </p:pic>
      <p:sp>
        <p:nvSpPr>
          <p:cNvPr id="1709" name="Google Shape;1709;p108"/>
          <p:cNvSpPr/>
          <p:nvPr/>
        </p:nvSpPr>
        <p:spPr>
          <a:xfrm>
            <a:off x="3952875" y="5448300"/>
            <a:ext cx="3467100" cy="514500"/>
          </a:xfrm>
          <a:prstGeom prst="roundRect">
            <a:avLst>
              <a:gd fmla="val 16667" name="adj"/>
            </a:avLst>
          </a:prstGeom>
          <a:solidFill>
            <a:srgbClr val="FFFFFF"/>
          </a:solidFill>
          <a:ln cap="flat" cmpd="sng" w="381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zh-TW" sz="1800" u="sng" cap="none" strike="noStrike">
                <a:solidFill>
                  <a:srgbClr val="0000FF"/>
                </a:solidFill>
                <a:latin typeface="Cambria"/>
                <a:ea typeface="Cambria"/>
                <a:cs typeface="Cambria"/>
                <a:sym typeface="Cambria"/>
                <a:hlinkClick r:id="rId4">
                  <a:extLst>
                    <a:ext uri="{A12FA001-AC4F-418D-AE19-62706E023703}">
                      <ahyp:hlinkClr val="tx"/>
                    </a:ext>
                  </a:extLst>
                </a:hlinkClick>
              </a:rPr>
              <a:t>http://j.mp/2015-kappa</a:t>
            </a:r>
            <a:endParaRPr b="0" i="0" sz="1800" u="none" cap="none" strike="noStrike">
              <a:solidFill>
                <a:srgbClr val="000000"/>
              </a:solidFill>
              <a:latin typeface="Arial"/>
              <a:ea typeface="Arial"/>
              <a:cs typeface="Arial"/>
              <a:sym typeface="Arial"/>
            </a:endParaRPr>
          </a:p>
        </p:txBody>
      </p:sp>
      <p:sp>
        <p:nvSpPr>
          <p:cNvPr id="1710" name="Google Shape;1710;p108"/>
          <p:cNvSpPr/>
          <p:nvPr/>
        </p:nvSpPr>
        <p:spPr>
          <a:xfrm>
            <a:off x="1364250" y="2772200"/>
            <a:ext cx="5151300" cy="1176300"/>
          </a:xfrm>
          <a:prstGeom prst="roundRect">
            <a:avLst>
              <a:gd fmla="val 16667" name="adj"/>
            </a:avLst>
          </a:prstGeom>
          <a:noFill/>
          <a:ln cap="flat" cmpd="sng" w="38100">
            <a:solidFill>
              <a:srgbClr val="FF0000"/>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11" name="Google Shape;1711;p108"/>
          <p:cNvSpPr/>
          <p:nvPr/>
        </p:nvSpPr>
        <p:spPr>
          <a:xfrm>
            <a:off x="3039400" y="4260968"/>
            <a:ext cx="577800" cy="336000"/>
          </a:xfrm>
          <a:prstGeom prst="roundRect">
            <a:avLst>
              <a:gd fmla="val 16667" name="adj"/>
            </a:avLst>
          </a:prstGeom>
          <a:noFill/>
          <a:ln cap="flat" cmpd="sng" w="38100">
            <a:solidFill>
              <a:srgbClr val="FF0000"/>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12" name="Google Shape;1712;p108"/>
          <p:cNvSpPr/>
          <p:nvPr/>
        </p:nvSpPr>
        <p:spPr>
          <a:xfrm>
            <a:off x="212950" y="1914825"/>
            <a:ext cx="1003200" cy="800100"/>
          </a:xfrm>
          <a:prstGeom prst="wedgeRoundRectCallout">
            <a:avLst>
              <a:gd fmla="val 62711" name="adj1"/>
              <a:gd fmla="val 41865" name="adj2"/>
              <a:gd fmla="val 16667" name="adj3"/>
            </a:avLst>
          </a:prstGeom>
          <a:solidFill>
            <a:srgbClr val="FFFFFF"/>
          </a:solidFill>
          <a:ln cap="flat" cmpd="sng" w="38100">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2400" u="none" cap="none" strike="noStrike">
                <a:solidFill>
                  <a:srgbClr val="000000"/>
                </a:solidFill>
                <a:latin typeface="Arial"/>
                <a:ea typeface="Arial"/>
                <a:cs typeface="Arial"/>
                <a:sym typeface="Arial"/>
              </a:rPr>
              <a:t>輸入</a:t>
            </a:r>
            <a:endParaRPr sz="2400"/>
          </a:p>
        </p:txBody>
      </p:sp>
      <p:sp>
        <p:nvSpPr>
          <p:cNvPr id="1713" name="Google Shape;1713;p108"/>
          <p:cNvSpPr/>
          <p:nvPr/>
        </p:nvSpPr>
        <p:spPr>
          <a:xfrm>
            <a:off x="3917950" y="4200525"/>
            <a:ext cx="1003200" cy="800100"/>
          </a:xfrm>
          <a:prstGeom prst="wedgeRoundRectCallout">
            <a:avLst>
              <a:gd fmla="val -70597" name="adj1"/>
              <a:gd fmla="val -29428" name="adj2"/>
              <a:gd fmla="val 16667" name="adj3"/>
            </a:avLst>
          </a:prstGeom>
          <a:solidFill>
            <a:srgbClr val="FFFFFF"/>
          </a:solidFill>
          <a:ln cap="flat" cmpd="sng" w="38100">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zh-TW" sz="2400" u="none" cap="none" strike="noStrike">
                <a:solidFill>
                  <a:srgbClr val="000000"/>
                </a:solidFill>
                <a:latin typeface="Arial"/>
                <a:ea typeface="Arial"/>
                <a:cs typeface="Arial"/>
                <a:sym typeface="Arial"/>
              </a:rPr>
              <a:t>結果</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10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編碼者內部不一致的原因</a:t>
            </a:r>
            <a:endParaRPr/>
          </a:p>
        </p:txBody>
      </p:sp>
      <p:sp>
        <p:nvSpPr>
          <p:cNvPr id="1719" name="Google Shape;1719;p10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20" name="Google Shape;1720;p10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鳥山明，ドラゴンボール</a:t>
            </a:r>
            <a:endParaRPr/>
          </a:p>
        </p:txBody>
      </p:sp>
      <p:pic>
        <p:nvPicPr>
          <p:cNvPr id="1721" name="Google Shape;1721;p109"/>
          <p:cNvPicPr preferRelativeResize="0"/>
          <p:nvPr/>
        </p:nvPicPr>
        <p:blipFill rotWithShape="1">
          <a:blip r:embed="rId3">
            <a:alphaModFix/>
          </a:blip>
          <a:srcRect b="0" l="219" r="219" t="0"/>
          <a:stretch/>
        </p:blipFill>
        <p:spPr>
          <a:xfrm>
            <a:off x="3427425" y="4061600"/>
            <a:ext cx="2164275" cy="2796250"/>
          </a:xfrm>
          <a:prstGeom prst="rect">
            <a:avLst/>
          </a:prstGeom>
          <a:noFill/>
          <a:ln>
            <a:noFill/>
          </a:ln>
        </p:spPr>
      </p:pic>
      <p:sp>
        <p:nvSpPr>
          <p:cNvPr id="1722" name="Google Shape;1722;p109"/>
          <p:cNvSpPr txBox="1"/>
          <p:nvPr/>
        </p:nvSpPr>
        <p:spPr>
          <a:xfrm>
            <a:off x="460525" y="2689963"/>
            <a:ext cx="3123600" cy="2276400"/>
          </a:xfrm>
          <a:prstGeom prst="rect">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560"/>
              </a:spcBef>
              <a:spcAft>
                <a:spcPts val="0"/>
              </a:spcAft>
              <a:buNone/>
            </a:pPr>
            <a:r>
              <a:rPr b="1" lang="zh-TW" sz="2800">
                <a:solidFill>
                  <a:srgbClr val="000000"/>
                </a:solidFill>
              </a:rPr>
              <a:t>1. 編碼表的問題</a:t>
            </a:r>
            <a:endParaRPr b="1" sz="2800">
              <a:solidFill>
                <a:srgbClr val="000000"/>
              </a:solidFill>
            </a:endParaRPr>
          </a:p>
          <a:p>
            <a:pPr indent="0" lvl="0" marL="0" rtl="0" algn="ctr">
              <a:spcBef>
                <a:spcPts val="560"/>
              </a:spcBef>
              <a:spcAft>
                <a:spcPts val="0"/>
              </a:spcAft>
              <a:buNone/>
            </a:pPr>
            <a:r>
              <a:rPr lang="zh-TW" sz="2400">
                <a:solidFill>
                  <a:srgbClr val="000000"/>
                </a:solidFill>
              </a:rPr>
              <a:t>不同的編碼者對這份編碼表的認知不一致</a:t>
            </a:r>
            <a:br>
              <a:rPr lang="zh-TW" sz="2800">
                <a:solidFill>
                  <a:srgbClr val="000000"/>
                </a:solidFill>
              </a:rPr>
            </a:br>
            <a:r>
              <a:rPr lang="zh-TW" sz="2800">
                <a:solidFill>
                  <a:srgbClr val="000000"/>
                </a:solidFill>
              </a:rPr>
              <a:t>↓</a:t>
            </a:r>
            <a:endParaRPr sz="2800">
              <a:solidFill>
                <a:srgbClr val="000000"/>
              </a:solidFill>
            </a:endParaRPr>
          </a:p>
          <a:p>
            <a:pPr indent="0" lvl="0" marL="0" rtl="0" algn="ctr">
              <a:spcBef>
                <a:spcPts val="560"/>
              </a:spcBef>
              <a:spcAft>
                <a:spcPts val="0"/>
              </a:spcAft>
              <a:buNone/>
            </a:pPr>
            <a:r>
              <a:rPr lang="zh-TW" sz="2800">
                <a:solidFill>
                  <a:srgbClr val="000000"/>
                </a:solidFill>
              </a:rPr>
              <a:t>修正編碼表</a:t>
            </a:r>
            <a:endParaRPr/>
          </a:p>
        </p:txBody>
      </p:sp>
      <p:sp>
        <p:nvSpPr>
          <p:cNvPr id="1723" name="Google Shape;1723;p109"/>
          <p:cNvSpPr txBox="1"/>
          <p:nvPr/>
        </p:nvSpPr>
        <p:spPr>
          <a:xfrm>
            <a:off x="5546475" y="2689963"/>
            <a:ext cx="3123600" cy="2716200"/>
          </a:xfrm>
          <a:prstGeom prst="rect">
            <a:avLst/>
          </a:prstGeom>
          <a:solidFill>
            <a:srgbClr val="FFFFFF"/>
          </a:solidFill>
          <a:ln cap="flat" cmpd="sng" w="38100">
            <a:solidFill>
              <a:srgbClr val="98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560"/>
              </a:spcBef>
              <a:spcAft>
                <a:spcPts val="0"/>
              </a:spcAft>
              <a:buNone/>
            </a:pPr>
            <a:r>
              <a:rPr b="1" lang="zh-TW" sz="2800">
                <a:solidFill>
                  <a:srgbClr val="000000"/>
                </a:solidFill>
              </a:rPr>
              <a:t>2. 編碼者的問題</a:t>
            </a:r>
            <a:endParaRPr b="1" sz="2800">
              <a:solidFill>
                <a:srgbClr val="000000"/>
              </a:solidFill>
            </a:endParaRPr>
          </a:p>
          <a:p>
            <a:pPr indent="0" lvl="0" marL="0" rtl="0" algn="ctr">
              <a:spcBef>
                <a:spcPts val="560"/>
              </a:spcBef>
              <a:spcAft>
                <a:spcPts val="0"/>
              </a:spcAft>
              <a:buNone/>
            </a:pPr>
            <a:r>
              <a:rPr lang="zh-TW" sz="2400">
                <a:solidFill>
                  <a:srgbClr val="000000"/>
                </a:solidFill>
              </a:rPr>
              <a:t>編碼處理過程分心、看錯</a:t>
            </a:r>
            <a:br>
              <a:rPr lang="zh-TW" sz="2800">
                <a:solidFill>
                  <a:srgbClr val="000000"/>
                </a:solidFill>
              </a:rPr>
            </a:br>
            <a:r>
              <a:rPr lang="zh-TW" sz="2800">
                <a:solidFill>
                  <a:srgbClr val="000000"/>
                </a:solidFill>
              </a:rPr>
              <a:t>↓</a:t>
            </a:r>
            <a:endParaRPr sz="2800">
              <a:solidFill>
                <a:srgbClr val="000000"/>
              </a:solidFill>
            </a:endParaRPr>
          </a:p>
          <a:p>
            <a:pPr indent="0" lvl="0" marL="0" rtl="0" algn="ctr">
              <a:spcBef>
                <a:spcPts val="560"/>
              </a:spcBef>
              <a:spcAft>
                <a:spcPts val="0"/>
              </a:spcAft>
              <a:buNone/>
            </a:pPr>
            <a:r>
              <a:rPr lang="zh-TW" sz="2800">
                <a:solidFill>
                  <a:srgbClr val="000000"/>
                </a:solidFill>
              </a:rPr>
              <a:t>比對編碼有差異的行為，重新編碼</a:t>
            </a:r>
            <a:endParaRPr/>
          </a:p>
        </p:txBody>
      </p:sp>
      <p:sp>
        <p:nvSpPr>
          <p:cNvPr id="1724" name="Google Shape;1724;p109"/>
          <p:cNvSpPr/>
          <p:nvPr/>
        </p:nvSpPr>
        <p:spPr>
          <a:xfrm rot="2700000">
            <a:off x="2988548" y="1982114"/>
            <a:ext cx="646154" cy="895621"/>
          </a:xfrm>
          <a:prstGeom prst="down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25" name="Google Shape;1725;p109"/>
          <p:cNvSpPr/>
          <p:nvPr/>
        </p:nvSpPr>
        <p:spPr>
          <a:xfrm flipH="1" rot="-2700000">
            <a:off x="5541523" y="1982114"/>
            <a:ext cx="646154" cy="895621"/>
          </a:xfrm>
          <a:prstGeom prst="down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26" name="Google Shape;1726;p109"/>
          <p:cNvSpPr/>
          <p:nvPr/>
        </p:nvSpPr>
        <p:spPr>
          <a:xfrm flipH="1" rot="2700000">
            <a:off x="5212048" y="5113849"/>
            <a:ext cx="646154" cy="553453"/>
          </a:xfrm>
          <a:prstGeom prst="down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27" name="Google Shape;1727;p109"/>
          <p:cNvSpPr/>
          <p:nvPr/>
        </p:nvSpPr>
        <p:spPr>
          <a:xfrm rot="-2700000">
            <a:off x="3079873" y="4651589"/>
            <a:ext cx="646154" cy="895621"/>
          </a:xfrm>
          <a:prstGeom prst="down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728" name="Google Shape;1728;p109"/>
          <p:cNvSpPr/>
          <p:nvPr/>
        </p:nvSpPr>
        <p:spPr>
          <a:xfrm>
            <a:off x="5899122" y="5644500"/>
            <a:ext cx="1654200" cy="810900"/>
          </a:xfrm>
          <a:prstGeom prst="wedgeRoundRectCallout">
            <a:avLst>
              <a:gd fmla="val -71860" name="adj1"/>
              <a:gd fmla="val -2901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000000"/>
                </a:solidFill>
              </a:rPr>
              <a:t>是P2!</a:t>
            </a:r>
            <a:endParaRPr/>
          </a:p>
        </p:txBody>
      </p:sp>
      <p:pic>
        <p:nvPicPr>
          <p:cNvPr id="1729" name="Google Shape;1729;p109"/>
          <p:cNvPicPr preferRelativeResize="0"/>
          <p:nvPr/>
        </p:nvPicPr>
        <p:blipFill>
          <a:blip r:embed="rId4">
            <a:alphaModFix/>
          </a:blip>
          <a:stretch>
            <a:fillRect/>
          </a:stretch>
        </p:blipFill>
        <p:spPr>
          <a:xfrm>
            <a:off x="3614725" y="866450"/>
            <a:ext cx="1866900" cy="25137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p11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35" name="Google Shape;1735;p1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整合最後編碼結果</a:t>
            </a:r>
            <a:endParaRPr/>
          </a:p>
        </p:txBody>
      </p:sp>
      <p:sp>
        <p:nvSpPr>
          <p:cNvPr id="1736" name="Google Shape;1736;p1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37" name="Google Shape;1737;p11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738" name="Google Shape;1738;p110"/>
          <p:cNvGraphicFramePr/>
          <p:nvPr/>
        </p:nvGraphicFramePr>
        <p:xfrm>
          <a:off x="1631350" y="1210188"/>
          <a:ext cx="3000000" cy="3000000"/>
        </p:xfrm>
        <a:graphic>
          <a:graphicData uri="http://schemas.openxmlformats.org/drawingml/2006/table">
            <a:tbl>
              <a:tblPr>
                <a:noFill/>
                <a:tableStyleId>{F7BFF760-9243-4699-99C3-4A229BD6225D}</a:tableStyleId>
              </a:tblPr>
              <a:tblGrid>
                <a:gridCol w="1432225"/>
                <a:gridCol w="1432225"/>
                <a:gridCol w="1432225"/>
                <a:gridCol w="1432225"/>
              </a:tblGrid>
              <a:tr h="222575">
                <a:tc>
                  <a:txBody>
                    <a:bodyPr/>
                    <a:lstStyle/>
                    <a:p>
                      <a:pPr indent="0" lvl="0" marL="0" rtl="0" algn="l">
                        <a:lnSpc>
                          <a:spcPct val="100000"/>
                        </a:lnSpc>
                        <a:spcBef>
                          <a:spcPts val="0"/>
                        </a:spcBef>
                        <a:spcAft>
                          <a:spcPts val="0"/>
                        </a:spcAft>
                        <a:buNone/>
                      </a:pPr>
                      <a:r>
                        <a:rPr lang="zh-TW" sz="1800">
                          <a:solidFill>
                            <a:srgbClr val="FFFFFF"/>
                          </a:solidFill>
                        </a:rPr>
                        <a:t>事件編號</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solidFill>
                            <a:srgbClr val="FFFFFF"/>
                          </a:solidFill>
                        </a:rPr>
                        <a:t>編碼者1</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solidFill>
                            <a:srgbClr val="FFFFFF"/>
                          </a:solidFill>
                        </a:rPr>
                        <a:t>編碼者2</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solidFill>
                            <a:srgbClr val="FFFFFF"/>
                          </a:solidFill>
                        </a:rPr>
                        <a:t>最後編碼</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1</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solidFill>
                            <a:srgbClr val="FF0000"/>
                          </a:solidFill>
                        </a:rPr>
                        <a:t>A</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2</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solidFill>
                            <a:srgbClr val="FF0000"/>
                          </a:solidFill>
                        </a:rPr>
                        <a:t>B</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3</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solidFill>
                            <a:srgbClr val="FF0000"/>
                          </a:solidFill>
                        </a:rPr>
                        <a:t>B</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4</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C</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solidFill>
                            <a:srgbClr val="FF0000"/>
                          </a:solidFill>
                        </a:rPr>
                        <a:t>C</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5</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solidFill>
                            <a:srgbClr val="FF0000"/>
                          </a:solidFill>
                        </a:rPr>
                        <a:t>B</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6</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t>B</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solidFill>
                            <a:srgbClr val="FF0000"/>
                          </a:solidFill>
                        </a:rPr>
                        <a:t>B</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r>
              <a:tr h="100000">
                <a:tc>
                  <a:txBody>
                    <a:bodyPr/>
                    <a:lstStyle/>
                    <a:p>
                      <a:pPr indent="0" lvl="0" marL="0" rtl="0" algn="r">
                        <a:lnSpc>
                          <a:spcPct val="100000"/>
                        </a:lnSpc>
                        <a:spcBef>
                          <a:spcPts val="0"/>
                        </a:spcBef>
                        <a:spcAft>
                          <a:spcPts val="0"/>
                        </a:spcAft>
                        <a:buNone/>
                      </a:pPr>
                      <a:r>
                        <a:rPr lang="zh-TW" sz="1800">
                          <a:solidFill>
                            <a:srgbClr val="FFFFFF"/>
                          </a:solidFill>
                        </a:rPr>
                        <a:t>7</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t>C</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solidFill>
                            <a:srgbClr val="FF0000"/>
                          </a:solidFill>
                        </a:rPr>
                        <a:t>C</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8</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solidFill>
                            <a:srgbClr val="FF0000"/>
                          </a:solidFill>
                        </a:rPr>
                        <a:t>A</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r>
              <a:tr h="424250">
                <a:tc>
                  <a:txBody>
                    <a:bodyPr/>
                    <a:lstStyle/>
                    <a:p>
                      <a:pPr indent="0" lvl="0" marL="0" rtl="0" algn="r">
                        <a:lnSpc>
                          <a:spcPct val="100000"/>
                        </a:lnSpc>
                        <a:spcBef>
                          <a:spcPts val="0"/>
                        </a:spcBef>
                        <a:spcAft>
                          <a:spcPts val="0"/>
                        </a:spcAft>
                        <a:buNone/>
                      </a:pPr>
                      <a:r>
                        <a:rPr lang="zh-TW" sz="1800">
                          <a:solidFill>
                            <a:srgbClr val="FFFFFF"/>
                          </a:solidFill>
                        </a:rPr>
                        <a:t>9</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t>A</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c>
                  <a:txBody>
                    <a:bodyPr/>
                    <a:lstStyle/>
                    <a:p>
                      <a:pPr indent="0" lvl="0" marL="0" rtl="0" algn="l">
                        <a:lnSpc>
                          <a:spcPct val="100000"/>
                        </a:lnSpc>
                        <a:spcBef>
                          <a:spcPts val="0"/>
                        </a:spcBef>
                        <a:spcAft>
                          <a:spcPts val="0"/>
                        </a:spcAft>
                        <a:buNone/>
                      </a:pPr>
                      <a:r>
                        <a:rPr lang="zh-TW" sz="1800">
                          <a:solidFill>
                            <a:srgbClr val="FF0000"/>
                          </a:solidFill>
                        </a:rPr>
                        <a:t>A</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F3F9"/>
                    </a:solidFill>
                  </a:tcPr>
                </a:tc>
              </a:tr>
              <a:tr h="100000">
                <a:tc>
                  <a:txBody>
                    <a:bodyPr/>
                    <a:lstStyle/>
                    <a:p>
                      <a:pPr indent="0" lvl="0" marL="0" rtl="0" algn="r">
                        <a:lnSpc>
                          <a:spcPct val="100000"/>
                        </a:lnSpc>
                        <a:spcBef>
                          <a:spcPts val="0"/>
                        </a:spcBef>
                        <a:spcAft>
                          <a:spcPts val="0"/>
                        </a:spcAft>
                        <a:buNone/>
                      </a:pPr>
                      <a:r>
                        <a:rPr lang="zh-TW" sz="1800">
                          <a:solidFill>
                            <a:srgbClr val="FFFFFF"/>
                          </a:solidFill>
                        </a:rPr>
                        <a:t>10</a:t>
                      </a:r>
                      <a:endParaRPr sz="1800">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3A70B2"/>
                    </a:solidFill>
                  </a:tcPr>
                </a:tc>
                <a:tc>
                  <a:txBody>
                    <a:bodyPr/>
                    <a:lstStyle/>
                    <a:p>
                      <a:pPr indent="0" lvl="0" marL="0" rtl="0" algn="l">
                        <a:lnSpc>
                          <a:spcPct val="100000"/>
                        </a:lnSpc>
                        <a:spcBef>
                          <a:spcPts val="0"/>
                        </a:spcBef>
                        <a:spcAft>
                          <a:spcPts val="0"/>
                        </a:spcAft>
                        <a:buNone/>
                      </a:pPr>
                      <a:r>
                        <a:rPr lang="zh-TW" sz="1800"/>
                        <a:t>C</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t>C</a:t>
                      </a:r>
                      <a:endParaRPr sz="1800"/>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c>
                  <a:txBody>
                    <a:bodyPr/>
                    <a:lstStyle/>
                    <a:p>
                      <a:pPr indent="0" lvl="0" marL="0" rtl="0" algn="l">
                        <a:lnSpc>
                          <a:spcPct val="100000"/>
                        </a:lnSpc>
                        <a:spcBef>
                          <a:spcPts val="0"/>
                        </a:spcBef>
                        <a:spcAft>
                          <a:spcPts val="0"/>
                        </a:spcAft>
                        <a:buNone/>
                      </a:pPr>
                      <a:r>
                        <a:rPr lang="zh-TW" sz="1800">
                          <a:solidFill>
                            <a:srgbClr val="FF0000"/>
                          </a:solidFill>
                        </a:rPr>
                        <a:t>C</a:t>
                      </a:r>
                      <a:endParaRPr sz="1800">
                        <a:solidFill>
                          <a:srgbClr val="FF0000"/>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0D2E8"/>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11"/>
          <p:cNvSpPr txBox="1"/>
          <p:nvPr>
            <p:ph idx="1" type="body"/>
          </p:nvPr>
        </p:nvSpPr>
        <p:spPr>
          <a:xfrm>
            <a:off x="715550" y="1341321"/>
            <a:ext cx="7713000" cy="4758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AutoNum type="arabicPeriod"/>
            </a:pPr>
            <a:r>
              <a:rPr lang="zh-TW"/>
              <a:t>整理好需要編碼的所有記錄。</a:t>
            </a:r>
            <a:endParaRPr/>
          </a:p>
          <a:p>
            <a:pPr indent="-368300" lvl="0" marL="457200" rtl="0" algn="l">
              <a:spcBef>
                <a:spcPts val="1000"/>
              </a:spcBef>
              <a:spcAft>
                <a:spcPts val="0"/>
              </a:spcAft>
              <a:buSzPts val="2200"/>
              <a:buAutoNum type="arabicPeriod"/>
            </a:pPr>
            <a:r>
              <a:rPr lang="zh-TW"/>
              <a:t>分成3份 A、B、C：3份盡可能記錄的內容接近，避免其中一份過於特別</a:t>
            </a:r>
            <a:endParaRPr/>
          </a:p>
          <a:p>
            <a:pPr indent="-368300" lvl="0" marL="457200" rtl="0" algn="l">
              <a:spcBef>
                <a:spcPts val="1000"/>
              </a:spcBef>
              <a:spcAft>
                <a:spcPts val="0"/>
              </a:spcAft>
              <a:buSzPts val="2200"/>
              <a:buAutoNum type="arabicPeriod"/>
            </a:pPr>
            <a:r>
              <a:rPr lang="zh-TW"/>
              <a:t>A份用來進行信度評估，由兩位編碼者共同完成</a:t>
            </a:r>
            <a:endParaRPr/>
          </a:p>
          <a:p>
            <a:pPr indent="-355600" lvl="1" marL="914400" rtl="0" algn="l">
              <a:spcBef>
                <a:spcPts val="1000"/>
              </a:spcBef>
              <a:spcAft>
                <a:spcPts val="0"/>
              </a:spcAft>
              <a:buSzPts val="2000"/>
              <a:buAutoNum type="alphaLcPeriod"/>
            </a:pPr>
            <a:r>
              <a:rPr lang="zh-TW"/>
              <a:t>兩位編碼者對A份所有記錄編碼</a:t>
            </a:r>
            <a:endParaRPr/>
          </a:p>
          <a:p>
            <a:pPr indent="-355600" lvl="1" marL="914400" rtl="0" algn="l">
              <a:spcBef>
                <a:spcPts val="0"/>
              </a:spcBef>
              <a:spcAft>
                <a:spcPts val="0"/>
              </a:spcAft>
              <a:buSzPts val="2000"/>
              <a:buAutoNum type="alphaLcPeriod"/>
            </a:pPr>
            <a:r>
              <a:rPr lang="zh-TW"/>
              <a:t>進行信度分析</a:t>
            </a:r>
            <a:endParaRPr/>
          </a:p>
          <a:p>
            <a:pPr indent="-355600" lvl="1" marL="914400" rtl="0" algn="l">
              <a:spcBef>
                <a:spcPts val="0"/>
              </a:spcBef>
              <a:spcAft>
                <a:spcPts val="0"/>
              </a:spcAft>
              <a:buSzPts val="2000"/>
              <a:buAutoNum type="alphaLcPeriod"/>
            </a:pPr>
            <a:r>
              <a:rPr lang="zh-TW"/>
              <a:t>若結果不理想，表示兩人對編碼表的理解有誤。兩人需進行討論，或是調整編碼表，並回到a再次編碼</a:t>
            </a:r>
            <a:endParaRPr/>
          </a:p>
          <a:p>
            <a:pPr indent="-355600" lvl="1" marL="914400" rtl="0" algn="l">
              <a:spcBef>
                <a:spcPts val="0"/>
              </a:spcBef>
              <a:spcAft>
                <a:spcPts val="0"/>
              </a:spcAft>
              <a:buSzPts val="2000"/>
              <a:buAutoNum type="alphaLcPeriod"/>
            </a:pPr>
            <a:r>
              <a:rPr lang="zh-TW"/>
              <a:t>若信度分析結果理想，則合併有分歧的編碼結果後，進行下一步</a:t>
            </a:r>
            <a:endParaRPr/>
          </a:p>
          <a:p>
            <a:pPr indent="-368300" lvl="0" marL="457200" rtl="0" algn="l">
              <a:spcBef>
                <a:spcPts val="1000"/>
              </a:spcBef>
              <a:spcAft>
                <a:spcPts val="1000"/>
              </a:spcAft>
              <a:buSzPts val="2200"/>
              <a:buAutoNum type="arabicPeriod"/>
            </a:pPr>
            <a:r>
              <a:rPr lang="zh-TW"/>
              <a:t>兩份編碼者各別完成B、C兩份記錄。至此完成所有編碼。</a:t>
            </a:r>
            <a:endParaRPr/>
          </a:p>
        </p:txBody>
      </p:sp>
      <p:sp>
        <p:nvSpPr>
          <p:cNvPr id="1744" name="Google Shape;1744;p1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實務操作</a:t>
            </a:r>
            <a:endParaRPr/>
          </a:p>
        </p:txBody>
      </p:sp>
      <p:sp>
        <p:nvSpPr>
          <p:cNvPr id="1745" name="Google Shape;1745;p1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46" name="Google Shape;1746;p11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112"/>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AutoNum type="arabicPeriod"/>
            </a:pPr>
            <a:r>
              <a:rPr lang="zh-TW"/>
              <a:t>用線上表單參與活動。</a:t>
            </a:r>
            <a:endParaRPr/>
          </a:p>
          <a:p>
            <a:pPr indent="-368300" lvl="0" marL="457200" rtl="0" algn="l">
              <a:spcBef>
                <a:spcPts val="1000"/>
              </a:spcBef>
              <a:spcAft>
                <a:spcPts val="0"/>
              </a:spcAft>
              <a:buSzPts val="2200"/>
              <a:buAutoNum type="arabicPeriod"/>
            </a:pPr>
            <a:r>
              <a:rPr lang="zh-TW"/>
              <a:t>根據編碼表，為</a:t>
            </a:r>
            <a:r>
              <a:rPr lang="zh-TW"/>
              <a:t>討論中的</a:t>
            </a:r>
            <a:r>
              <a:rPr lang="zh-TW"/>
              <a:t>每則貼文，選擇P1~P5其中一個編碼。 </a:t>
            </a:r>
            <a:endParaRPr/>
          </a:p>
          <a:p>
            <a:pPr indent="0" lvl="0" marL="0" rtl="0" algn="l">
              <a:spcBef>
                <a:spcPts val="1000"/>
              </a:spcBef>
              <a:spcAft>
                <a:spcPts val="1000"/>
              </a:spcAft>
              <a:buNone/>
            </a:pPr>
            <a:r>
              <a:rPr lang="zh-TW"/>
              <a:t>最後將總結現場結果來計算Cohen's Kappa。</a:t>
            </a:r>
            <a:endParaRPr/>
          </a:p>
        </p:txBody>
      </p:sp>
      <p:sp>
        <p:nvSpPr>
          <p:cNvPr id="1752" name="Google Shape;1752;p1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53" name="Google Shape;1753;p112"/>
          <p:cNvSpPr txBox="1"/>
          <p:nvPr>
            <p:ph type="title"/>
          </p:nvPr>
        </p:nvSpPr>
        <p:spPr>
          <a:xfrm>
            <a:off x="532000" y="1502550"/>
            <a:ext cx="3878100" cy="733200"/>
          </a:xfrm>
          <a:prstGeom prst="rect">
            <a:avLst/>
          </a:prstGeom>
        </p:spPr>
        <p:txBody>
          <a:bodyPr anchorCtr="0" anchor="b" bIns="91425" lIns="91425" spcFirstLastPara="1" rIns="91425" wrap="square" tIns="0">
            <a:noAutofit/>
          </a:bodyPr>
          <a:lstStyle/>
          <a:p>
            <a:pPr indent="0" lvl="0" marL="0" rtl="0" algn="l">
              <a:spcBef>
                <a:spcPts val="0"/>
              </a:spcBef>
              <a:spcAft>
                <a:spcPts val="0"/>
              </a:spcAft>
              <a:buNone/>
            </a:pPr>
            <a:r>
              <a:rPr b="0" lang="zh-TW" sz="3200">
                <a:solidFill>
                  <a:schemeClr val="dk1"/>
                </a:solidFill>
              </a:rPr>
              <a:t>現場活動1</a:t>
            </a:r>
            <a:endParaRPr b="0" sz="3200">
              <a:solidFill>
                <a:schemeClr val="dk1"/>
              </a:solidFill>
            </a:endParaRPr>
          </a:p>
          <a:p>
            <a:pPr indent="0" lvl="0" marL="0" rtl="0" algn="l">
              <a:spcBef>
                <a:spcPts val="0"/>
              </a:spcBef>
              <a:spcAft>
                <a:spcPts val="0"/>
              </a:spcAft>
              <a:buNone/>
            </a:pPr>
            <a:r>
              <a:rPr lang="zh-TW" sz="3600">
                <a:solidFill>
                  <a:schemeClr val="dk1"/>
                </a:solidFill>
              </a:rPr>
              <a:t>編碼小組討論貼文</a:t>
            </a:r>
            <a:endParaRPr sz="3600"/>
          </a:p>
        </p:txBody>
      </p:sp>
      <p:pic>
        <p:nvPicPr>
          <p:cNvPr id="1754" name="Google Shape;1754;p112"/>
          <p:cNvPicPr preferRelativeResize="0"/>
          <p:nvPr/>
        </p:nvPicPr>
        <p:blipFill>
          <a:blip r:embed="rId3">
            <a:alphaModFix/>
          </a:blip>
          <a:stretch>
            <a:fillRect/>
          </a:stretch>
        </p:blipFill>
        <p:spPr>
          <a:xfrm>
            <a:off x="7202575" y="1385100"/>
            <a:ext cx="1219200" cy="1219200"/>
          </a:xfrm>
          <a:prstGeom prst="rect">
            <a:avLst/>
          </a:prstGeom>
          <a:noFill/>
          <a:ln>
            <a:noFill/>
          </a:ln>
        </p:spPr>
      </p:pic>
      <p:pic>
        <p:nvPicPr>
          <p:cNvPr id="1755" name="Google Shape;1755;p112"/>
          <p:cNvPicPr preferRelativeResize="0"/>
          <p:nvPr/>
        </p:nvPicPr>
        <p:blipFill>
          <a:blip r:embed="rId4">
            <a:alphaModFix/>
          </a:blip>
          <a:stretch>
            <a:fillRect/>
          </a:stretch>
        </p:blipFill>
        <p:spPr>
          <a:xfrm>
            <a:off x="4873025" y="2963625"/>
            <a:ext cx="1219200" cy="1219200"/>
          </a:xfrm>
          <a:prstGeom prst="rect">
            <a:avLst/>
          </a:prstGeom>
          <a:noFill/>
          <a:ln>
            <a:noFill/>
          </a:ln>
        </p:spPr>
      </p:pic>
      <p:pic>
        <p:nvPicPr>
          <p:cNvPr id="1756" name="Google Shape;1756;p112"/>
          <p:cNvPicPr preferRelativeResize="0"/>
          <p:nvPr/>
        </p:nvPicPr>
        <p:blipFill>
          <a:blip r:embed="rId5">
            <a:alphaModFix/>
          </a:blip>
          <a:stretch>
            <a:fillRect/>
          </a:stretch>
        </p:blipFill>
        <p:spPr>
          <a:xfrm>
            <a:off x="6505425" y="4542150"/>
            <a:ext cx="1197750" cy="1197750"/>
          </a:xfrm>
          <a:prstGeom prst="rect">
            <a:avLst/>
          </a:prstGeom>
          <a:noFill/>
          <a:ln>
            <a:noFill/>
          </a:ln>
        </p:spPr>
      </p:pic>
      <p:sp>
        <p:nvSpPr>
          <p:cNvPr id="1757" name="Google Shape;1757;p112"/>
          <p:cNvSpPr/>
          <p:nvPr/>
        </p:nvSpPr>
        <p:spPr>
          <a:xfrm>
            <a:off x="5920675" y="1655299"/>
            <a:ext cx="907200" cy="525000"/>
          </a:xfrm>
          <a:prstGeom prst="wedgeRoundRectCallout">
            <a:avLst>
              <a:gd fmla="val 89481" name="adj1"/>
              <a:gd fmla="val -5214" name="adj2"/>
              <a:gd fmla="val 0" name="adj3"/>
            </a:avLst>
          </a:prstGeom>
          <a:solidFill>
            <a:srgbClr val="FFFFFF"/>
          </a:solid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a:t>
            </a:r>
            <a:endParaRPr sz="2400"/>
          </a:p>
        </p:txBody>
      </p:sp>
      <p:sp>
        <p:nvSpPr>
          <p:cNvPr id="1758" name="Google Shape;1758;p112"/>
          <p:cNvSpPr/>
          <p:nvPr/>
        </p:nvSpPr>
        <p:spPr>
          <a:xfrm>
            <a:off x="6635175" y="3310724"/>
            <a:ext cx="907200" cy="525000"/>
          </a:xfrm>
          <a:prstGeom prst="wedgeRoundRectCallout">
            <a:avLst>
              <a:gd fmla="val -91328" name="adj1"/>
              <a:gd fmla="val -8128" name="adj2"/>
              <a:gd fmla="val 0" name="adj3"/>
            </a:avLst>
          </a:prstGeom>
          <a:solidFill>
            <a:srgbClr val="FFFFFF"/>
          </a:solid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a:t>
            </a:r>
            <a:endParaRPr sz="2400"/>
          </a:p>
        </p:txBody>
      </p:sp>
      <p:sp>
        <p:nvSpPr>
          <p:cNvPr id="1759" name="Google Shape;1759;p112"/>
          <p:cNvSpPr/>
          <p:nvPr/>
        </p:nvSpPr>
        <p:spPr>
          <a:xfrm>
            <a:off x="5185025" y="4878524"/>
            <a:ext cx="907200" cy="525000"/>
          </a:xfrm>
          <a:prstGeom prst="wedgeRoundRectCallout">
            <a:avLst>
              <a:gd fmla="val 89481" name="adj1"/>
              <a:gd fmla="val -5214" name="adj2"/>
              <a:gd fmla="val 0" name="adj3"/>
            </a:avLst>
          </a:prstGeom>
          <a:solidFill>
            <a:srgbClr val="FFFFFF"/>
          </a:solid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1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765" name="Google Shape;1765;p1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學生討論貼文</a:t>
            </a:r>
            <a:endParaRPr/>
          </a:p>
        </p:txBody>
      </p:sp>
      <p:sp>
        <p:nvSpPr>
          <p:cNvPr id="1766" name="Google Shape;1766;p1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67" name="Google Shape;1767;p11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768" name="Google Shape;1768;p113"/>
          <p:cNvGraphicFramePr/>
          <p:nvPr/>
        </p:nvGraphicFramePr>
        <p:xfrm>
          <a:off x="336988" y="1187163"/>
          <a:ext cx="3000000" cy="3000000"/>
        </p:xfrm>
        <a:graphic>
          <a:graphicData uri="http://schemas.openxmlformats.org/drawingml/2006/table">
            <a:tbl>
              <a:tblPr>
                <a:noFill/>
                <a:tableStyleId>{F7BFF760-9243-4699-99C3-4A229BD6225D}</a:tableStyleId>
              </a:tblPr>
              <a:tblGrid>
                <a:gridCol w="564725"/>
                <a:gridCol w="656050"/>
                <a:gridCol w="7486650"/>
              </a:tblGrid>
              <a:tr h="228600">
                <a:tc>
                  <a:txBody>
                    <a:bodyPr/>
                    <a:lstStyle/>
                    <a:p>
                      <a:pPr indent="0" lvl="0" marL="0" rtl="0" algn="ctr">
                        <a:lnSpc>
                          <a:spcPct val="115000"/>
                        </a:lnSpc>
                        <a:spcBef>
                          <a:spcPts val="0"/>
                        </a:spcBef>
                        <a:spcAft>
                          <a:spcPts val="0"/>
                        </a:spcAft>
                        <a:buNone/>
                      </a:pPr>
                      <a:r>
                        <a:rPr lang="zh-TW" sz="1800">
                          <a:solidFill>
                            <a:srgbClr val="FFFFFF"/>
                          </a:solidFill>
                        </a:rPr>
                        <a:t>事件編號</a:t>
                      </a:r>
                      <a:endParaRPr sz="1800">
                        <a:solidFill>
                          <a:srgbClr val="FFFFFF"/>
                        </a:solidFill>
                      </a:endParaRPr>
                    </a:p>
                  </a:txBody>
                  <a:tcPr marT="19050" marB="19050" marR="28575" marL="285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F6000"/>
                    </a:solidFill>
                  </a:tcPr>
                </a:tc>
                <a:tc>
                  <a:txBody>
                    <a:bodyPr/>
                    <a:lstStyle/>
                    <a:p>
                      <a:pPr indent="0" lvl="0" marL="0" rtl="0" algn="ctr">
                        <a:lnSpc>
                          <a:spcPct val="115000"/>
                        </a:lnSpc>
                        <a:spcBef>
                          <a:spcPts val="0"/>
                        </a:spcBef>
                        <a:spcAft>
                          <a:spcPts val="0"/>
                        </a:spcAft>
                        <a:buNone/>
                      </a:pPr>
                      <a:r>
                        <a:rPr lang="zh-TW" sz="1800">
                          <a:solidFill>
                            <a:srgbClr val="FFFFFF"/>
                          </a:solidFill>
                        </a:rPr>
                        <a:t>學生編號</a:t>
                      </a:r>
                      <a:endParaRPr sz="1800">
                        <a:solidFill>
                          <a:srgbClr val="FFFFFF"/>
                        </a:solidFill>
                      </a:endParaRPr>
                    </a:p>
                  </a:txBody>
                  <a:tcPr marT="19050" marB="19050" marR="28575" marL="285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F6000"/>
                    </a:solidFill>
                  </a:tcPr>
                </a:tc>
                <a:tc>
                  <a:txBody>
                    <a:bodyPr/>
                    <a:lstStyle/>
                    <a:p>
                      <a:pPr indent="0" lvl="0" marL="0" rtl="0" algn="ctr">
                        <a:lnSpc>
                          <a:spcPct val="115000"/>
                        </a:lnSpc>
                        <a:spcBef>
                          <a:spcPts val="0"/>
                        </a:spcBef>
                        <a:spcAft>
                          <a:spcPts val="0"/>
                        </a:spcAft>
                        <a:buNone/>
                      </a:pPr>
                      <a:r>
                        <a:rPr lang="zh-TW" sz="1800">
                          <a:solidFill>
                            <a:srgbClr val="FFFFFF"/>
                          </a:solidFill>
                        </a:rPr>
                        <a:t>討論內容</a:t>
                      </a:r>
                      <a:endParaRPr sz="1800">
                        <a:solidFill>
                          <a:srgbClr val="FFFFFF"/>
                        </a:solidFill>
                      </a:endParaRPr>
                    </a:p>
                  </a:txBody>
                  <a:tcPr marT="19050" marB="19050" marR="28575" marL="285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F6000"/>
                    </a:solidFill>
                  </a:tcPr>
                </a:tc>
              </a:tr>
              <a:tr h="228600">
                <a:tc>
                  <a:txBody>
                    <a:bodyPr/>
                    <a:lstStyle/>
                    <a:p>
                      <a:pPr indent="0" lvl="0" marL="0" rtl="0" algn="r">
                        <a:lnSpc>
                          <a:spcPct val="115000"/>
                        </a:lnSpc>
                        <a:spcBef>
                          <a:spcPts val="0"/>
                        </a:spcBef>
                        <a:spcAft>
                          <a:spcPts val="0"/>
                        </a:spcAft>
                        <a:buNone/>
                      </a:pPr>
                      <a:r>
                        <a:rPr lang="zh-TW" sz="1800"/>
                        <a:t>1</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StuC</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晚安</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228600">
                <a:tc>
                  <a:txBody>
                    <a:bodyPr/>
                    <a:lstStyle/>
                    <a:p>
                      <a:pPr indent="0" lvl="0" marL="0" rtl="0" algn="r">
                        <a:lnSpc>
                          <a:spcPct val="115000"/>
                        </a:lnSpc>
                        <a:spcBef>
                          <a:spcPts val="0"/>
                        </a:spcBef>
                        <a:spcAft>
                          <a:spcPts val="0"/>
                        </a:spcAft>
                        <a:buNone/>
                      </a:pPr>
                      <a:r>
                        <a:rPr lang="zh-TW" sz="1800"/>
                        <a:t>2</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StuB</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喔！ 對於討論有啥方向嘛？應該是選各大方向來討論 然後大家在添加東西</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28600">
                <a:tc>
                  <a:txBody>
                    <a:bodyPr/>
                    <a:lstStyle/>
                    <a:p>
                      <a:pPr indent="0" lvl="0" marL="0" rtl="0" algn="r">
                        <a:lnSpc>
                          <a:spcPct val="115000"/>
                        </a:lnSpc>
                        <a:spcBef>
                          <a:spcPts val="0"/>
                        </a:spcBef>
                        <a:spcAft>
                          <a:spcPts val="0"/>
                        </a:spcAft>
                        <a:buNone/>
                      </a:pPr>
                      <a:r>
                        <a:rPr lang="zh-TW" sz="1800"/>
                        <a:t>3</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StuB</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前瞻研究議題，進行更深入的資料蒐集，並撰寫分組心得報告，報告內容應包括(1)為什麼對於這個議題感興趣；(2)這個議題對於數位學習的重要性；(3)目前這個議題的研究及發展概況為何？；(4)這個研究議題未來可能的發展方向。共</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28600">
                <a:tc>
                  <a:txBody>
                    <a:bodyPr/>
                    <a:lstStyle/>
                    <a:p>
                      <a:pPr indent="0" lvl="0" marL="0" rtl="0" algn="r">
                        <a:lnSpc>
                          <a:spcPct val="115000"/>
                        </a:lnSpc>
                        <a:spcBef>
                          <a:spcPts val="0"/>
                        </a:spcBef>
                        <a:spcAft>
                          <a:spcPts val="0"/>
                        </a:spcAft>
                        <a:buNone/>
                      </a:pPr>
                      <a:r>
                        <a:rPr lang="zh-TW" sz="1800"/>
                        <a:t>4</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StuC</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我是想到數位閱讀相關議題，去做更細的探討</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228600">
                <a:tc>
                  <a:txBody>
                    <a:bodyPr/>
                    <a:lstStyle/>
                    <a:p>
                      <a:pPr indent="0" lvl="0" marL="0" rtl="0" algn="r">
                        <a:lnSpc>
                          <a:spcPct val="115000"/>
                        </a:lnSpc>
                        <a:spcBef>
                          <a:spcPts val="0"/>
                        </a:spcBef>
                        <a:spcAft>
                          <a:spcPts val="0"/>
                        </a:spcAft>
                        <a:buNone/>
                      </a:pPr>
                      <a:r>
                        <a:rPr lang="zh-TW" sz="1800"/>
                        <a:t>5</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StuB</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可以做電子書與閱讀學習策略</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28600">
                <a:tc>
                  <a:txBody>
                    <a:bodyPr/>
                    <a:lstStyle/>
                    <a:p>
                      <a:pPr indent="0" lvl="0" marL="0" rtl="0" algn="r">
                        <a:lnSpc>
                          <a:spcPct val="115000"/>
                        </a:lnSpc>
                        <a:spcBef>
                          <a:spcPts val="0"/>
                        </a:spcBef>
                        <a:spcAft>
                          <a:spcPts val="0"/>
                        </a:spcAft>
                        <a:buNone/>
                      </a:pPr>
                      <a:r>
                        <a:rPr lang="zh-TW" sz="1800"/>
                        <a:t>6</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StuB</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電子書---對數位學習的衝擊；子議題：學生閱讀學習</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28600">
                <a:tc>
                  <a:txBody>
                    <a:bodyPr/>
                    <a:lstStyle/>
                    <a:p>
                      <a:pPr indent="0" lvl="0" marL="0" rtl="0" algn="r">
                        <a:lnSpc>
                          <a:spcPct val="115000"/>
                        </a:lnSpc>
                        <a:spcBef>
                          <a:spcPts val="0"/>
                        </a:spcBef>
                        <a:spcAft>
                          <a:spcPts val="0"/>
                        </a:spcAft>
                        <a:buNone/>
                      </a:pPr>
                      <a:r>
                        <a:rPr lang="zh-TW" sz="1800"/>
                        <a:t>7</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StuB</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c>
                  <a:txBody>
                    <a:bodyPr/>
                    <a:lstStyle/>
                    <a:p>
                      <a:pPr indent="0" lvl="0" marL="0" rtl="0" algn="l">
                        <a:lnSpc>
                          <a:spcPct val="115000"/>
                        </a:lnSpc>
                        <a:spcBef>
                          <a:spcPts val="0"/>
                        </a:spcBef>
                        <a:spcAft>
                          <a:spcPts val="0"/>
                        </a:spcAft>
                        <a:buNone/>
                      </a:pPr>
                      <a:r>
                        <a:rPr lang="zh-TW" sz="1800"/>
                        <a:t>這樣就可以擴充到閱讀策略、學習模式</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9DAF8"/>
                    </a:solidFill>
                  </a:tcPr>
                </a:tc>
              </a:tr>
              <a:tr h="228600">
                <a:tc>
                  <a:txBody>
                    <a:bodyPr/>
                    <a:lstStyle/>
                    <a:p>
                      <a:pPr indent="0" lvl="0" marL="0" rtl="0" algn="r">
                        <a:lnSpc>
                          <a:spcPct val="115000"/>
                        </a:lnSpc>
                        <a:spcBef>
                          <a:spcPts val="0"/>
                        </a:spcBef>
                        <a:spcAft>
                          <a:spcPts val="0"/>
                        </a:spcAft>
                        <a:buNone/>
                      </a:pPr>
                      <a:r>
                        <a:rPr lang="zh-TW" sz="1800"/>
                        <a:t>8</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StuC</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對呀，腦與學習應該也是大方向</a:t>
                      </a:r>
                      <a:endParaRPr sz="1800"/>
                    </a:p>
                  </a:txBody>
                  <a:tcPr marT="19050" marB="19050"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228600">
                <a:tc>
                  <a:txBody>
                    <a:bodyPr/>
                    <a:lstStyle/>
                    <a:p>
                      <a:pPr indent="0" lvl="0" marL="0" rtl="0" algn="r">
                        <a:lnSpc>
                          <a:spcPct val="115000"/>
                        </a:lnSpc>
                        <a:spcBef>
                          <a:spcPts val="0"/>
                        </a:spcBef>
                        <a:spcAft>
                          <a:spcPts val="0"/>
                        </a:spcAft>
                        <a:buNone/>
                      </a:pPr>
                      <a:r>
                        <a:rPr lang="zh-TW" sz="1800"/>
                        <a:t>9</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l">
                        <a:lnSpc>
                          <a:spcPct val="115000"/>
                        </a:lnSpc>
                        <a:spcBef>
                          <a:spcPts val="0"/>
                        </a:spcBef>
                        <a:spcAft>
                          <a:spcPts val="0"/>
                        </a:spcAft>
                        <a:buNone/>
                      </a:pPr>
                      <a:r>
                        <a:rPr lang="zh-TW" sz="1800"/>
                        <a:t>StuA</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l">
                        <a:lnSpc>
                          <a:spcPct val="115000"/>
                        </a:lnSpc>
                        <a:spcBef>
                          <a:spcPts val="0"/>
                        </a:spcBef>
                        <a:spcAft>
                          <a:spcPts val="0"/>
                        </a:spcAft>
                        <a:buNone/>
                      </a:pPr>
                      <a:r>
                        <a:rPr lang="zh-TW" sz="1800"/>
                        <a:t>想一下</a:t>
                      </a:r>
                      <a:endParaRPr sz="1800"/>
                    </a:p>
                  </a:txBody>
                  <a:tcPr marT="19050" marB="19050" marR="28575" marL="2857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r>
            </a:tbl>
          </a:graphicData>
        </a:graphic>
      </p:graphicFrame>
      <p:pic>
        <p:nvPicPr>
          <p:cNvPr id="1769" name="Google Shape;1769;p113"/>
          <p:cNvPicPr preferRelativeResize="0"/>
          <p:nvPr/>
        </p:nvPicPr>
        <p:blipFill>
          <a:blip r:embed="rId3">
            <a:alphaModFix/>
          </a:blip>
          <a:stretch>
            <a:fillRect/>
          </a:stretch>
        </p:blipFill>
        <p:spPr>
          <a:xfrm>
            <a:off x="6904950" y="114650"/>
            <a:ext cx="894900" cy="894900"/>
          </a:xfrm>
          <a:prstGeom prst="rect">
            <a:avLst/>
          </a:prstGeom>
          <a:noFill/>
          <a:ln>
            <a:noFill/>
          </a:ln>
        </p:spPr>
      </p:pic>
      <p:pic>
        <p:nvPicPr>
          <p:cNvPr id="1770" name="Google Shape;1770;p113"/>
          <p:cNvPicPr preferRelativeResize="0"/>
          <p:nvPr/>
        </p:nvPicPr>
        <p:blipFill>
          <a:blip r:embed="rId4">
            <a:alphaModFix/>
          </a:blip>
          <a:stretch>
            <a:fillRect/>
          </a:stretch>
        </p:blipFill>
        <p:spPr>
          <a:xfrm>
            <a:off x="7397541" y="114650"/>
            <a:ext cx="894900" cy="894900"/>
          </a:xfrm>
          <a:prstGeom prst="rect">
            <a:avLst/>
          </a:prstGeom>
          <a:noFill/>
          <a:ln>
            <a:noFill/>
          </a:ln>
        </p:spPr>
      </p:pic>
      <p:pic>
        <p:nvPicPr>
          <p:cNvPr id="1771" name="Google Shape;1771;p113"/>
          <p:cNvPicPr preferRelativeResize="0"/>
          <p:nvPr/>
        </p:nvPicPr>
        <p:blipFill>
          <a:blip r:embed="rId5">
            <a:alphaModFix/>
          </a:blip>
          <a:stretch>
            <a:fillRect/>
          </a:stretch>
        </p:blipFill>
        <p:spPr>
          <a:xfrm>
            <a:off x="7918759" y="122522"/>
            <a:ext cx="879156" cy="8791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114"/>
          <p:cNvSpPr txBox="1"/>
          <p:nvPr>
            <p:ph idx="2" type="body"/>
          </p:nvPr>
        </p:nvSpPr>
        <p:spPr>
          <a:xfrm>
            <a:off x="5783900" y="2356000"/>
            <a:ext cx="2854800" cy="3732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1100"/>
              <a:buFont typeface="Arial"/>
              <a:buNone/>
            </a:pPr>
            <a:r>
              <a:rPr lang="zh-TW" u="sng">
                <a:hlinkClick r:id="rId3"/>
              </a:rPr>
              <a:t>https://rb.gy/as16cu</a:t>
            </a:r>
            <a:r>
              <a:rPr lang="zh-TW"/>
              <a:t> </a:t>
            </a:r>
            <a:endParaRPr/>
          </a:p>
          <a:p>
            <a:pPr indent="0" lvl="0" marL="0" rtl="0" algn="l">
              <a:spcBef>
                <a:spcPts val="1000"/>
              </a:spcBef>
              <a:spcAft>
                <a:spcPts val="1000"/>
              </a:spcAft>
              <a:buNone/>
            </a:pPr>
            <a:r>
              <a:t/>
            </a:r>
            <a:endParaRPr/>
          </a:p>
        </p:txBody>
      </p:sp>
      <p:sp>
        <p:nvSpPr>
          <p:cNvPr id="1777" name="Google Shape;1777;p11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問題解決行為歷程序列分析編碼表</a:t>
            </a:r>
            <a:endParaRPr/>
          </a:p>
        </p:txBody>
      </p:sp>
      <p:sp>
        <p:nvSpPr>
          <p:cNvPr id="1778" name="Google Shape;1778;p1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graphicFrame>
        <p:nvGraphicFramePr>
          <p:cNvPr id="1779" name="Google Shape;1779;p114"/>
          <p:cNvGraphicFramePr/>
          <p:nvPr/>
        </p:nvGraphicFramePr>
        <p:xfrm>
          <a:off x="533409" y="1898031"/>
          <a:ext cx="3000000" cy="3000000"/>
        </p:xfrm>
        <a:graphic>
          <a:graphicData uri="http://schemas.openxmlformats.org/drawingml/2006/table">
            <a:tbl>
              <a:tblPr bandRow="1" firstRow="1">
                <a:noFill/>
                <a:tableStyleId>{5F11EFF6-1032-4C0A-8850-AA4B50C991F1}</a:tableStyleId>
              </a:tblPr>
              <a:tblGrid>
                <a:gridCol w="646175"/>
                <a:gridCol w="1200075"/>
                <a:gridCol w="3404250"/>
              </a:tblGrid>
              <a:tr h="594300">
                <a:tc>
                  <a:txBody>
                    <a:bodyPr/>
                    <a:lstStyle/>
                    <a:p>
                      <a:pPr indent="0" lvl="0" marL="0" marR="0" rtl="0" algn="ctr">
                        <a:spcBef>
                          <a:spcPts val="0"/>
                        </a:spcBef>
                        <a:spcAft>
                          <a:spcPts val="0"/>
                        </a:spcAft>
                        <a:buNone/>
                      </a:pPr>
                      <a:r>
                        <a:rPr lang="zh-TW" sz="1800" u="none" cap="none" strike="noStrike"/>
                        <a:t>編碼</a:t>
                      </a:r>
                      <a:endParaRPr/>
                    </a:p>
                  </a:txBody>
                  <a:tcPr marT="19050" marB="19050" marR="28575" marL="28575" anchor="ctr"/>
                </a:tc>
                <a:tc>
                  <a:txBody>
                    <a:bodyPr/>
                    <a:lstStyle/>
                    <a:p>
                      <a:pPr indent="0" lvl="0" marL="0" marR="0" rtl="0" algn="ctr">
                        <a:spcBef>
                          <a:spcPts val="0"/>
                        </a:spcBef>
                        <a:spcAft>
                          <a:spcPts val="0"/>
                        </a:spcAft>
                        <a:buNone/>
                      </a:pPr>
                      <a:r>
                        <a:rPr lang="zh-TW" sz="1800" u="none" cap="none" strike="noStrike"/>
                        <a:t>階段</a:t>
                      </a:r>
                      <a:endParaRPr/>
                    </a:p>
                  </a:txBody>
                  <a:tcPr marT="19050" marB="19050" marR="28575" marL="28575" anchor="ctr"/>
                </a:tc>
                <a:tc>
                  <a:txBody>
                    <a:bodyPr/>
                    <a:lstStyle/>
                    <a:p>
                      <a:pPr indent="0" lvl="0" marL="0" marR="0" rtl="0" algn="ctr">
                        <a:spcBef>
                          <a:spcPts val="0"/>
                        </a:spcBef>
                        <a:spcAft>
                          <a:spcPts val="0"/>
                        </a:spcAft>
                        <a:buNone/>
                      </a:pPr>
                      <a:r>
                        <a:rPr lang="zh-TW" sz="1800" u="none" cap="none" strike="noStrike"/>
                        <a:t>運作</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P1</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定義問題</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具體描繪問題或釐清問題的定義 </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P2</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尋求解決方法</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針對問題提供（詳細/簡略的）資訊或解決方法 </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P3</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分析與歸納</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分析、比較與評論他人提出的意見、解決方法以及資訊</a:t>
                      </a:r>
                      <a:endParaRPr/>
                    </a:p>
                  </a:txBody>
                  <a:tcPr marT="19050" marB="19050" marR="28575" marL="28575" anchor="ctr"/>
                </a:tc>
              </a:tr>
              <a:tr h="702625">
                <a:tc>
                  <a:txBody>
                    <a:bodyPr/>
                    <a:lstStyle/>
                    <a:p>
                      <a:pPr indent="0" lvl="0" marL="0" marR="0" rtl="0" algn="ctr">
                        <a:spcBef>
                          <a:spcPts val="0"/>
                        </a:spcBef>
                        <a:spcAft>
                          <a:spcPts val="0"/>
                        </a:spcAft>
                        <a:buNone/>
                      </a:pPr>
                      <a:r>
                        <a:rPr lang="zh-TW" sz="1800" u="none" cap="none" strike="noStrike"/>
                        <a:t>P4</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統整與結論</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歸納先前的提議或意 見，並提出結論</a:t>
                      </a:r>
                      <a:endParaRPr/>
                    </a:p>
                  </a:txBody>
                  <a:tcPr marT="19050" marB="19050" marR="28575" marL="28575" anchor="ctr"/>
                </a:tc>
              </a:tr>
              <a:tr h="594300">
                <a:tc>
                  <a:txBody>
                    <a:bodyPr/>
                    <a:lstStyle/>
                    <a:p>
                      <a:pPr indent="0" lvl="0" marL="0" marR="0" rtl="0" algn="ctr">
                        <a:spcBef>
                          <a:spcPts val="0"/>
                        </a:spcBef>
                        <a:spcAft>
                          <a:spcPts val="0"/>
                        </a:spcAft>
                        <a:buNone/>
                      </a:pPr>
                      <a:r>
                        <a:rPr lang="zh-TW" sz="1800" u="none" cap="none" strike="noStrike"/>
                        <a:t>P5</a:t>
                      </a:r>
                      <a:endParaRPr sz="1800" u="none" cap="none" strike="noStrike"/>
                    </a:p>
                  </a:txBody>
                  <a:tcPr marT="19050" marB="19050" marR="28575" marL="28575" anchor="ctr"/>
                </a:tc>
                <a:tc>
                  <a:txBody>
                    <a:bodyPr/>
                    <a:lstStyle/>
                    <a:p>
                      <a:pPr indent="0" lvl="0" marL="0" marR="0" rtl="0" algn="l">
                        <a:spcBef>
                          <a:spcPts val="0"/>
                        </a:spcBef>
                        <a:spcAft>
                          <a:spcPts val="0"/>
                        </a:spcAft>
                        <a:buNone/>
                      </a:pPr>
                      <a:r>
                        <a:rPr lang="zh-TW" sz="1800" u="none" cap="none" strike="noStrike"/>
                        <a:t>其他</a:t>
                      </a:r>
                      <a:endParaRPr/>
                    </a:p>
                  </a:txBody>
                  <a:tcPr marT="19050" marB="19050" marR="28575" marL="28575" anchor="ctr"/>
                </a:tc>
                <a:tc>
                  <a:txBody>
                    <a:bodyPr/>
                    <a:lstStyle/>
                    <a:p>
                      <a:pPr indent="0" lvl="0" marL="0" marR="0" rtl="0" algn="l">
                        <a:spcBef>
                          <a:spcPts val="0"/>
                        </a:spcBef>
                        <a:spcAft>
                          <a:spcPts val="0"/>
                        </a:spcAft>
                        <a:buNone/>
                      </a:pPr>
                      <a:r>
                        <a:rPr lang="zh-TW" sz="1800" u="none" cap="none" strike="noStrike"/>
                        <a:t>與主題無關的討論</a:t>
                      </a:r>
                      <a:endParaRPr/>
                    </a:p>
                  </a:txBody>
                  <a:tcPr marT="19050" marB="19050" marR="28575" marL="28575" anchor="ctr"/>
                </a:tc>
              </a:tr>
            </a:tbl>
          </a:graphicData>
        </a:graphic>
      </p:graphicFrame>
      <p:pic>
        <p:nvPicPr>
          <p:cNvPr id="1780" name="Google Shape;1780;p114"/>
          <p:cNvPicPr preferRelativeResize="0"/>
          <p:nvPr/>
        </p:nvPicPr>
        <p:blipFill>
          <a:blip r:embed="rId4">
            <a:alphaModFix/>
          </a:blip>
          <a:stretch>
            <a:fillRect/>
          </a:stretch>
        </p:blipFill>
        <p:spPr>
          <a:xfrm>
            <a:off x="6077925" y="2968375"/>
            <a:ext cx="2266750" cy="2266750"/>
          </a:xfrm>
          <a:prstGeom prst="rect">
            <a:avLst/>
          </a:prstGeom>
          <a:noFill/>
          <a:ln>
            <a:noFill/>
          </a:ln>
        </p:spPr>
      </p:pic>
      <p:sp>
        <p:nvSpPr>
          <p:cNvPr id="1781" name="Google Shape;1781;p114"/>
          <p:cNvSpPr txBox="1"/>
          <p:nvPr>
            <p:ph idx="3" type="body"/>
          </p:nvPr>
        </p:nvSpPr>
        <p:spPr>
          <a:xfrm>
            <a:off x="1883350" y="6431700"/>
            <a:ext cx="6308700" cy="259500"/>
          </a:xfrm>
          <a:prstGeom prst="rect">
            <a:avLst/>
          </a:prstGeom>
        </p:spPr>
        <p:txBody>
          <a:bodyPr anchorCtr="0" anchor="ctr" bIns="0" lIns="0" spcFirstLastPara="1" rIns="0" wrap="square" tIns="0">
            <a:normAutofit fontScale="70000" lnSpcReduction="20000"/>
          </a:bodyPr>
          <a:lstStyle/>
          <a:p>
            <a:pPr indent="0" lvl="0" marL="0" rtl="0" algn="r">
              <a:lnSpc>
                <a:spcPct val="115000"/>
              </a:lnSpc>
              <a:spcBef>
                <a:spcPts val="1000"/>
              </a:spcBef>
              <a:spcAft>
                <a:spcPts val="1000"/>
              </a:spcAft>
              <a:buNone/>
            </a:pPr>
            <a:r>
              <a:rPr lang="zh-TW" sz="1200">
                <a:solidFill>
                  <a:schemeClr val="dk1"/>
                </a:solidFill>
                <a:latin typeface="Cambria"/>
                <a:ea typeface="Cambria"/>
                <a:cs typeface="Cambria"/>
                <a:sym typeface="Cambria"/>
              </a:rPr>
              <a:t>Hou, H.-T., Chang, K.-E., &amp; Sung, Y.-T. (2008). Analysis of Problem-Solving-Based Online Asynchronous Discussion Pattern. </a:t>
            </a:r>
            <a:r>
              <a:rPr i="1" lang="zh-TW" sz="1200">
                <a:solidFill>
                  <a:schemeClr val="dk1"/>
                </a:solidFill>
                <a:latin typeface="Cambria"/>
                <a:ea typeface="Cambria"/>
                <a:cs typeface="Cambria"/>
                <a:sym typeface="Cambria"/>
              </a:rPr>
              <a:t>Educational Technology &amp; Society</a:t>
            </a:r>
            <a:r>
              <a:rPr lang="zh-TW" sz="1200">
                <a:solidFill>
                  <a:schemeClr val="dk1"/>
                </a:solidFill>
                <a:latin typeface="Cambria"/>
                <a:ea typeface="Cambria"/>
                <a:cs typeface="Cambria"/>
                <a:sym typeface="Cambria"/>
              </a:rPr>
              <a:t>, </a:t>
            </a:r>
            <a:r>
              <a:rPr i="1" lang="zh-TW" sz="1200">
                <a:solidFill>
                  <a:schemeClr val="dk1"/>
                </a:solidFill>
                <a:latin typeface="Cambria"/>
                <a:ea typeface="Cambria"/>
                <a:cs typeface="Cambria"/>
                <a:sym typeface="Cambria"/>
              </a:rPr>
              <a:t>11</a:t>
            </a:r>
            <a:r>
              <a:rPr lang="zh-TW" sz="1200">
                <a:solidFill>
                  <a:schemeClr val="dk1"/>
                </a:solidFill>
                <a:latin typeface="Cambria"/>
                <a:ea typeface="Cambria"/>
                <a:cs typeface="Cambria"/>
                <a:sym typeface="Cambria"/>
              </a:rPr>
              <a:t>(1), 17-28.</a:t>
            </a:r>
            <a:endParaRPr sz="1200">
              <a:solidFill>
                <a:schemeClr val="dk1"/>
              </a:solidFill>
              <a:latin typeface="Cambria"/>
              <a:ea typeface="Cambria"/>
              <a:cs typeface="Cambria"/>
              <a:sym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115"/>
          <p:cNvSpPr/>
          <p:nvPr/>
        </p:nvSpPr>
        <p:spPr>
          <a:xfrm>
            <a:off x="4787875" y="2220700"/>
            <a:ext cx="983100" cy="525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7" name="Google Shape;1787;p115"/>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1788" name="Google Shape;1788;p11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89" name="Google Shape;1789;p11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3200"/>
              <a:t>滯後序列分析：樣本統計量</a:t>
            </a:r>
            <a:endParaRPr sz="3200"/>
          </a:p>
          <a:p>
            <a:pPr indent="0" lvl="0" marL="0" rtl="0" algn="l">
              <a:spcBef>
                <a:spcPts val="0"/>
              </a:spcBef>
              <a:spcAft>
                <a:spcPts val="0"/>
              </a:spcAft>
              <a:buNone/>
            </a:pPr>
            <a:r>
              <a:rPr lang="zh-TW"/>
              <a:t>事件轉移表</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7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準實驗研究法於數位學習的應用</a:t>
            </a:r>
            <a:endParaRPr/>
          </a:p>
        </p:txBody>
      </p:sp>
      <p:sp>
        <p:nvSpPr>
          <p:cNvPr id="1233" name="Google Shape;1233;p7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34" name="Google Shape;1234;p7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cxnSp>
        <p:nvCxnSpPr>
          <p:cNvPr id="1235" name="Google Shape;1235;p71"/>
          <p:cNvCxnSpPr/>
          <p:nvPr/>
        </p:nvCxnSpPr>
        <p:spPr>
          <a:xfrm>
            <a:off x="4629150" y="1698653"/>
            <a:ext cx="0" cy="4717800"/>
          </a:xfrm>
          <a:prstGeom prst="straightConnector1">
            <a:avLst/>
          </a:prstGeom>
          <a:noFill/>
          <a:ln cap="flat" cmpd="sng" w="19050">
            <a:solidFill>
              <a:srgbClr val="666666"/>
            </a:solidFill>
            <a:prstDash val="dash"/>
            <a:miter lim="8000"/>
            <a:headEnd len="sm" w="sm" type="none"/>
            <a:tailEnd len="sm" w="sm" type="none"/>
          </a:ln>
        </p:spPr>
      </p:cxnSp>
      <p:sp>
        <p:nvSpPr>
          <p:cNvPr id="1236" name="Google Shape;1236;p71"/>
          <p:cNvSpPr txBox="1"/>
          <p:nvPr/>
        </p:nvSpPr>
        <p:spPr>
          <a:xfrm>
            <a:off x="1656001" y="5443976"/>
            <a:ext cx="29730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4F81BD"/>
                </a:solidFill>
                <a:latin typeface="Cambria"/>
                <a:ea typeface="Cambria"/>
                <a:cs typeface="Cambria"/>
                <a:sym typeface="Cambria"/>
              </a:rPr>
              <a:t>Experimental Group</a:t>
            </a:r>
            <a:endParaRPr b="0" i="0" sz="1800" u="none" cap="none" strike="noStrike">
              <a:solidFill>
                <a:srgbClr val="4F81BD"/>
              </a:solidFill>
              <a:latin typeface="Cambria"/>
              <a:ea typeface="Cambria"/>
              <a:cs typeface="Cambria"/>
              <a:sym typeface="Cambria"/>
            </a:endParaRPr>
          </a:p>
          <a:p>
            <a:pPr indent="0" lvl="0" marL="0" marR="0" rtl="0" algn="ctr">
              <a:spcBef>
                <a:spcPts val="0"/>
              </a:spcBef>
              <a:spcAft>
                <a:spcPts val="0"/>
              </a:spcAft>
              <a:buNone/>
            </a:pPr>
            <a:r>
              <a:rPr b="1" i="0" lang="zh-TW" sz="2400" u="none" cap="none" strike="noStrike">
                <a:solidFill>
                  <a:srgbClr val="4F81BD"/>
                </a:solidFill>
                <a:latin typeface="Cambria"/>
                <a:ea typeface="Cambria"/>
                <a:cs typeface="Cambria"/>
                <a:sym typeface="Cambria"/>
              </a:rPr>
              <a:t>實驗組</a:t>
            </a:r>
            <a:endParaRPr b="1" i="0" sz="2400" u="none" cap="none" strike="noStrike">
              <a:solidFill>
                <a:srgbClr val="4F81BD"/>
              </a:solidFill>
              <a:latin typeface="Cambria"/>
              <a:ea typeface="Cambria"/>
              <a:cs typeface="Cambria"/>
              <a:sym typeface="Cambria"/>
            </a:endParaRPr>
          </a:p>
        </p:txBody>
      </p:sp>
      <p:sp>
        <p:nvSpPr>
          <p:cNvPr id="1237" name="Google Shape;1237;p71"/>
          <p:cNvSpPr txBox="1"/>
          <p:nvPr/>
        </p:nvSpPr>
        <p:spPr>
          <a:xfrm>
            <a:off x="4816918" y="5443976"/>
            <a:ext cx="29730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F79646"/>
                </a:solidFill>
                <a:latin typeface="Cambria"/>
                <a:ea typeface="Cambria"/>
                <a:cs typeface="Cambria"/>
                <a:sym typeface="Cambria"/>
              </a:rPr>
              <a:t>Control Group</a:t>
            </a:r>
            <a:endParaRPr/>
          </a:p>
          <a:p>
            <a:pPr indent="0" lvl="0" marL="0" marR="0" rtl="0" algn="ctr">
              <a:spcBef>
                <a:spcPts val="0"/>
              </a:spcBef>
              <a:spcAft>
                <a:spcPts val="0"/>
              </a:spcAft>
              <a:buNone/>
            </a:pPr>
            <a:r>
              <a:rPr b="1" i="0" lang="zh-TW" sz="2400" u="none" cap="none" strike="noStrike">
                <a:solidFill>
                  <a:srgbClr val="F79646"/>
                </a:solidFill>
                <a:latin typeface="Cambria"/>
                <a:ea typeface="Cambria"/>
                <a:cs typeface="Cambria"/>
                <a:sym typeface="Cambria"/>
              </a:rPr>
              <a:t>控制組</a:t>
            </a:r>
            <a:endParaRPr/>
          </a:p>
        </p:txBody>
      </p:sp>
      <p:pic>
        <p:nvPicPr>
          <p:cNvPr id="1238" name="Google Shape;1238;p71"/>
          <p:cNvPicPr preferRelativeResize="0"/>
          <p:nvPr/>
        </p:nvPicPr>
        <p:blipFill rotWithShape="1">
          <a:blip r:embed="rId3">
            <a:alphaModFix/>
          </a:blip>
          <a:srcRect b="0" l="0" r="0" t="0"/>
          <a:stretch/>
        </p:blipFill>
        <p:spPr>
          <a:xfrm>
            <a:off x="1656001" y="1414339"/>
            <a:ext cx="5715900" cy="4029600"/>
          </a:xfrm>
          <a:prstGeom prst="rect">
            <a:avLst/>
          </a:prstGeom>
          <a:noFill/>
          <a:ln>
            <a:noFill/>
          </a:ln>
        </p:spPr>
      </p:pic>
      <p:sp>
        <p:nvSpPr>
          <p:cNvPr id="1239" name="Google Shape;1239;p71"/>
          <p:cNvSpPr/>
          <p:nvPr/>
        </p:nvSpPr>
        <p:spPr>
          <a:xfrm>
            <a:off x="1012054" y="1544716"/>
            <a:ext cx="1438200" cy="683700"/>
          </a:xfrm>
          <a:prstGeom prst="wedgeRoundRectCallout">
            <a:avLst>
              <a:gd fmla="val 53241" name="adj1"/>
              <a:gd fmla="val 72890" name="adj2"/>
              <a:gd fmla="val 16667" name="adj3"/>
            </a:avLst>
          </a:prstGeom>
          <a:gradFill>
            <a:gsLst>
              <a:gs pos="0">
                <a:srgbClr val="A490BC"/>
              </a:gs>
              <a:gs pos="50000">
                <a:srgbClr val="7F5FA6"/>
              </a:gs>
              <a:gs pos="100000">
                <a:srgbClr val="705196"/>
              </a:gs>
            </a:gsLst>
            <a:lin ang="5400012" scaled="0"/>
          </a:gradFill>
          <a:ln cap="flat" cmpd="sng" w="9525">
            <a:solidFill>
              <a:srgbClr val="8064A2"/>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研究者</a:t>
            </a:r>
            <a:endParaRPr b="0"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(教師)</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1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795" name="Google Shape;1795;p1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796" name="Google Shape;1796;p116"/>
          <p:cNvSpPr txBox="1"/>
          <p:nvPr/>
        </p:nvSpPr>
        <p:spPr>
          <a:xfrm>
            <a:off x="476250" y="170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某動物園有3個地區</a:t>
            </a:r>
            <a:endParaRPr b="1" sz="4000">
              <a:solidFill>
                <a:srgbClr val="FFFFFF"/>
              </a:solidFill>
              <a:latin typeface="Microsoft JhengHei"/>
              <a:ea typeface="Microsoft JhengHei"/>
              <a:cs typeface="Microsoft JhengHei"/>
              <a:sym typeface="Microsoft JhengHei"/>
            </a:endParaRPr>
          </a:p>
        </p:txBody>
      </p:sp>
      <p:pic>
        <p:nvPicPr>
          <p:cNvPr id="1797" name="Google Shape;1797;p116"/>
          <p:cNvPicPr preferRelativeResize="0"/>
          <p:nvPr/>
        </p:nvPicPr>
        <p:blipFill>
          <a:blip r:embed="rId3">
            <a:alphaModFix/>
          </a:blip>
          <a:stretch>
            <a:fillRect/>
          </a:stretch>
        </p:blipFill>
        <p:spPr>
          <a:xfrm>
            <a:off x="152408" y="1413225"/>
            <a:ext cx="4347126" cy="2445262"/>
          </a:xfrm>
          <a:prstGeom prst="rect">
            <a:avLst/>
          </a:prstGeom>
          <a:noFill/>
          <a:ln>
            <a:noFill/>
          </a:ln>
        </p:spPr>
      </p:pic>
      <p:pic>
        <p:nvPicPr>
          <p:cNvPr id="1798" name="Google Shape;1798;p116"/>
          <p:cNvPicPr preferRelativeResize="0"/>
          <p:nvPr/>
        </p:nvPicPr>
        <p:blipFill>
          <a:blip r:embed="rId4">
            <a:alphaModFix/>
          </a:blip>
          <a:stretch>
            <a:fillRect/>
          </a:stretch>
        </p:blipFill>
        <p:spPr>
          <a:xfrm>
            <a:off x="4499534" y="1413225"/>
            <a:ext cx="4347126" cy="2445266"/>
          </a:xfrm>
          <a:prstGeom prst="rect">
            <a:avLst/>
          </a:prstGeom>
          <a:noFill/>
          <a:ln>
            <a:noFill/>
          </a:ln>
        </p:spPr>
      </p:pic>
      <p:pic>
        <p:nvPicPr>
          <p:cNvPr id="1799" name="Google Shape;1799;p116"/>
          <p:cNvPicPr preferRelativeResize="0"/>
          <p:nvPr/>
        </p:nvPicPr>
        <p:blipFill>
          <a:blip r:embed="rId5">
            <a:alphaModFix/>
          </a:blip>
          <a:stretch>
            <a:fillRect/>
          </a:stretch>
        </p:blipFill>
        <p:spPr>
          <a:xfrm>
            <a:off x="2398437" y="3858488"/>
            <a:ext cx="4347135" cy="2445262"/>
          </a:xfrm>
          <a:prstGeom prst="rect">
            <a:avLst/>
          </a:prstGeom>
          <a:noFill/>
          <a:ln>
            <a:noFill/>
          </a:ln>
        </p:spPr>
      </p:pic>
      <p:sp>
        <p:nvSpPr>
          <p:cNvPr id="1800" name="Google Shape;1800;p116"/>
          <p:cNvSpPr/>
          <p:nvPr/>
        </p:nvSpPr>
        <p:spPr>
          <a:xfrm>
            <a:off x="279475" y="1485450"/>
            <a:ext cx="23157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熱帶莽原區</a:t>
            </a:r>
            <a:endParaRPr sz="2400">
              <a:solidFill>
                <a:srgbClr val="FFFFFF"/>
              </a:solidFill>
            </a:endParaRPr>
          </a:p>
        </p:txBody>
      </p:sp>
      <p:sp>
        <p:nvSpPr>
          <p:cNvPr id="1801" name="Google Shape;1801;p116"/>
          <p:cNvSpPr/>
          <p:nvPr/>
        </p:nvSpPr>
        <p:spPr>
          <a:xfrm>
            <a:off x="4687150" y="148545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叢林區</a:t>
            </a:r>
            <a:endParaRPr sz="2400">
              <a:solidFill>
                <a:srgbClr val="FFFFFF"/>
              </a:solidFill>
            </a:endParaRPr>
          </a:p>
        </p:txBody>
      </p:sp>
      <p:sp>
        <p:nvSpPr>
          <p:cNvPr id="1802" name="Google Shape;1802;p116"/>
          <p:cNvSpPr/>
          <p:nvPr/>
        </p:nvSpPr>
        <p:spPr>
          <a:xfrm>
            <a:off x="2525513" y="401090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沙漠區</a:t>
            </a:r>
            <a:endParaRPr sz="24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1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08" name="Google Shape;1808;p1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09" name="Google Shape;1809;p117"/>
          <p:cNvSpPr txBox="1"/>
          <p:nvPr/>
        </p:nvSpPr>
        <p:spPr>
          <a:xfrm>
            <a:off x="476250" y="170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遊客在動物園裡面走動</a:t>
            </a:r>
            <a:endParaRPr b="1" sz="4000">
              <a:solidFill>
                <a:srgbClr val="FFFFFF"/>
              </a:solidFill>
              <a:latin typeface="Microsoft JhengHei"/>
              <a:ea typeface="Microsoft JhengHei"/>
              <a:cs typeface="Microsoft JhengHei"/>
              <a:sym typeface="Microsoft JhengHei"/>
            </a:endParaRPr>
          </a:p>
        </p:txBody>
      </p:sp>
      <p:pic>
        <p:nvPicPr>
          <p:cNvPr id="1810" name="Google Shape;1810;p117"/>
          <p:cNvPicPr preferRelativeResize="0"/>
          <p:nvPr/>
        </p:nvPicPr>
        <p:blipFill>
          <a:blip r:embed="rId3">
            <a:alphaModFix/>
          </a:blip>
          <a:stretch>
            <a:fillRect/>
          </a:stretch>
        </p:blipFill>
        <p:spPr>
          <a:xfrm>
            <a:off x="152408" y="1413225"/>
            <a:ext cx="4347126" cy="2445262"/>
          </a:xfrm>
          <a:prstGeom prst="rect">
            <a:avLst/>
          </a:prstGeom>
          <a:noFill/>
          <a:ln>
            <a:noFill/>
          </a:ln>
        </p:spPr>
      </p:pic>
      <p:pic>
        <p:nvPicPr>
          <p:cNvPr id="1811" name="Google Shape;1811;p117"/>
          <p:cNvPicPr preferRelativeResize="0"/>
          <p:nvPr/>
        </p:nvPicPr>
        <p:blipFill>
          <a:blip r:embed="rId4">
            <a:alphaModFix/>
          </a:blip>
          <a:stretch>
            <a:fillRect/>
          </a:stretch>
        </p:blipFill>
        <p:spPr>
          <a:xfrm>
            <a:off x="4499534" y="1413225"/>
            <a:ext cx="4347126" cy="2445266"/>
          </a:xfrm>
          <a:prstGeom prst="rect">
            <a:avLst/>
          </a:prstGeom>
          <a:noFill/>
          <a:ln>
            <a:noFill/>
          </a:ln>
        </p:spPr>
      </p:pic>
      <p:pic>
        <p:nvPicPr>
          <p:cNvPr id="1812" name="Google Shape;1812;p117"/>
          <p:cNvPicPr preferRelativeResize="0"/>
          <p:nvPr/>
        </p:nvPicPr>
        <p:blipFill>
          <a:blip r:embed="rId5">
            <a:alphaModFix/>
          </a:blip>
          <a:stretch>
            <a:fillRect/>
          </a:stretch>
        </p:blipFill>
        <p:spPr>
          <a:xfrm>
            <a:off x="2398437" y="3858488"/>
            <a:ext cx="4347135" cy="2445262"/>
          </a:xfrm>
          <a:prstGeom prst="rect">
            <a:avLst/>
          </a:prstGeom>
          <a:noFill/>
          <a:ln>
            <a:noFill/>
          </a:ln>
        </p:spPr>
      </p:pic>
      <p:sp>
        <p:nvSpPr>
          <p:cNvPr id="1813" name="Google Shape;1813;p117"/>
          <p:cNvSpPr/>
          <p:nvPr/>
        </p:nvSpPr>
        <p:spPr>
          <a:xfrm>
            <a:off x="279475" y="1485450"/>
            <a:ext cx="23157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熱帶莽原區</a:t>
            </a:r>
            <a:endParaRPr sz="2400">
              <a:solidFill>
                <a:srgbClr val="FFFFFF"/>
              </a:solidFill>
            </a:endParaRPr>
          </a:p>
        </p:txBody>
      </p:sp>
      <p:sp>
        <p:nvSpPr>
          <p:cNvPr id="1814" name="Google Shape;1814;p117"/>
          <p:cNvSpPr/>
          <p:nvPr/>
        </p:nvSpPr>
        <p:spPr>
          <a:xfrm>
            <a:off x="6917250" y="148545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叢林區</a:t>
            </a:r>
            <a:endParaRPr sz="2400">
              <a:solidFill>
                <a:srgbClr val="FFFFFF"/>
              </a:solidFill>
            </a:endParaRPr>
          </a:p>
        </p:txBody>
      </p:sp>
      <p:sp>
        <p:nvSpPr>
          <p:cNvPr id="1815" name="Google Shape;1815;p117"/>
          <p:cNvSpPr/>
          <p:nvPr/>
        </p:nvSpPr>
        <p:spPr>
          <a:xfrm>
            <a:off x="4830838" y="5634775"/>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沙漠區</a:t>
            </a:r>
            <a:endParaRPr sz="2400">
              <a:solidFill>
                <a:srgbClr val="FFFFFF"/>
              </a:solidFill>
            </a:endParaRPr>
          </a:p>
        </p:txBody>
      </p:sp>
      <p:sp>
        <p:nvSpPr>
          <p:cNvPr id="1816" name="Google Shape;1816;p117"/>
          <p:cNvSpPr/>
          <p:nvPr/>
        </p:nvSpPr>
        <p:spPr>
          <a:xfrm flipH="1" rot="8100000">
            <a:off x="4494642" y="3437923"/>
            <a:ext cx="1300369" cy="524815"/>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17"/>
          <p:cNvSpPr/>
          <p:nvPr/>
        </p:nvSpPr>
        <p:spPr>
          <a:xfrm flipH="1" rot="-8100000">
            <a:off x="3391667" y="3336023"/>
            <a:ext cx="1300369" cy="524815"/>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17"/>
          <p:cNvSpPr/>
          <p:nvPr/>
        </p:nvSpPr>
        <p:spPr>
          <a:xfrm flipH="1">
            <a:off x="3921762" y="2530323"/>
            <a:ext cx="13005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17"/>
          <p:cNvSpPr/>
          <p:nvPr/>
        </p:nvSpPr>
        <p:spPr>
          <a:xfrm flipH="1" rot="10800000">
            <a:off x="792026" y="2214675"/>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17"/>
          <p:cNvSpPr/>
          <p:nvPr/>
        </p:nvSpPr>
        <p:spPr>
          <a:xfrm flipH="1" rot="10800000">
            <a:off x="7212326" y="2214675"/>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17"/>
          <p:cNvSpPr/>
          <p:nvPr/>
        </p:nvSpPr>
        <p:spPr>
          <a:xfrm flipH="1">
            <a:off x="5060801" y="4750538"/>
            <a:ext cx="1290600" cy="788700"/>
          </a:xfrm>
          <a:prstGeom prst="curvedDownArrow">
            <a:avLst>
              <a:gd fmla="val 25000" name="adj1"/>
              <a:gd fmla="val 50000" name="adj2"/>
              <a:gd fmla="val 2500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2" name="Google Shape;1822;p117"/>
          <p:cNvPicPr preferRelativeResize="0"/>
          <p:nvPr/>
        </p:nvPicPr>
        <p:blipFill>
          <a:blip r:embed="rId6">
            <a:alphaModFix/>
          </a:blip>
          <a:stretch>
            <a:fillRect/>
          </a:stretch>
        </p:blipFill>
        <p:spPr>
          <a:xfrm>
            <a:off x="6174425" y="3138850"/>
            <a:ext cx="2686125" cy="3350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1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28" name="Google Shape;1828;p11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829" name="Google Shape;1829;p118"/>
          <p:cNvSpPr txBox="1"/>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如果能夠分析</a:t>
            </a:r>
            <a:r>
              <a:rPr b="1" lang="zh-TW" sz="4000" u="sng">
                <a:solidFill>
                  <a:srgbClr val="FFFFFF"/>
                </a:solidFill>
                <a:latin typeface="Microsoft JhengHei"/>
                <a:ea typeface="Microsoft JhengHei"/>
                <a:cs typeface="Microsoft JhengHei"/>
                <a:sym typeface="Microsoft JhengHei"/>
              </a:rPr>
              <a:t>遊客的路線</a:t>
            </a:r>
            <a:r>
              <a:rPr b="1" lang="zh-TW" sz="4000">
                <a:solidFill>
                  <a:srgbClr val="FFFFFF"/>
                </a:solidFill>
                <a:latin typeface="Microsoft JhengHei"/>
                <a:ea typeface="Microsoft JhengHei"/>
                <a:cs typeface="Microsoft JhengHei"/>
                <a:sym typeface="Microsoft JhengHei"/>
              </a:rPr>
              <a:t>的話</a:t>
            </a:r>
            <a:endParaRPr b="1" sz="40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就能規劃有效的導覽介紹了</a:t>
            </a:r>
            <a:endParaRPr b="1" sz="4000">
              <a:solidFill>
                <a:srgbClr val="FFFFFF"/>
              </a:solidFill>
              <a:latin typeface="Microsoft JhengHei"/>
              <a:ea typeface="Microsoft JhengHei"/>
              <a:cs typeface="Microsoft JhengHei"/>
              <a:sym typeface="Microsoft JhengHei"/>
            </a:endParaRPr>
          </a:p>
        </p:txBody>
      </p:sp>
      <p:pic>
        <p:nvPicPr>
          <p:cNvPr id="1830" name="Google Shape;1830;p118"/>
          <p:cNvPicPr preferRelativeResize="0"/>
          <p:nvPr/>
        </p:nvPicPr>
        <p:blipFill>
          <a:blip r:embed="rId3">
            <a:alphaModFix/>
          </a:blip>
          <a:stretch>
            <a:fillRect/>
          </a:stretch>
        </p:blipFill>
        <p:spPr>
          <a:xfrm>
            <a:off x="3162850" y="2020900"/>
            <a:ext cx="2671050" cy="2770850"/>
          </a:xfrm>
          <a:prstGeom prst="rect">
            <a:avLst/>
          </a:prstGeom>
          <a:noFill/>
          <a:ln>
            <a:noFill/>
          </a:ln>
        </p:spPr>
      </p:pic>
      <p:sp>
        <p:nvSpPr>
          <p:cNvPr id="1831" name="Google Shape;1831;p118"/>
          <p:cNvSpPr/>
          <p:nvPr/>
        </p:nvSpPr>
        <p:spPr>
          <a:xfrm>
            <a:off x="1492913" y="883900"/>
            <a:ext cx="23157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熱帶莽原區</a:t>
            </a:r>
            <a:endParaRPr sz="2400">
              <a:solidFill>
                <a:srgbClr val="FFFFFF"/>
              </a:solidFill>
            </a:endParaRPr>
          </a:p>
        </p:txBody>
      </p:sp>
      <p:sp>
        <p:nvSpPr>
          <p:cNvPr id="1832" name="Google Shape;1832;p118"/>
          <p:cNvSpPr/>
          <p:nvPr/>
        </p:nvSpPr>
        <p:spPr>
          <a:xfrm>
            <a:off x="5900588" y="88390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B 叢林區</a:t>
            </a:r>
            <a:endParaRPr sz="2400">
              <a:solidFill>
                <a:srgbClr val="FFFFFF"/>
              </a:solidFill>
            </a:endParaRPr>
          </a:p>
        </p:txBody>
      </p:sp>
      <p:sp>
        <p:nvSpPr>
          <p:cNvPr id="1833" name="Google Shape;1833;p118"/>
          <p:cNvSpPr/>
          <p:nvPr/>
        </p:nvSpPr>
        <p:spPr>
          <a:xfrm flipH="1">
            <a:off x="4069811" y="911950"/>
            <a:ext cx="15690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18"/>
          <p:cNvSpPr/>
          <p:nvPr/>
        </p:nvSpPr>
        <p:spPr>
          <a:xfrm>
            <a:off x="3325345" y="27773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4800">
                <a:solidFill>
                  <a:srgbClr val="FFFFFF"/>
                </a:solidFill>
              </a:rPr>
              <a:t>?</a:t>
            </a:r>
            <a:endParaRPr sz="48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40" name="Google Shape;1840;p11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841" name="Google Shape;1841;p119"/>
          <p:cNvGraphicFramePr/>
          <p:nvPr/>
        </p:nvGraphicFramePr>
        <p:xfrm>
          <a:off x="396650" y="96988"/>
          <a:ext cx="3000000" cy="3000000"/>
        </p:xfrm>
        <a:graphic>
          <a:graphicData uri="http://schemas.openxmlformats.org/drawingml/2006/table">
            <a:tbl>
              <a:tblPr>
                <a:noFill/>
                <a:tableStyleId>{26D9D326-6533-4BB5-A6C5-8BFCD533F74D}</a:tableStyleId>
              </a:tblPr>
              <a:tblGrid>
                <a:gridCol w="1416675"/>
                <a:gridCol w="1207575"/>
                <a:gridCol w="880900"/>
              </a:tblGrid>
              <a:tr h="548600">
                <a:tc>
                  <a:txBody>
                    <a:bodyPr/>
                    <a:lstStyle/>
                    <a:p>
                      <a:pPr indent="0" lvl="0" marL="0" rtl="0" algn="ctr">
                        <a:spcBef>
                          <a:spcPts val="0"/>
                        </a:spcBef>
                        <a:spcAft>
                          <a:spcPts val="0"/>
                        </a:spcAft>
                        <a:buNone/>
                      </a:pPr>
                      <a:r>
                        <a:rPr b="1" lang="zh-TW" sz="1600">
                          <a:solidFill>
                            <a:srgbClr val="FFFFFF"/>
                          </a:solidFill>
                        </a:rPr>
                        <a:t>研究對象編號</a:t>
                      </a:r>
                      <a:endParaRPr b="1" sz="16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4</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6</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000000"/>
                          </a:solidFill>
                        </a:rPr>
                        <a:t>7</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8</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000000"/>
                          </a:solidFill>
                        </a:rPr>
                        <a:t>9</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10</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1842" name="Google Shape;1842;p119"/>
          <p:cNvSpPr txBox="1"/>
          <p:nvPr/>
        </p:nvSpPr>
        <p:spPr>
          <a:xfrm>
            <a:off x="4747925" y="2260900"/>
            <a:ext cx="3745800" cy="7911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solidFill>
                  <a:srgbClr val="FFFFFF"/>
                </a:solidFill>
                <a:latin typeface="Microsoft JhengHei"/>
                <a:ea typeface="Microsoft JhengHei"/>
                <a:cs typeface="Microsoft JhengHei"/>
                <a:sym typeface="Microsoft JhengHei"/>
              </a:rPr>
              <a:t>案例數量：10筆</a:t>
            </a:r>
            <a:endParaRPr sz="2400">
              <a:solidFill>
                <a:srgbClr val="FFFFFF"/>
              </a:solidFill>
              <a:latin typeface="Microsoft JhengHei"/>
              <a:ea typeface="Microsoft JhengHei"/>
              <a:cs typeface="Microsoft JhengHei"/>
              <a:sym typeface="Microsoft JhengHei"/>
            </a:endParaRPr>
          </a:p>
        </p:txBody>
      </p:sp>
      <p:sp>
        <p:nvSpPr>
          <p:cNvPr id="1843" name="Google Shape;1843;p119"/>
          <p:cNvSpPr txBox="1"/>
          <p:nvPr/>
        </p:nvSpPr>
        <p:spPr>
          <a:xfrm>
            <a:off x="4747925" y="1104450"/>
            <a:ext cx="3745800" cy="12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遊客所在區域</a:t>
            </a:r>
            <a:endParaRPr b="1" sz="40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事件序列資料表</a:t>
            </a:r>
            <a:endParaRPr b="1" sz="4000">
              <a:solidFill>
                <a:srgbClr val="FFFFFF"/>
              </a:solidFill>
              <a:latin typeface="Microsoft JhengHei"/>
              <a:ea typeface="Microsoft JhengHei"/>
              <a:cs typeface="Microsoft JhengHei"/>
              <a:sym typeface="Microsoft JhengHei"/>
            </a:endParaRPr>
          </a:p>
        </p:txBody>
      </p:sp>
      <p:grpSp>
        <p:nvGrpSpPr>
          <p:cNvPr id="1844" name="Google Shape;1844;p119"/>
          <p:cNvGrpSpPr/>
          <p:nvPr/>
        </p:nvGrpSpPr>
        <p:grpSpPr>
          <a:xfrm>
            <a:off x="4050150" y="3138850"/>
            <a:ext cx="4112625" cy="3350425"/>
            <a:chOff x="4747925" y="3138850"/>
            <a:chExt cx="4112625" cy="3350425"/>
          </a:xfrm>
        </p:grpSpPr>
        <p:pic>
          <p:nvPicPr>
            <p:cNvPr id="1845" name="Google Shape;1845;p119"/>
            <p:cNvPicPr preferRelativeResize="0"/>
            <p:nvPr/>
          </p:nvPicPr>
          <p:blipFill>
            <a:blip r:embed="rId3">
              <a:alphaModFix/>
            </a:blip>
            <a:stretch>
              <a:fillRect/>
            </a:stretch>
          </p:blipFill>
          <p:spPr>
            <a:xfrm>
              <a:off x="6174425" y="3138850"/>
              <a:ext cx="2686125" cy="3350425"/>
            </a:xfrm>
            <a:prstGeom prst="rect">
              <a:avLst/>
            </a:prstGeom>
            <a:noFill/>
            <a:ln>
              <a:noFill/>
            </a:ln>
          </p:spPr>
        </p:pic>
        <p:sp>
          <p:nvSpPr>
            <p:cNvPr id="1846" name="Google Shape;1846;p119"/>
            <p:cNvSpPr/>
            <p:nvPr/>
          </p:nvSpPr>
          <p:spPr>
            <a:xfrm>
              <a:off x="4747925" y="3541000"/>
              <a:ext cx="1426500" cy="1408200"/>
            </a:xfrm>
            <a:prstGeom prst="wedgeEllipseCallout">
              <a:avLst>
                <a:gd fmla="val 61328" name="adj1"/>
                <a:gd fmla="val 46025" name="adj2"/>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800">
                <a:solidFill>
                  <a:srgbClr val="FFFFFF"/>
                </a:solidFill>
              </a:endParaRPr>
            </a:p>
          </p:txBody>
        </p:sp>
        <p:pic>
          <p:nvPicPr>
            <p:cNvPr id="1847" name="Google Shape;1847;p119"/>
            <p:cNvPicPr preferRelativeResize="0"/>
            <p:nvPr/>
          </p:nvPicPr>
          <p:blipFill>
            <a:blip r:embed="rId4">
              <a:alphaModFix/>
            </a:blip>
            <a:stretch>
              <a:fillRect/>
            </a:stretch>
          </p:blipFill>
          <p:spPr>
            <a:xfrm>
              <a:off x="4919787" y="3703711"/>
              <a:ext cx="1082775" cy="1082775"/>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12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雙事件轉移序列次數統計</a:t>
            </a:r>
            <a:endParaRPr sz="2400"/>
          </a:p>
          <a:p>
            <a:pPr indent="0" lvl="0" marL="0" rtl="0" algn="ctr">
              <a:spcBef>
                <a:spcPts val="0"/>
              </a:spcBef>
              <a:spcAft>
                <a:spcPts val="0"/>
              </a:spcAft>
              <a:buNone/>
            </a:pPr>
            <a:r>
              <a:rPr lang="zh-TW"/>
              <a:t>事件轉移表</a:t>
            </a:r>
            <a:endParaRPr/>
          </a:p>
        </p:txBody>
      </p:sp>
      <p:sp>
        <p:nvSpPr>
          <p:cNvPr id="1853" name="Google Shape;1853;p12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54" name="Google Shape;1854;p12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855" name="Google Shape;1855;p120"/>
          <p:cNvGraphicFramePr/>
          <p:nvPr/>
        </p:nvGraphicFramePr>
        <p:xfrm>
          <a:off x="4344550" y="1616167"/>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856" name="Google Shape;1856;p120"/>
          <p:cNvSpPr txBox="1"/>
          <p:nvPr/>
        </p:nvSpPr>
        <p:spPr>
          <a:xfrm>
            <a:off x="533400" y="4118660"/>
            <a:ext cx="3613200" cy="2020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Lag 0 = g 給定事件</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 目前事件</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Lag 1 = t 目的事件</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 下一個事件</a:t>
            </a:r>
            <a:br>
              <a:rPr lang="zh-TW" sz="2400">
                <a:latin typeface="Microsoft JhengHei"/>
                <a:ea typeface="Microsoft JhengHei"/>
                <a:cs typeface="Microsoft JhengHei"/>
                <a:sym typeface="Microsoft JhengHei"/>
              </a:rPr>
            </a:br>
            <a:endParaRPr sz="2400">
              <a:latin typeface="Microsoft JhengHei"/>
              <a:ea typeface="Microsoft JhengHei"/>
              <a:cs typeface="Microsoft JhengHei"/>
              <a:sym typeface="Microsoft JhengHei"/>
            </a:endParaRPr>
          </a:p>
        </p:txBody>
      </p:sp>
      <p:sp>
        <p:nvSpPr>
          <p:cNvPr id="1857" name="Google Shape;1857;p120"/>
          <p:cNvSpPr/>
          <p:nvPr/>
        </p:nvSpPr>
        <p:spPr>
          <a:xfrm>
            <a:off x="2087823" y="2369388"/>
            <a:ext cx="634800" cy="580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1858" name="Google Shape;1858;p120"/>
          <p:cNvSpPr/>
          <p:nvPr/>
        </p:nvSpPr>
        <p:spPr>
          <a:xfrm>
            <a:off x="3481387" y="2369388"/>
            <a:ext cx="634800" cy="580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B </a:t>
            </a:r>
            <a:endParaRPr sz="3600">
              <a:solidFill>
                <a:srgbClr val="FFFFFF"/>
              </a:solidFill>
            </a:endParaRPr>
          </a:p>
        </p:txBody>
      </p:sp>
      <p:sp>
        <p:nvSpPr>
          <p:cNvPr id="1859" name="Google Shape;1859;p120"/>
          <p:cNvSpPr/>
          <p:nvPr/>
        </p:nvSpPr>
        <p:spPr>
          <a:xfrm flipH="1">
            <a:off x="2817353" y="2397438"/>
            <a:ext cx="5691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20"/>
          <p:cNvSpPr/>
          <p:nvPr/>
        </p:nvSpPr>
        <p:spPr>
          <a:xfrm>
            <a:off x="1700050" y="1330738"/>
            <a:ext cx="1969800" cy="763500"/>
          </a:xfrm>
          <a:prstGeom prst="wedgeRoundRectCallout">
            <a:avLst>
              <a:gd fmla="val -11502" name="adj1"/>
              <a:gd fmla="val 7661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0 (g)</a:t>
            </a:r>
            <a:endParaRPr sz="3200"/>
          </a:p>
        </p:txBody>
      </p:sp>
      <p:sp>
        <p:nvSpPr>
          <p:cNvPr id="1861" name="Google Shape;1861;p120"/>
          <p:cNvSpPr/>
          <p:nvPr/>
        </p:nvSpPr>
        <p:spPr>
          <a:xfrm>
            <a:off x="2117100" y="3225338"/>
            <a:ext cx="1969800" cy="763500"/>
          </a:xfrm>
          <a:prstGeom prst="wedgeRoundRectCallout">
            <a:avLst>
              <a:gd fmla="val 33571" name="adj1"/>
              <a:gd fmla="val -7848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1 (t)</a:t>
            </a:r>
            <a:endParaRPr sz="3200"/>
          </a:p>
        </p:txBody>
      </p:sp>
      <p:sp>
        <p:nvSpPr>
          <p:cNvPr id="1862" name="Google Shape;1862;p120"/>
          <p:cNvSpPr txBox="1"/>
          <p:nvPr/>
        </p:nvSpPr>
        <p:spPr>
          <a:xfrm>
            <a:off x="533400" y="2459538"/>
            <a:ext cx="18051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1F497D"/>
                </a:solidFill>
              </a:rPr>
              <a:t>雙事件</a:t>
            </a:r>
            <a:endParaRPr sz="2400">
              <a:solidFill>
                <a:srgbClr val="1F497D"/>
              </a:solidFill>
            </a:endParaRPr>
          </a:p>
          <a:p>
            <a:pPr indent="0" lvl="0" marL="0" rtl="0" algn="l">
              <a:lnSpc>
                <a:spcPct val="115000"/>
              </a:lnSpc>
              <a:spcBef>
                <a:spcPts val="0"/>
              </a:spcBef>
              <a:spcAft>
                <a:spcPts val="0"/>
              </a:spcAft>
              <a:buNone/>
            </a:pPr>
            <a:r>
              <a:rPr lang="zh-TW" sz="2400">
                <a:solidFill>
                  <a:srgbClr val="1F497D"/>
                </a:solidFill>
              </a:rPr>
              <a:t>轉移序列：</a:t>
            </a:r>
            <a:endParaRPr sz="2400">
              <a:solidFill>
                <a:srgbClr val="1F497D"/>
              </a:solidFill>
            </a:endParaRPr>
          </a:p>
        </p:txBody>
      </p:sp>
      <p:sp>
        <p:nvSpPr>
          <p:cNvPr id="1863" name="Google Shape;1863;p120"/>
          <p:cNvSpPr/>
          <p:nvPr/>
        </p:nvSpPr>
        <p:spPr>
          <a:xfrm>
            <a:off x="6346625" y="438325"/>
            <a:ext cx="2403900" cy="1022700"/>
          </a:xfrm>
          <a:prstGeom prst="wedgeRoundRectCallout">
            <a:avLst>
              <a:gd fmla="val -18471" name="adj1"/>
              <a:gd fmla="val 7857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準備好空表格，要來填寫了！</a:t>
            </a:r>
            <a:endParaRPr sz="24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12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69" name="Google Shape;1869;p12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870" name="Google Shape;1870;p121"/>
          <p:cNvGraphicFramePr/>
          <p:nvPr/>
        </p:nvGraphicFramePr>
        <p:xfrm>
          <a:off x="396650" y="3255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r h="548600">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graphicFrame>
        <p:nvGraphicFramePr>
          <p:cNvPr id="1871" name="Google Shape;1871;p121"/>
          <p:cNvGraphicFramePr/>
          <p:nvPr/>
        </p:nvGraphicFramePr>
        <p:xfrm>
          <a:off x="2729375" y="10011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872" name="Google Shape;1872;p121"/>
          <p:cNvSpPr/>
          <p:nvPr/>
        </p:nvSpPr>
        <p:spPr>
          <a:xfrm>
            <a:off x="3051475" y="4953275"/>
            <a:ext cx="3429600" cy="763500"/>
          </a:xfrm>
          <a:prstGeom prst="wedgeRoundRectCallout">
            <a:avLst>
              <a:gd fmla="val 2227"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A在Lag 1的總數</a:t>
            </a:r>
            <a:endParaRPr sz="3200"/>
          </a:p>
        </p:txBody>
      </p:sp>
      <p:sp>
        <p:nvSpPr>
          <p:cNvPr id="1873" name="Google Shape;1873;p121"/>
          <p:cNvSpPr/>
          <p:nvPr/>
        </p:nvSpPr>
        <p:spPr>
          <a:xfrm>
            <a:off x="396650" y="874531"/>
            <a:ext cx="880800" cy="110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4" name="Google Shape;1874;p121"/>
          <p:cNvSpPr/>
          <p:nvPr/>
        </p:nvSpPr>
        <p:spPr>
          <a:xfrm>
            <a:off x="44801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5" name="Google Shape;1875;p121"/>
          <p:cNvSpPr/>
          <p:nvPr/>
        </p:nvSpPr>
        <p:spPr>
          <a:xfrm>
            <a:off x="6692275" y="222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6" name="Google Shape;1876;p121"/>
          <p:cNvSpPr/>
          <p:nvPr/>
        </p:nvSpPr>
        <p:spPr>
          <a:xfrm>
            <a:off x="7372150" y="1617000"/>
            <a:ext cx="1581900" cy="2100000"/>
          </a:xfrm>
          <a:prstGeom prst="wedgeRoundRectCallout">
            <a:avLst>
              <a:gd fmla="val -72419" name="adj1"/>
              <a:gd fmla="val -148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A在</a:t>
            </a:r>
            <a:endParaRPr sz="3200"/>
          </a:p>
          <a:p>
            <a:pPr indent="0" lvl="0" marL="0" rtl="0" algn="ctr">
              <a:spcBef>
                <a:spcPts val="0"/>
              </a:spcBef>
              <a:spcAft>
                <a:spcPts val="0"/>
              </a:spcAft>
              <a:buNone/>
            </a:pPr>
            <a:r>
              <a:rPr lang="zh-TW" sz="3200"/>
              <a:t>Lag 0</a:t>
            </a:r>
            <a:endParaRPr sz="3200"/>
          </a:p>
          <a:p>
            <a:pPr indent="0" lvl="0" marL="0" rtl="0" algn="ctr">
              <a:spcBef>
                <a:spcPts val="0"/>
              </a:spcBef>
              <a:spcAft>
                <a:spcPts val="0"/>
              </a:spcAft>
              <a:buNone/>
            </a:pPr>
            <a:r>
              <a:rPr lang="zh-TW" sz="3200"/>
              <a:t>的總數</a:t>
            </a:r>
            <a:endParaRPr sz="3200"/>
          </a:p>
        </p:txBody>
      </p:sp>
      <p:sp>
        <p:nvSpPr>
          <p:cNvPr id="1877" name="Google Shape;1877;p121"/>
          <p:cNvSpPr/>
          <p:nvPr/>
        </p:nvSpPr>
        <p:spPr>
          <a:xfrm>
            <a:off x="4548025" y="222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8" name="Google Shape;1878;p121"/>
          <p:cNvSpPr/>
          <p:nvPr/>
        </p:nvSpPr>
        <p:spPr>
          <a:xfrm>
            <a:off x="66922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79" name="Google Shape;1879;p121"/>
          <p:cNvSpPr/>
          <p:nvPr/>
        </p:nvSpPr>
        <p:spPr>
          <a:xfrm>
            <a:off x="6815400" y="4953275"/>
            <a:ext cx="2014500" cy="763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1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885" name="Google Shape;1885;p12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886" name="Google Shape;1886;p122"/>
          <p:cNvGraphicFramePr/>
          <p:nvPr/>
        </p:nvGraphicFramePr>
        <p:xfrm>
          <a:off x="396650" y="2493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r h="548600">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graphicFrame>
        <p:nvGraphicFramePr>
          <p:cNvPr id="1887" name="Google Shape;1887;p122"/>
          <p:cNvGraphicFramePr/>
          <p:nvPr/>
        </p:nvGraphicFramePr>
        <p:xfrm>
          <a:off x="2729375" y="10011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888" name="Google Shape;1888;p122"/>
          <p:cNvSpPr/>
          <p:nvPr/>
        </p:nvSpPr>
        <p:spPr>
          <a:xfrm>
            <a:off x="2857200" y="4953275"/>
            <a:ext cx="3429600" cy="763500"/>
          </a:xfrm>
          <a:prstGeom prst="wedgeRoundRectCallout">
            <a:avLst>
              <a:gd fmla="val 1846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B在Lag 1的總數</a:t>
            </a:r>
            <a:endParaRPr sz="3200"/>
          </a:p>
        </p:txBody>
      </p:sp>
      <p:sp>
        <p:nvSpPr>
          <p:cNvPr id="1889" name="Google Shape;1889;p122"/>
          <p:cNvSpPr/>
          <p:nvPr/>
        </p:nvSpPr>
        <p:spPr>
          <a:xfrm>
            <a:off x="396650" y="1331731"/>
            <a:ext cx="880800" cy="110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90" name="Google Shape;1890;p122"/>
          <p:cNvSpPr/>
          <p:nvPr/>
        </p:nvSpPr>
        <p:spPr>
          <a:xfrm>
            <a:off x="50897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91" name="Google Shape;1891;p122"/>
          <p:cNvSpPr/>
          <p:nvPr/>
        </p:nvSpPr>
        <p:spPr>
          <a:xfrm>
            <a:off x="6692275" y="222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92" name="Google Shape;1892;p122"/>
          <p:cNvSpPr/>
          <p:nvPr/>
        </p:nvSpPr>
        <p:spPr>
          <a:xfrm>
            <a:off x="7372150" y="1617000"/>
            <a:ext cx="1581900" cy="2100000"/>
          </a:xfrm>
          <a:prstGeom prst="wedgeRoundRectCallout">
            <a:avLst>
              <a:gd fmla="val -72419" name="adj1"/>
              <a:gd fmla="val -148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A在</a:t>
            </a:r>
            <a:endParaRPr sz="3200"/>
          </a:p>
          <a:p>
            <a:pPr indent="0" lvl="0" marL="0" rtl="0" algn="ctr">
              <a:spcBef>
                <a:spcPts val="0"/>
              </a:spcBef>
              <a:spcAft>
                <a:spcPts val="0"/>
              </a:spcAft>
              <a:buNone/>
            </a:pPr>
            <a:r>
              <a:rPr lang="zh-TW" sz="3200"/>
              <a:t>Lag 0</a:t>
            </a:r>
            <a:endParaRPr sz="3200"/>
          </a:p>
          <a:p>
            <a:pPr indent="0" lvl="0" marL="0" rtl="0" algn="ctr">
              <a:spcBef>
                <a:spcPts val="0"/>
              </a:spcBef>
              <a:spcAft>
                <a:spcPts val="0"/>
              </a:spcAft>
              <a:buNone/>
            </a:pPr>
            <a:r>
              <a:rPr lang="zh-TW" sz="3200"/>
              <a:t>的總數</a:t>
            </a:r>
            <a:endParaRPr sz="3200"/>
          </a:p>
        </p:txBody>
      </p:sp>
      <p:sp>
        <p:nvSpPr>
          <p:cNvPr id="1893" name="Google Shape;1893;p122"/>
          <p:cNvSpPr/>
          <p:nvPr/>
        </p:nvSpPr>
        <p:spPr>
          <a:xfrm>
            <a:off x="5081425" y="222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94" name="Google Shape;1894;p122"/>
          <p:cNvSpPr/>
          <p:nvPr/>
        </p:nvSpPr>
        <p:spPr>
          <a:xfrm>
            <a:off x="66922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895" name="Google Shape;1895;p122"/>
          <p:cNvSpPr/>
          <p:nvPr/>
        </p:nvSpPr>
        <p:spPr>
          <a:xfrm>
            <a:off x="6815400" y="4953275"/>
            <a:ext cx="2014500" cy="763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1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01" name="Google Shape;1901;p12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02" name="Google Shape;1902;p123"/>
          <p:cNvGraphicFramePr/>
          <p:nvPr/>
        </p:nvGraphicFramePr>
        <p:xfrm>
          <a:off x="396650" y="3255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graphicFrame>
        <p:nvGraphicFramePr>
          <p:cNvPr id="1903" name="Google Shape;1903;p123"/>
          <p:cNvGraphicFramePr/>
          <p:nvPr/>
        </p:nvGraphicFramePr>
        <p:xfrm>
          <a:off x="2729375" y="10011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904" name="Google Shape;1904;p123"/>
          <p:cNvSpPr/>
          <p:nvPr/>
        </p:nvSpPr>
        <p:spPr>
          <a:xfrm>
            <a:off x="396650" y="2017531"/>
            <a:ext cx="880800" cy="110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05" name="Google Shape;1905;p123"/>
          <p:cNvSpPr/>
          <p:nvPr/>
        </p:nvSpPr>
        <p:spPr>
          <a:xfrm>
            <a:off x="6692275" y="28312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06" name="Google Shape;1906;p123"/>
          <p:cNvSpPr/>
          <p:nvPr/>
        </p:nvSpPr>
        <p:spPr>
          <a:xfrm>
            <a:off x="7372150" y="2226600"/>
            <a:ext cx="1581900" cy="2100000"/>
          </a:xfrm>
          <a:prstGeom prst="wedgeRoundRectCallout">
            <a:avLst>
              <a:gd fmla="val -72419" name="adj1"/>
              <a:gd fmla="val -148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B在</a:t>
            </a:r>
            <a:endParaRPr sz="3200"/>
          </a:p>
          <a:p>
            <a:pPr indent="0" lvl="0" marL="0" rtl="0" algn="ctr">
              <a:spcBef>
                <a:spcPts val="0"/>
              </a:spcBef>
              <a:spcAft>
                <a:spcPts val="0"/>
              </a:spcAft>
              <a:buNone/>
            </a:pPr>
            <a:r>
              <a:rPr lang="zh-TW" sz="3200"/>
              <a:t>Lag 0</a:t>
            </a:r>
            <a:endParaRPr sz="3200"/>
          </a:p>
          <a:p>
            <a:pPr indent="0" lvl="0" marL="0" rtl="0" algn="ctr">
              <a:spcBef>
                <a:spcPts val="0"/>
              </a:spcBef>
              <a:spcAft>
                <a:spcPts val="0"/>
              </a:spcAft>
              <a:buNone/>
            </a:pPr>
            <a:r>
              <a:rPr lang="zh-TW" sz="3200"/>
              <a:t>的總數</a:t>
            </a:r>
            <a:endParaRPr sz="3200"/>
          </a:p>
        </p:txBody>
      </p:sp>
      <p:sp>
        <p:nvSpPr>
          <p:cNvPr id="1907" name="Google Shape;1907;p123"/>
          <p:cNvSpPr/>
          <p:nvPr/>
        </p:nvSpPr>
        <p:spPr>
          <a:xfrm>
            <a:off x="5691025" y="27550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08" name="Google Shape;1908;p123"/>
          <p:cNvSpPr/>
          <p:nvPr/>
        </p:nvSpPr>
        <p:spPr>
          <a:xfrm>
            <a:off x="2857200" y="4953275"/>
            <a:ext cx="3429600" cy="763500"/>
          </a:xfrm>
          <a:prstGeom prst="wedgeRoundRectCallout">
            <a:avLst>
              <a:gd fmla="val 36216" name="adj1"/>
              <a:gd fmla="val -82636"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C在Lag 1的總數</a:t>
            </a:r>
            <a:endParaRPr sz="3200"/>
          </a:p>
        </p:txBody>
      </p:sp>
      <p:sp>
        <p:nvSpPr>
          <p:cNvPr id="1909" name="Google Shape;1909;p123"/>
          <p:cNvSpPr/>
          <p:nvPr/>
        </p:nvSpPr>
        <p:spPr>
          <a:xfrm>
            <a:off x="56231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10" name="Google Shape;1910;p123"/>
          <p:cNvSpPr/>
          <p:nvPr/>
        </p:nvSpPr>
        <p:spPr>
          <a:xfrm>
            <a:off x="66922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11" name="Google Shape;1911;p123"/>
          <p:cNvSpPr/>
          <p:nvPr/>
        </p:nvSpPr>
        <p:spPr>
          <a:xfrm>
            <a:off x="6815400" y="4953275"/>
            <a:ext cx="2014500" cy="763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p1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17" name="Google Shape;1917;p12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18" name="Google Shape;1918;p124"/>
          <p:cNvGraphicFramePr/>
          <p:nvPr/>
        </p:nvGraphicFramePr>
        <p:xfrm>
          <a:off x="396650" y="3255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graphicFrame>
        <p:nvGraphicFramePr>
          <p:cNvPr id="1919" name="Google Shape;1919;p124"/>
          <p:cNvGraphicFramePr/>
          <p:nvPr/>
        </p:nvGraphicFramePr>
        <p:xfrm>
          <a:off x="2729375" y="10011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0</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1</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920" name="Google Shape;1920;p124"/>
          <p:cNvSpPr/>
          <p:nvPr/>
        </p:nvSpPr>
        <p:spPr>
          <a:xfrm>
            <a:off x="396650" y="2017531"/>
            <a:ext cx="880800" cy="110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1" name="Google Shape;1921;p124"/>
          <p:cNvSpPr/>
          <p:nvPr/>
        </p:nvSpPr>
        <p:spPr>
          <a:xfrm>
            <a:off x="6692275" y="28312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2" name="Google Shape;1922;p124"/>
          <p:cNvSpPr/>
          <p:nvPr/>
        </p:nvSpPr>
        <p:spPr>
          <a:xfrm>
            <a:off x="7372150" y="2226600"/>
            <a:ext cx="1581900" cy="2100000"/>
          </a:xfrm>
          <a:prstGeom prst="wedgeRoundRectCallout">
            <a:avLst>
              <a:gd fmla="val -72419" name="adj1"/>
              <a:gd fmla="val -148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B在</a:t>
            </a:r>
            <a:endParaRPr sz="3200"/>
          </a:p>
          <a:p>
            <a:pPr indent="0" lvl="0" marL="0" rtl="0" algn="ctr">
              <a:spcBef>
                <a:spcPts val="0"/>
              </a:spcBef>
              <a:spcAft>
                <a:spcPts val="0"/>
              </a:spcAft>
              <a:buNone/>
            </a:pPr>
            <a:r>
              <a:rPr lang="zh-TW" sz="3200"/>
              <a:t>Lag 0</a:t>
            </a:r>
            <a:endParaRPr sz="3200"/>
          </a:p>
          <a:p>
            <a:pPr indent="0" lvl="0" marL="0" rtl="0" algn="ctr">
              <a:spcBef>
                <a:spcPts val="0"/>
              </a:spcBef>
              <a:spcAft>
                <a:spcPts val="0"/>
              </a:spcAft>
              <a:buNone/>
            </a:pPr>
            <a:r>
              <a:rPr lang="zh-TW" sz="3200"/>
              <a:t>的總數</a:t>
            </a:r>
            <a:endParaRPr sz="3200"/>
          </a:p>
        </p:txBody>
      </p:sp>
      <p:sp>
        <p:nvSpPr>
          <p:cNvPr id="1923" name="Google Shape;1923;p124"/>
          <p:cNvSpPr/>
          <p:nvPr/>
        </p:nvSpPr>
        <p:spPr>
          <a:xfrm>
            <a:off x="5691025" y="27550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4" name="Google Shape;1924;p124"/>
          <p:cNvSpPr/>
          <p:nvPr/>
        </p:nvSpPr>
        <p:spPr>
          <a:xfrm>
            <a:off x="2857200" y="4953275"/>
            <a:ext cx="3429600" cy="763500"/>
          </a:xfrm>
          <a:prstGeom prst="wedgeRoundRectCallout">
            <a:avLst>
              <a:gd fmla="val 36216" name="adj1"/>
              <a:gd fmla="val -82636"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C在Lag 1的總數</a:t>
            </a:r>
            <a:endParaRPr sz="3200"/>
          </a:p>
        </p:txBody>
      </p:sp>
      <p:sp>
        <p:nvSpPr>
          <p:cNvPr id="1925" name="Google Shape;1925;p124"/>
          <p:cNvSpPr/>
          <p:nvPr/>
        </p:nvSpPr>
        <p:spPr>
          <a:xfrm>
            <a:off x="56231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6" name="Google Shape;1926;p124"/>
          <p:cNvSpPr/>
          <p:nvPr/>
        </p:nvSpPr>
        <p:spPr>
          <a:xfrm>
            <a:off x="66922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27" name="Google Shape;1927;p124"/>
          <p:cNvSpPr/>
          <p:nvPr/>
        </p:nvSpPr>
        <p:spPr>
          <a:xfrm>
            <a:off x="6815400" y="4953275"/>
            <a:ext cx="2014500" cy="763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sp>
        <p:nvSpPr>
          <p:cNvPr id="1928" name="Google Shape;1928;p124"/>
          <p:cNvSpPr/>
          <p:nvPr/>
        </p:nvSpPr>
        <p:spPr>
          <a:xfrm>
            <a:off x="100" y="-25"/>
            <a:ext cx="9144000" cy="6858000"/>
          </a:xfrm>
          <a:prstGeom prst="rect">
            <a:avLst/>
          </a:prstGeom>
          <a:solidFill>
            <a:srgbClr val="FFFFFF">
              <a:alpha val="481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1929" name="Google Shape;1929;p124"/>
          <p:cNvPicPr preferRelativeResize="0"/>
          <p:nvPr/>
        </p:nvPicPr>
        <p:blipFill rotWithShape="1">
          <a:blip r:embed="rId3">
            <a:alphaModFix amt="70000"/>
          </a:blip>
          <a:srcRect b="10830" l="0" r="0" t="14167"/>
          <a:stretch/>
        </p:blipFill>
        <p:spPr>
          <a:xfrm>
            <a:off x="0" y="-25"/>
            <a:ext cx="9144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35" name="Google Shape;1935;p12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36" name="Google Shape;1936;p125"/>
          <p:cNvGraphicFramePr/>
          <p:nvPr/>
        </p:nvGraphicFramePr>
        <p:xfrm>
          <a:off x="396650" y="3255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r>
            </a:tbl>
          </a:graphicData>
        </a:graphic>
      </p:graphicFrame>
      <p:graphicFrame>
        <p:nvGraphicFramePr>
          <p:cNvPr id="1937" name="Google Shape;1937;p125"/>
          <p:cNvGraphicFramePr/>
          <p:nvPr/>
        </p:nvGraphicFramePr>
        <p:xfrm>
          <a:off x="2729375" y="10011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938" name="Google Shape;1938;p125"/>
          <p:cNvSpPr/>
          <p:nvPr/>
        </p:nvSpPr>
        <p:spPr>
          <a:xfrm>
            <a:off x="2857200" y="4953275"/>
            <a:ext cx="3429600" cy="763500"/>
          </a:xfrm>
          <a:prstGeom prst="wedgeRoundRectCallout">
            <a:avLst>
              <a:gd fmla="val 36216" name="adj1"/>
              <a:gd fmla="val -82636"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C在Lag 1的總數</a:t>
            </a:r>
            <a:endParaRPr sz="3200"/>
          </a:p>
        </p:txBody>
      </p:sp>
      <p:sp>
        <p:nvSpPr>
          <p:cNvPr id="1939" name="Google Shape;1939;p125"/>
          <p:cNvSpPr/>
          <p:nvPr/>
        </p:nvSpPr>
        <p:spPr>
          <a:xfrm>
            <a:off x="396650" y="5259206"/>
            <a:ext cx="880800" cy="1101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0" name="Google Shape;1940;p125"/>
          <p:cNvSpPr/>
          <p:nvPr/>
        </p:nvSpPr>
        <p:spPr>
          <a:xfrm>
            <a:off x="56231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1" name="Google Shape;1941;p125"/>
          <p:cNvSpPr/>
          <p:nvPr/>
        </p:nvSpPr>
        <p:spPr>
          <a:xfrm>
            <a:off x="6692275" y="2831253"/>
            <a:ext cx="436500" cy="56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2" name="Google Shape;1942;p125"/>
          <p:cNvSpPr/>
          <p:nvPr/>
        </p:nvSpPr>
        <p:spPr>
          <a:xfrm>
            <a:off x="7372150" y="2226600"/>
            <a:ext cx="1581900" cy="2100000"/>
          </a:xfrm>
          <a:prstGeom prst="wedgeRoundRectCallout">
            <a:avLst>
              <a:gd fmla="val -72419" name="adj1"/>
              <a:gd fmla="val -1484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B在</a:t>
            </a:r>
            <a:endParaRPr sz="3200"/>
          </a:p>
          <a:p>
            <a:pPr indent="0" lvl="0" marL="0" rtl="0" algn="ctr">
              <a:spcBef>
                <a:spcPts val="0"/>
              </a:spcBef>
              <a:spcAft>
                <a:spcPts val="0"/>
              </a:spcAft>
              <a:buNone/>
            </a:pPr>
            <a:r>
              <a:rPr lang="zh-TW" sz="3200"/>
              <a:t>Lag 0</a:t>
            </a:r>
            <a:endParaRPr sz="3200"/>
          </a:p>
          <a:p>
            <a:pPr indent="0" lvl="0" marL="0" rtl="0" algn="ctr">
              <a:spcBef>
                <a:spcPts val="0"/>
              </a:spcBef>
              <a:spcAft>
                <a:spcPts val="0"/>
              </a:spcAft>
              <a:buNone/>
            </a:pPr>
            <a:r>
              <a:rPr lang="zh-TW" sz="3200"/>
              <a:t>的總數</a:t>
            </a:r>
            <a:endParaRPr sz="3200"/>
          </a:p>
        </p:txBody>
      </p:sp>
      <p:sp>
        <p:nvSpPr>
          <p:cNvPr id="1943" name="Google Shape;1943;p125"/>
          <p:cNvSpPr/>
          <p:nvPr/>
        </p:nvSpPr>
        <p:spPr>
          <a:xfrm>
            <a:off x="5691025" y="27550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4" name="Google Shape;1944;p125"/>
          <p:cNvSpPr/>
          <p:nvPr/>
        </p:nvSpPr>
        <p:spPr>
          <a:xfrm>
            <a:off x="6692275" y="4051653"/>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45" name="Google Shape;1945;p125"/>
          <p:cNvSpPr/>
          <p:nvPr/>
        </p:nvSpPr>
        <p:spPr>
          <a:xfrm>
            <a:off x="6815400" y="4953275"/>
            <a:ext cx="2014500" cy="763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sp>
        <p:nvSpPr>
          <p:cNvPr id="1946" name="Google Shape;1946;p125"/>
          <p:cNvSpPr txBox="1"/>
          <p:nvPr/>
        </p:nvSpPr>
        <p:spPr>
          <a:xfrm>
            <a:off x="2714050" y="473700"/>
            <a:ext cx="46473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t>繼續處理直到最後一個序列...</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7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研究設計</a:t>
            </a:r>
            <a:endParaRPr/>
          </a:p>
        </p:txBody>
      </p:sp>
      <p:sp>
        <p:nvSpPr>
          <p:cNvPr id="1245" name="Google Shape;1245;p7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46" name="Google Shape;1246;p7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247" name="Google Shape;1247;p72"/>
          <p:cNvSpPr/>
          <p:nvPr/>
        </p:nvSpPr>
        <p:spPr>
          <a:xfrm>
            <a:off x="389467" y="2455333"/>
            <a:ext cx="8593800" cy="3443700"/>
          </a:xfrm>
          <a:prstGeom prst="roundRect">
            <a:avLst>
              <a:gd fmla="val 7203" name="adj"/>
            </a:avLst>
          </a:prstGeom>
          <a:noFill/>
          <a:ln cap="flat" cmpd="sng" w="12700">
            <a:solidFill>
              <a:srgbClr val="F7964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id="1248" name="Google Shape;1248;p72"/>
          <p:cNvPicPr preferRelativeResize="0"/>
          <p:nvPr/>
        </p:nvPicPr>
        <p:blipFill rotWithShape="1">
          <a:blip r:embed="rId3">
            <a:alphaModFix/>
          </a:blip>
          <a:srcRect b="0" l="0" r="0" t="0"/>
          <a:stretch/>
        </p:blipFill>
        <p:spPr>
          <a:xfrm>
            <a:off x="389467" y="1222904"/>
            <a:ext cx="1672500" cy="1672500"/>
          </a:xfrm>
          <a:prstGeom prst="rect">
            <a:avLst/>
          </a:prstGeom>
          <a:noFill/>
          <a:ln>
            <a:noFill/>
          </a:ln>
        </p:spPr>
      </p:pic>
      <p:sp>
        <p:nvSpPr>
          <p:cNvPr id="1249" name="Google Shape;1249;p72"/>
          <p:cNvSpPr txBox="1"/>
          <p:nvPr/>
        </p:nvSpPr>
        <p:spPr>
          <a:xfrm>
            <a:off x="2133600" y="2086001"/>
            <a:ext cx="1710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zh-TW" sz="1800" u="none" cap="none" strike="noStrike">
                <a:solidFill>
                  <a:srgbClr val="C0504D"/>
                </a:solidFill>
                <a:latin typeface="Cambria"/>
                <a:ea typeface="Cambria"/>
                <a:cs typeface="Cambria"/>
                <a:sym typeface="Cambria"/>
              </a:rPr>
              <a:t>研究場域</a:t>
            </a:r>
            <a:endParaRPr b="1" i="0" sz="1800" u="none" cap="none" strike="noStrike">
              <a:solidFill>
                <a:srgbClr val="C0504D"/>
              </a:solidFill>
              <a:latin typeface="Cambria"/>
              <a:ea typeface="Cambria"/>
              <a:cs typeface="Cambria"/>
              <a:sym typeface="Cambria"/>
            </a:endParaRPr>
          </a:p>
        </p:txBody>
      </p:sp>
      <p:sp>
        <p:nvSpPr>
          <p:cNvPr id="1250" name="Google Shape;1250;p72"/>
          <p:cNvSpPr/>
          <p:nvPr/>
        </p:nvSpPr>
        <p:spPr>
          <a:xfrm>
            <a:off x="2512619" y="3640667"/>
            <a:ext cx="1176900" cy="669000"/>
          </a:xfrm>
          <a:prstGeom prst="roundRect">
            <a:avLst>
              <a:gd fmla="val 16667" name="adj"/>
            </a:avLst>
          </a:prstGeom>
          <a:solidFill>
            <a:srgbClr val="C0504D"/>
          </a:solidFill>
          <a:ln cap="flat" cmpd="sng" w="12700">
            <a:solidFill>
              <a:srgbClr val="8C3A38"/>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依變項</a:t>
            </a:r>
            <a:endParaRPr/>
          </a:p>
        </p:txBody>
      </p:sp>
      <p:sp>
        <p:nvSpPr>
          <p:cNvPr id="1251" name="Google Shape;1251;p72"/>
          <p:cNvSpPr/>
          <p:nvPr/>
        </p:nvSpPr>
        <p:spPr>
          <a:xfrm>
            <a:off x="862610" y="3640667"/>
            <a:ext cx="1176900" cy="669000"/>
          </a:xfrm>
          <a:prstGeom prst="roundRect">
            <a:avLst>
              <a:gd fmla="val 16667" name="adj"/>
            </a:avLst>
          </a:prstGeom>
          <a:solidFill>
            <a:srgbClr val="FFFFFF"/>
          </a:solidFill>
          <a:ln cap="flat" cmpd="sng" w="12700">
            <a:solidFill>
              <a:srgbClr val="4F81BD"/>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F81BD"/>
              </a:buClr>
              <a:buFont typeface="Arial"/>
              <a:buNone/>
            </a:pPr>
            <a:r>
              <a:rPr b="0" i="0" lang="zh-TW" sz="1800" u="none" cap="none" strike="noStrike">
                <a:solidFill>
                  <a:srgbClr val="4F81BD"/>
                </a:solidFill>
                <a:latin typeface="Arial"/>
                <a:ea typeface="Arial"/>
                <a:cs typeface="Arial"/>
                <a:sym typeface="Arial"/>
              </a:rPr>
              <a:t>實驗組</a:t>
            </a:r>
            <a:endParaRPr/>
          </a:p>
        </p:txBody>
      </p:sp>
      <p:sp>
        <p:nvSpPr>
          <p:cNvPr id="1252" name="Google Shape;1252;p72"/>
          <p:cNvSpPr/>
          <p:nvPr/>
        </p:nvSpPr>
        <p:spPr>
          <a:xfrm>
            <a:off x="862610" y="4953000"/>
            <a:ext cx="1176900" cy="669000"/>
          </a:xfrm>
          <a:prstGeom prst="roundRect">
            <a:avLst>
              <a:gd fmla="val 16667" name="adj"/>
            </a:avLst>
          </a:prstGeom>
          <a:solidFill>
            <a:srgbClr val="FFFFFF"/>
          </a:solidFill>
          <a:ln cap="flat" cmpd="sng" w="12700">
            <a:solidFill>
              <a:srgbClr val="F79646"/>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9646"/>
              </a:buClr>
              <a:buFont typeface="Arial"/>
              <a:buNone/>
            </a:pPr>
            <a:r>
              <a:rPr b="0" i="0" lang="zh-TW" sz="1800" u="none" cap="none" strike="noStrike">
                <a:solidFill>
                  <a:srgbClr val="F79646"/>
                </a:solidFill>
                <a:latin typeface="Arial"/>
                <a:ea typeface="Arial"/>
                <a:cs typeface="Arial"/>
                <a:sym typeface="Arial"/>
              </a:rPr>
              <a:t>控制組</a:t>
            </a:r>
            <a:endParaRPr/>
          </a:p>
        </p:txBody>
      </p:sp>
      <p:sp>
        <p:nvSpPr>
          <p:cNvPr id="1253" name="Google Shape;1253;p72"/>
          <p:cNvSpPr/>
          <p:nvPr/>
        </p:nvSpPr>
        <p:spPr>
          <a:xfrm>
            <a:off x="2512619" y="4953000"/>
            <a:ext cx="1176900" cy="669000"/>
          </a:xfrm>
          <a:prstGeom prst="roundRect">
            <a:avLst>
              <a:gd fmla="val 16667" name="adj"/>
            </a:avLst>
          </a:prstGeom>
          <a:solidFill>
            <a:srgbClr val="C0504D"/>
          </a:solidFill>
          <a:ln cap="flat" cmpd="sng" w="12700">
            <a:solidFill>
              <a:srgbClr val="8C3A38"/>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依變項</a:t>
            </a:r>
            <a:endParaRPr/>
          </a:p>
        </p:txBody>
      </p:sp>
      <p:sp>
        <p:nvSpPr>
          <p:cNvPr id="1254" name="Google Shape;1254;p72"/>
          <p:cNvSpPr/>
          <p:nvPr/>
        </p:nvSpPr>
        <p:spPr>
          <a:xfrm>
            <a:off x="6288753" y="3640667"/>
            <a:ext cx="1176900" cy="669000"/>
          </a:xfrm>
          <a:prstGeom prst="roundRect">
            <a:avLst>
              <a:gd fmla="val 16667" name="adj"/>
            </a:avLst>
          </a:prstGeom>
          <a:solidFill>
            <a:srgbClr val="C0504D"/>
          </a:solidFill>
          <a:ln cap="flat" cmpd="sng" w="12700">
            <a:solidFill>
              <a:srgbClr val="8C3A38"/>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依變項</a:t>
            </a:r>
            <a:endParaRPr/>
          </a:p>
        </p:txBody>
      </p:sp>
      <p:sp>
        <p:nvSpPr>
          <p:cNvPr id="1255" name="Google Shape;1255;p72"/>
          <p:cNvSpPr/>
          <p:nvPr/>
        </p:nvSpPr>
        <p:spPr>
          <a:xfrm>
            <a:off x="6288753" y="4953000"/>
            <a:ext cx="1176900" cy="669000"/>
          </a:xfrm>
          <a:prstGeom prst="roundRect">
            <a:avLst>
              <a:gd fmla="val 16667" name="adj"/>
            </a:avLst>
          </a:prstGeom>
          <a:solidFill>
            <a:srgbClr val="C0504D"/>
          </a:solidFill>
          <a:ln cap="flat" cmpd="sng" w="12700">
            <a:solidFill>
              <a:srgbClr val="8C3A38"/>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依變項</a:t>
            </a:r>
            <a:endParaRPr/>
          </a:p>
        </p:txBody>
      </p:sp>
      <p:cxnSp>
        <p:nvCxnSpPr>
          <p:cNvPr id="1256" name="Google Shape;1256;p72"/>
          <p:cNvCxnSpPr>
            <a:stCxn id="1250" idx="3"/>
            <a:endCxn id="1254" idx="1"/>
          </p:cNvCxnSpPr>
          <p:nvPr/>
        </p:nvCxnSpPr>
        <p:spPr>
          <a:xfrm>
            <a:off x="3689519" y="3975167"/>
            <a:ext cx="2599200" cy="0"/>
          </a:xfrm>
          <a:prstGeom prst="straightConnector1">
            <a:avLst/>
          </a:prstGeom>
          <a:solidFill>
            <a:srgbClr val="4F81BD"/>
          </a:solidFill>
          <a:ln cap="flat" cmpd="sng" w="9525">
            <a:solidFill>
              <a:srgbClr val="000000"/>
            </a:solidFill>
            <a:prstDash val="solid"/>
            <a:round/>
            <a:headEnd len="sm" w="sm" type="none"/>
            <a:tailEnd len="med" w="med" type="triangle"/>
          </a:ln>
        </p:spPr>
      </p:cxnSp>
      <p:cxnSp>
        <p:nvCxnSpPr>
          <p:cNvPr id="1257" name="Google Shape;1257;p72"/>
          <p:cNvCxnSpPr>
            <a:stCxn id="1251" idx="3"/>
            <a:endCxn id="1250" idx="1"/>
          </p:cNvCxnSpPr>
          <p:nvPr/>
        </p:nvCxnSpPr>
        <p:spPr>
          <a:xfrm>
            <a:off x="2039510" y="3975167"/>
            <a:ext cx="473100" cy="0"/>
          </a:xfrm>
          <a:prstGeom prst="straightConnector1">
            <a:avLst/>
          </a:prstGeom>
          <a:solidFill>
            <a:srgbClr val="4F81BD"/>
          </a:solidFill>
          <a:ln cap="flat" cmpd="sng" w="9525">
            <a:solidFill>
              <a:srgbClr val="000000"/>
            </a:solidFill>
            <a:prstDash val="solid"/>
            <a:round/>
            <a:headEnd len="sm" w="sm" type="none"/>
            <a:tailEnd len="med" w="med" type="triangle"/>
          </a:ln>
        </p:spPr>
      </p:cxnSp>
      <p:cxnSp>
        <p:nvCxnSpPr>
          <p:cNvPr id="1258" name="Google Shape;1258;p72"/>
          <p:cNvCxnSpPr>
            <a:stCxn id="1252" idx="3"/>
            <a:endCxn id="1253" idx="1"/>
          </p:cNvCxnSpPr>
          <p:nvPr/>
        </p:nvCxnSpPr>
        <p:spPr>
          <a:xfrm>
            <a:off x="2039510" y="5287500"/>
            <a:ext cx="473100" cy="0"/>
          </a:xfrm>
          <a:prstGeom prst="straightConnector1">
            <a:avLst/>
          </a:prstGeom>
          <a:solidFill>
            <a:srgbClr val="4F81BD"/>
          </a:solidFill>
          <a:ln cap="flat" cmpd="sng" w="9525">
            <a:solidFill>
              <a:srgbClr val="000000"/>
            </a:solidFill>
            <a:prstDash val="solid"/>
            <a:round/>
            <a:headEnd len="sm" w="sm" type="none"/>
            <a:tailEnd len="med" w="med" type="triangle"/>
          </a:ln>
        </p:spPr>
      </p:cxnSp>
      <p:cxnSp>
        <p:nvCxnSpPr>
          <p:cNvPr id="1259" name="Google Shape;1259;p72"/>
          <p:cNvCxnSpPr>
            <a:stCxn id="1253" idx="3"/>
            <a:endCxn id="1255" idx="1"/>
          </p:cNvCxnSpPr>
          <p:nvPr/>
        </p:nvCxnSpPr>
        <p:spPr>
          <a:xfrm>
            <a:off x="3689519" y="5287500"/>
            <a:ext cx="2599200" cy="0"/>
          </a:xfrm>
          <a:prstGeom prst="straightConnector1">
            <a:avLst/>
          </a:prstGeom>
          <a:solidFill>
            <a:srgbClr val="4F81BD"/>
          </a:solidFill>
          <a:ln cap="flat" cmpd="sng" w="9525">
            <a:solidFill>
              <a:srgbClr val="000000"/>
            </a:solidFill>
            <a:prstDash val="solid"/>
            <a:round/>
            <a:headEnd len="sm" w="sm" type="none"/>
            <a:tailEnd len="med" w="med" type="triangle"/>
          </a:ln>
        </p:spPr>
      </p:cxnSp>
      <p:sp>
        <p:nvSpPr>
          <p:cNvPr id="1260" name="Google Shape;1260;p72"/>
          <p:cNvSpPr/>
          <p:nvPr/>
        </p:nvSpPr>
        <p:spPr>
          <a:xfrm>
            <a:off x="4400686" y="2880784"/>
            <a:ext cx="1176900" cy="669000"/>
          </a:xfrm>
          <a:prstGeom prst="roundRect">
            <a:avLst>
              <a:gd fmla="val 16667" name="adj"/>
            </a:avLst>
          </a:prstGeom>
          <a:solidFill>
            <a:srgbClr val="9BBB59"/>
          </a:solidFill>
          <a:ln cap="flat" cmpd="sng" w="12700">
            <a:solidFill>
              <a:srgbClr val="718941"/>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自變項</a:t>
            </a:r>
            <a:endParaRPr/>
          </a:p>
        </p:txBody>
      </p:sp>
      <p:sp>
        <p:nvSpPr>
          <p:cNvPr id="1261" name="Google Shape;1261;p72"/>
          <p:cNvSpPr txBox="1"/>
          <p:nvPr/>
        </p:nvSpPr>
        <p:spPr>
          <a:xfrm>
            <a:off x="4409152" y="3605768"/>
            <a:ext cx="1159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實施策略</a:t>
            </a:r>
            <a:endParaRPr b="0" i="0" sz="1800" u="none" cap="none" strike="noStrike">
              <a:solidFill>
                <a:srgbClr val="000000"/>
              </a:solidFill>
              <a:latin typeface="Cambria"/>
              <a:ea typeface="Cambria"/>
              <a:cs typeface="Cambria"/>
              <a:sym typeface="Cambria"/>
            </a:endParaRPr>
          </a:p>
        </p:txBody>
      </p:sp>
      <p:sp>
        <p:nvSpPr>
          <p:cNvPr id="1262" name="Google Shape;1262;p72"/>
          <p:cNvSpPr txBox="1"/>
          <p:nvPr/>
        </p:nvSpPr>
        <p:spPr>
          <a:xfrm>
            <a:off x="4409152" y="4909635"/>
            <a:ext cx="1159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維持原樣</a:t>
            </a:r>
            <a:endParaRPr b="0" i="0" sz="1800" u="none" cap="none" strike="noStrike">
              <a:solidFill>
                <a:srgbClr val="000000"/>
              </a:solidFill>
              <a:latin typeface="Cambria"/>
              <a:ea typeface="Cambria"/>
              <a:cs typeface="Cambria"/>
              <a:sym typeface="Cambria"/>
            </a:endParaRPr>
          </a:p>
        </p:txBody>
      </p:sp>
      <p:sp>
        <p:nvSpPr>
          <p:cNvPr id="1263" name="Google Shape;1263;p72"/>
          <p:cNvSpPr txBox="1"/>
          <p:nvPr/>
        </p:nvSpPr>
        <p:spPr>
          <a:xfrm>
            <a:off x="2512619" y="3243276"/>
            <a:ext cx="1159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前測</a:t>
            </a:r>
            <a:endParaRPr b="0" i="0" sz="1800" u="none" cap="none" strike="noStrike">
              <a:solidFill>
                <a:srgbClr val="000000"/>
              </a:solidFill>
              <a:latin typeface="Cambria"/>
              <a:ea typeface="Cambria"/>
              <a:cs typeface="Cambria"/>
              <a:sym typeface="Cambria"/>
            </a:endParaRPr>
          </a:p>
        </p:txBody>
      </p:sp>
      <p:sp>
        <p:nvSpPr>
          <p:cNvPr id="1264" name="Google Shape;1264;p72"/>
          <p:cNvSpPr txBox="1"/>
          <p:nvPr/>
        </p:nvSpPr>
        <p:spPr>
          <a:xfrm>
            <a:off x="6297219" y="3243276"/>
            <a:ext cx="1159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後側</a:t>
            </a:r>
            <a:endParaRPr b="0" i="0" sz="1800" u="none" cap="none" strike="noStrike">
              <a:solidFill>
                <a:srgbClr val="000000"/>
              </a:solidFill>
              <a:latin typeface="Cambria"/>
              <a:ea typeface="Cambria"/>
              <a:cs typeface="Cambria"/>
              <a:sym typeface="Cambria"/>
            </a:endParaRPr>
          </a:p>
        </p:txBody>
      </p:sp>
      <p:cxnSp>
        <p:nvCxnSpPr>
          <p:cNvPr id="1265" name="Google Shape;1265;p72"/>
          <p:cNvCxnSpPr>
            <a:stCxn id="1254" idx="2"/>
            <a:endCxn id="1255" idx="0"/>
          </p:cNvCxnSpPr>
          <p:nvPr/>
        </p:nvCxnSpPr>
        <p:spPr>
          <a:xfrm>
            <a:off x="6877203" y="4309667"/>
            <a:ext cx="0" cy="643200"/>
          </a:xfrm>
          <a:prstGeom prst="straightConnector1">
            <a:avLst/>
          </a:prstGeom>
          <a:solidFill>
            <a:srgbClr val="4F81BD"/>
          </a:solidFill>
          <a:ln cap="flat" cmpd="sng" w="9525">
            <a:solidFill>
              <a:srgbClr val="000000"/>
            </a:solidFill>
            <a:prstDash val="solid"/>
            <a:round/>
            <a:headEnd len="med" w="med" type="stealth"/>
            <a:tailEnd len="med" w="med" type="stealth"/>
          </a:ln>
        </p:spPr>
      </p:cxnSp>
      <p:sp>
        <p:nvSpPr>
          <p:cNvPr id="1266" name="Google Shape;1266;p72"/>
          <p:cNvSpPr txBox="1"/>
          <p:nvPr/>
        </p:nvSpPr>
        <p:spPr>
          <a:xfrm>
            <a:off x="6885651" y="4475705"/>
            <a:ext cx="1888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1800" u="none" cap="none" strike="noStrike">
                <a:solidFill>
                  <a:srgbClr val="000000"/>
                </a:solidFill>
                <a:latin typeface="Cambria"/>
                <a:ea typeface="Cambria"/>
                <a:cs typeface="Cambria"/>
                <a:sym typeface="Cambria"/>
              </a:rPr>
              <a:t>比較：統計分析</a:t>
            </a:r>
            <a:endParaRPr b="0" i="0" sz="1800" u="none" cap="none" strike="noStrike">
              <a:solidFill>
                <a:srgbClr val="000000"/>
              </a:solidFill>
              <a:latin typeface="Cambria"/>
              <a:ea typeface="Cambria"/>
              <a:cs typeface="Cambria"/>
              <a:sym typeface="Cambria"/>
            </a:endParaRPr>
          </a:p>
        </p:txBody>
      </p:sp>
      <p:pic>
        <p:nvPicPr>
          <p:cNvPr id="1267" name="Google Shape;1267;p72"/>
          <p:cNvPicPr preferRelativeResize="0"/>
          <p:nvPr/>
        </p:nvPicPr>
        <p:blipFill rotWithShape="1">
          <a:blip r:embed="rId4">
            <a:alphaModFix/>
          </a:blip>
          <a:srcRect b="0" l="0" r="0" t="0"/>
          <a:stretch/>
        </p:blipFill>
        <p:spPr>
          <a:xfrm>
            <a:off x="5331672" y="2806179"/>
            <a:ext cx="957000" cy="701700"/>
          </a:xfrm>
          <a:prstGeom prst="rect">
            <a:avLst/>
          </a:prstGeom>
          <a:noFill/>
          <a:ln>
            <a:noFill/>
          </a:ln>
        </p:spPr>
      </p:pic>
      <p:pic>
        <p:nvPicPr>
          <p:cNvPr id="1268" name="Google Shape;1268;p72"/>
          <p:cNvPicPr preferRelativeResize="0"/>
          <p:nvPr/>
        </p:nvPicPr>
        <p:blipFill rotWithShape="1">
          <a:blip r:embed="rId5">
            <a:alphaModFix/>
          </a:blip>
          <a:srcRect b="0" l="0" r="0" t="0"/>
          <a:stretch/>
        </p:blipFill>
        <p:spPr>
          <a:xfrm>
            <a:off x="7262983" y="3553071"/>
            <a:ext cx="949500" cy="693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sp>
        <p:nvSpPr>
          <p:cNvPr id="1951" name="Google Shape;1951;p12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1952" name="Google Shape;1952;p12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事件轉移表完成！</a:t>
            </a:r>
            <a:endParaRPr/>
          </a:p>
        </p:txBody>
      </p:sp>
      <p:sp>
        <p:nvSpPr>
          <p:cNvPr id="1953" name="Google Shape;1953;p1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54" name="Google Shape;1954;p12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55" name="Google Shape;1955;p126"/>
          <p:cNvGraphicFramePr/>
          <p:nvPr/>
        </p:nvGraphicFramePr>
        <p:xfrm>
          <a:off x="730125" y="249388"/>
          <a:ext cx="3000000" cy="3000000"/>
        </p:xfrm>
        <a:graphic>
          <a:graphicData uri="http://schemas.openxmlformats.org/drawingml/2006/table">
            <a:tbl>
              <a:tblPr>
                <a:noFill/>
                <a:tableStyleId>{26D9D326-6533-4BB5-A6C5-8BFCD533F74D}</a:tableStyleId>
              </a:tblPr>
              <a:tblGrid>
                <a:gridCol w="880900"/>
              </a:tblGrid>
              <a:tr h="548600">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A</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t>B</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t>C</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A</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l">
                        <a:spcBef>
                          <a:spcPts val="0"/>
                        </a:spcBef>
                        <a:spcAft>
                          <a:spcPts val="0"/>
                        </a:spcAft>
                        <a:buNone/>
                      </a:pPr>
                      <a:r>
                        <a:rPr lang="zh-TW" sz="2400">
                          <a:solidFill>
                            <a:srgbClr val="000000"/>
                          </a:solidFill>
                        </a:rPr>
                        <a:t>B</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l">
                        <a:spcBef>
                          <a:spcPts val="0"/>
                        </a:spcBef>
                        <a:spcAft>
                          <a:spcPts val="0"/>
                        </a:spcAft>
                        <a:buNone/>
                      </a:pPr>
                      <a:r>
                        <a:rPr lang="zh-TW" sz="2400">
                          <a:solidFill>
                            <a:srgbClr val="000000"/>
                          </a:solidFill>
                        </a:rPr>
                        <a:t>C</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graphicFrame>
        <p:nvGraphicFramePr>
          <p:cNvPr id="1956" name="Google Shape;1956;p126"/>
          <p:cNvGraphicFramePr/>
          <p:nvPr/>
        </p:nvGraphicFramePr>
        <p:xfrm>
          <a:off x="3387600" y="1346592"/>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957" name="Google Shape;1957;p126"/>
          <p:cNvSpPr/>
          <p:nvPr/>
        </p:nvSpPr>
        <p:spPr>
          <a:xfrm flipH="1">
            <a:off x="1974613" y="2668938"/>
            <a:ext cx="10494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12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計算序列出現機率</a:t>
            </a:r>
            <a:endParaRPr/>
          </a:p>
        </p:txBody>
      </p:sp>
      <p:sp>
        <p:nvSpPr>
          <p:cNvPr id="1963" name="Google Shape;1963;p1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64" name="Google Shape;1964;p12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65" name="Google Shape;1965;p127"/>
          <p:cNvGraphicFramePr/>
          <p:nvPr/>
        </p:nvGraphicFramePr>
        <p:xfrm>
          <a:off x="95250" y="167785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1966" name="Google Shape;1966;p127"/>
          <p:cNvSpPr/>
          <p:nvPr/>
        </p:nvSpPr>
        <p:spPr>
          <a:xfrm>
            <a:off x="1801250" y="2788223"/>
            <a:ext cx="514500" cy="651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67" name="Google Shape;1967;p127"/>
          <p:cNvSpPr/>
          <p:nvPr/>
        </p:nvSpPr>
        <p:spPr>
          <a:xfrm>
            <a:off x="3998150" y="4599425"/>
            <a:ext cx="514500" cy="651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968" name="Google Shape;1968;p127"/>
          <p:cNvSpPr/>
          <p:nvPr/>
        </p:nvSpPr>
        <p:spPr>
          <a:xfrm>
            <a:off x="3998150" y="5410650"/>
            <a:ext cx="2014500" cy="592500"/>
          </a:xfrm>
          <a:prstGeom prst="wedgeRoundRectCallout">
            <a:avLst>
              <a:gd fmla="val -34211" name="adj1"/>
              <a:gd fmla="val -92132"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序列總數</a:t>
            </a:r>
            <a:endParaRPr sz="3200"/>
          </a:p>
        </p:txBody>
      </p:sp>
      <p:pic>
        <p:nvPicPr>
          <p:cNvPr id="1969" name="Google Shape;1969;p127"/>
          <p:cNvPicPr preferRelativeResize="0"/>
          <p:nvPr/>
        </p:nvPicPr>
        <p:blipFill rotWithShape="1">
          <a:blip r:embed="rId3">
            <a:alphaModFix/>
          </a:blip>
          <a:srcRect b="47687" l="0" r="0" t="0"/>
          <a:stretch/>
        </p:blipFill>
        <p:spPr>
          <a:xfrm>
            <a:off x="4594100" y="1850850"/>
            <a:ext cx="4264776" cy="937375"/>
          </a:xfrm>
          <a:prstGeom prst="rect">
            <a:avLst/>
          </a:prstGeom>
          <a:noFill/>
          <a:ln>
            <a:noFill/>
          </a:ln>
        </p:spPr>
      </p:pic>
      <p:pic>
        <p:nvPicPr>
          <p:cNvPr id="1970" name="Google Shape;1970;p127"/>
          <p:cNvPicPr preferRelativeResize="0"/>
          <p:nvPr/>
        </p:nvPicPr>
        <p:blipFill rotWithShape="1">
          <a:blip r:embed="rId3">
            <a:alphaModFix/>
          </a:blip>
          <a:srcRect b="0" l="25158" r="25158" t="54687"/>
          <a:stretch/>
        </p:blipFill>
        <p:spPr>
          <a:xfrm>
            <a:off x="4872487" y="3265800"/>
            <a:ext cx="3708000" cy="1420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p12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事件轉移機率表完成</a:t>
            </a:r>
            <a:endParaRPr/>
          </a:p>
        </p:txBody>
      </p:sp>
      <p:sp>
        <p:nvSpPr>
          <p:cNvPr id="1976" name="Google Shape;1976;p1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77" name="Google Shape;1977;p12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78" name="Google Shape;1978;p128"/>
          <p:cNvGraphicFramePr/>
          <p:nvPr/>
        </p:nvGraphicFramePr>
        <p:xfrm>
          <a:off x="1515063" y="1185217"/>
          <a:ext cx="3000000" cy="3000000"/>
        </p:xfrm>
        <a:graphic>
          <a:graphicData uri="http://schemas.openxmlformats.org/drawingml/2006/table">
            <a:tbl>
              <a:tblPr>
                <a:noFill/>
                <a:tableStyleId>{26D9D326-6533-4BB5-A6C5-8BFCD533F74D}</a:tableStyleId>
              </a:tblPr>
              <a:tblGrid>
                <a:gridCol w="1026900"/>
                <a:gridCol w="421525"/>
                <a:gridCol w="796700"/>
                <a:gridCol w="986525"/>
                <a:gridCol w="803000"/>
                <a:gridCol w="891850"/>
                <a:gridCol w="1187375"/>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3">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12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預測下一步</a:t>
            </a:r>
            <a:endParaRPr/>
          </a:p>
          <a:p>
            <a:pPr indent="0" lvl="0" marL="0" rtl="0" algn="ctr">
              <a:spcBef>
                <a:spcPts val="0"/>
              </a:spcBef>
              <a:spcAft>
                <a:spcPts val="0"/>
              </a:spcAft>
              <a:buNone/>
            </a:pPr>
            <a:r>
              <a:rPr lang="zh-TW"/>
              <a:t>已知Lag 0，猜測Lag 1</a:t>
            </a:r>
            <a:endParaRPr/>
          </a:p>
        </p:txBody>
      </p:sp>
      <p:sp>
        <p:nvSpPr>
          <p:cNvPr id="1984" name="Google Shape;1984;p1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985" name="Google Shape;1985;p12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1986" name="Google Shape;1986;p129"/>
          <p:cNvGraphicFramePr/>
          <p:nvPr/>
        </p:nvGraphicFramePr>
        <p:xfrm>
          <a:off x="195663" y="1399905"/>
          <a:ext cx="3000000" cy="3000000"/>
        </p:xfrm>
        <a:graphic>
          <a:graphicData uri="http://schemas.openxmlformats.org/drawingml/2006/table">
            <a:tbl>
              <a:tblPr>
                <a:noFill/>
                <a:tableStyleId>{26D9D326-6533-4BB5-A6C5-8BFCD533F74D}</a:tableStyleId>
              </a:tblPr>
              <a:tblGrid>
                <a:gridCol w="1026900"/>
                <a:gridCol w="421525"/>
                <a:gridCol w="796700"/>
                <a:gridCol w="986525"/>
                <a:gridCol w="803000"/>
                <a:gridCol w="89185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05225">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486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683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1987" name="Google Shape;1987;p129"/>
          <p:cNvSpPr/>
          <p:nvPr/>
        </p:nvSpPr>
        <p:spPr>
          <a:xfrm>
            <a:off x="5762498" y="3522638"/>
            <a:ext cx="634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1988" name="Google Shape;1988;p129"/>
          <p:cNvSpPr/>
          <p:nvPr/>
        </p:nvSpPr>
        <p:spPr>
          <a:xfrm>
            <a:off x="7156062" y="3522638"/>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B </a:t>
            </a:r>
            <a:endParaRPr sz="3600">
              <a:solidFill>
                <a:srgbClr val="FFFFFF"/>
              </a:solidFill>
            </a:endParaRPr>
          </a:p>
        </p:txBody>
      </p:sp>
      <p:sp>
        <p:nvSpPr>
          <p:cNvPr id="1989" name="Google Shape;1989;p129"/>
          <p:cNvSpPr/>
          <p:nvPr/>
        </p:nvSpPr>
        <p:spPr>
          <a:xfrm>
            <a:off x="7156048" y="2391713"/>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1990" name="Google Shape;1990;p129"/>
          <p:cNvSpPr/>
          <p:nvPr/>
        </p:nvSpPr>
        <p:spPr>
          <a:xfrm>
            <a:off x="7156048" y="4653563"/>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C </a:t>
            </a:r>
            <a:endParaRPr sz="3600">
              <a:solidFill>
                <a:srgbClr val="FFFFFF"/>
              </a:solidFill>
            </a:endParaRPr>
          </a:p>
        </p:txBody>
      </p:sp>
      <p:cxnSp>
        <p:nvCxnSpPr>
          <p:cNvPr id="1991" name="Google Shape;1991;p129"/>
          <p:cNvCxnSpPr>
            <a:stCxn id="1987" idx="3"/>
            <a:endCxn id="1989" idx="1"/>
          </p:cNvCxnSpPr>
          <p:nvPr/>
        </p:nvCxnSpPr>
        <p:spPr>
          <a:xfrm flipH="1" rot="10800000">
            <a:off x="6397298" y="2682038"/>
            <a:ext cx="758700" cy="1131000"/>
          </a:xfrm>
          <a:prstGeom prst="bentConnector3">
            <a:avLst>
              <a:gd fmla="val 50003" name="adj1"/>
            </a:avLst>
          </a:prstGeom>
          <a:noFill/>
          <a:ln cap="flat" cmpd="sng" w="28575">
            <a:solidFill>
              <a:srgbClr val="1F497D"/>
            </a:solidFill>
            <a:prstDash val="solid"/>
            <a:round/>
            <a:headEnd len="med" w="med" type="none"/>
            <a:tailEnd len="med" w="med" type="triangle"/>
          </a:ln>
        </p:spPr>
      </p:cxnSp>
      <p:cxnSp>
        <p:nvCxnSpPr>
          <p:cNvPr id="1992" name="Google Shape;1992;p129"/>
          <p:cNvCxnSpPr>
            <a:endCxn id="1988" idx="1"/>
          </p:cNvCxnSpPr>
          <p:nvPr/>
        </p:nvCxnSpPr>
        <p:spPr>
          <a:xfrm>
            <a:off x="6397362" y="3812438"/>
            <a:ext cx="758700" cy="600"/>
          </a:xfrm>
          <a:prstGeom prst="bentConnector3">
            <a:avLst>
              <a:gd fmla="val 50000" name="adj1"/>
            </a:avLst>
          </a:prstGeom>
          <a:noFill/>
          <a:ln cap="flat" cmpd="sng" w="28575">
            <a:solidFill>
              <a:srgbClr val="1F497D"/>
            </a:solidFill>
            <a:prstDash val="solid"/>
            <a:round/>
            <a:headEnd len="med" w="med" type="none"/>
            <a:tailEnd len="med" w="med" type="triangle"/>
          </a:ln>
        </p:spPr>
      </p:cxnSp>
      <p:cxnSp>
        <p:nvCxnSpPr>
          <p:cNvPr id="1993" name="Google Shape;1993;p129"/>
          <p:cNvCxnSpPr>
            <a:stCxn id="1987" idx="3"/>
            <a:endCxn id="1990" idx="1"/>
          </p:cNvCxnSpPr>
          <p:nvPr/>
        </p:nvCxnSpPr>
        <p:spPr>
          <a:xfrm>
            <a:off x="6397298" y="3813038"/>
            <a:ext cx="758700" cy="1131000"/>
          </a:xfrm>
          <a:prstGeom prst="bentConnector3">
            <a:avLst>
              <a:gd fmla="val 50003" name="adj1"/>
            </a:avLst>
          </a:prstGeom>
          <a:noFill/>
          <a:ln cap="flat" cmpd="sng" w="28575">
            <a:solidFill>
              <a:srgbClr val="1F497D"/>
            </a:solidFill>
            <a:prstDash val="solid"/>
            <a:round/>
            <a:headEnd len="med" w="med" type="none"/>
            <a:tailEnd len="med" w="med" type="triangle"/>
          </a:ln>
        </p:spPr>
      </p:cxnSp>
      <p:sp>
        <p:nvSpPr>
          <p:cNvPr id="1994" name="Google Shape;1994;p129"/>
          <p:cNvSpPr txBox="1"/>
          <p:nvPr/>
        </p:nvSpPr>
        <p:spPr>
          <a:xfrm>
            <a:off x="5566263" y="2906988"/>
            <a:ext cx="11457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1F497D"/>
                </a:solidFill>
              </a:rPr>
              <a:t>Lag 0</a:t>
            </a:r>
            <a:endParaRPr sz="2400">
              <a:solidFill>
                <a:srgbClr val="1F497D"/>
              </a:solidFill>
            </a:endParaRPr>
          </a:p>
        </p:txBody>
      </p:sp>
      <p:sp>
        <p:nvSpPr>
          <p:cNvPr id="1995" name="Google Shape;1995;p129"/>
          <p:cNvSpPr txBox="1"/>
          <p:nvPr/>
        </p:nvSpPr>
        <p:spPr>
          <a:xfrm>
            <a:off x="6900588" y="1848563"/>
            <a:ext cx="11457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1F497D"/>
                </a:solidFill>
              </a:rPr>
              <a:t>Lag 1</a:t>
            </a:r>
            <a:endParaRPr sz="2400">
              <a:solidFill>
                <a:srgbClr val="1F497D"/>
              </a:solidFill>
            </a:endParaRPr>
          </a:p>
        </p:txBody>
      </p:sp>
      <p:sp>
        <p:nvSpPr>
          <p:cNvPr id="1996" name="Google Shape;1996;p129"/>
          <p:cNvSpPr txBox="1"/>
          <p:nvPr/>
        </p:nvSpPr>
        <p:spPr>
          <a:xfrm>
            <a:off x="7924463" y="2481863"/>
            <a:ext cx="11457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1F497D"/>
                </a:solidFill>
              </a:rPr>
              <a:t>11%</a:t>
            </a:r>
            <a:endParaRPr sz="2400">
              <a:solidFill>
                <a:srgbClr val="1F497D"/>
              </a:solidFill>
            </a:endParaRPr>
          </a:p>
        </p:txBody>
      </p:sp>
      <p:sp>
        <p:nvSpPr>
          <p:cNvPr id="1997" name="Google Shape;1997;p129"/>
          <p:cNvSpPr txBox="1"/>
          <p:nvPr/>
        </p:nvSpPr>
        <p:spPr>
          <a:xfrm>
            <a:off x="7924463" y="3612788"/>
            <a:ext cx="11457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FF0000"/>
                </a:solidFill>
              </a:rPr>
              <a:t>22%</a:t>
            </a:r>
            <a:endParaRPr sz="2400">
              <a:solidFill>
                <a:srgbClr val="FF0000"/>
              </a:solidFill>
            </a:endParaRPr>
          </a:p>
        </p:txBody>
      </p:sp>
      <p:sp>
        <p:nvSpPr>
          <p:cNvPr id="1998" name="Google Shape;1998;p129"/>
          <p:cNvSpPr txBox="1"/>
          <p:nvPr/>
        </p:nvSpPr>
        <p:spPr>
          <a:xfrm>
            <a:off x="7924463" y="4743713"/>
            <a:ext cx="11457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1F497D"/>
                </a:solidFill>
              </a:rPr>
              <a:t>11%</a:t>
            </a:r>
            <a:endParaRPr sz="2400">
              <a:solidFill>
                <a:srgbClr val="1F497D"/>
              </a:solidFill>
            </a:endParaRPr>
          </a:p>
        </p:txBody>
      </p:sp>
      <p:sp>
        <p:nvSpPr>
          <p:cNvPr id="1999" name="Google Shape;1999;p129"/>
          <p:cNvSpPr/>
          <p:nvPr/>
        </p:nvSpPr>
        <p:spPr>
          <a:xfrm>
            <a:off x="1195725" y="2560385"/>
            <a:ext cx="3893400" cy="1177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sp>
        <p:nvSpPr>
          <p:cNvPr id="2004" name="Google Shape;2004;p13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推理上一步</a:t>
            </a:r>
            <a:endParaRPr/>
          </a:p>
          <a:p>
            <a:pPr indent="0" lvl="0" marL="0" rtl="0" algn="ctr">
              <a:spcBef>
                <a:spcPts val="0"/>
              </a:spcBef>
              <a:spcAft>
                <a:spcPts val="0"/>
              </a:spcAft>
              <a:buNone/>
            </a:pPr>
            <a:r>
              <a:rPr lang="zh-TW"/>
              <a:t>已知Lag 1，猜測Lag 0</a:t>
            </a:r>
            <a:endParaRPr/>
          </a:p>
        </p:txBody>
      </p:sp>
      <p:sp>
        <p:nvSpPr>
          <p:cNvPr id="2005" name="Google Shape;2005;p1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06" name="Google Shape;2006;p13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007" name="Google Shape;2007;p130"/>
          <p:cNvGraphicFramePr/>
          <p:nvPr/>
        </p:nvGraphicFramePr>
        <p:xfrm>
          <a:off x="195663" y="1399867"/>
          <a:ext cx="3000000" cy="3000000"/>
        </p:xfrm>
        <a:graphic>
          <a:graphicData uri="http://schemas.openxmlformats.org/drawingml/2006/table">
            <a:tbl>
              <a:tblPr>
                <a:noFill/>
                <a:tableStyleId>{26D9D326-6533-4BB5-A6C5-8BFCD533F74D}</a:tableStyleId>
              </a:tblPr>
              <a:tblGrid>
                <a:gridCol w="1026900"/>
                <a:gridCol w="421525"/>
                <a:gridCol w="796700"/>
                <a:gridCol w="986525"/>
                <a:gridCol w="803000"/>
                <a:gridCol w="89185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05225">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486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683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bl>
          </a:graphicData>
        </a:graphic>
      </p:graphicFrame>
      <p:sp>
        <p:nvSpPr>
          <p:cNvPr id="2008" name="Google Shape;2008;p130"/>
          <p:cNvSpPr/>
          <p:nvPr/>
        </p:nvSpPr>
        <p:spPr>
          <a:xfrm>
            <a:off x="7854798" y="3522600"/>
            <a:ext cx="6348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C </a:t>
            </a:r>
            <a:endParaRPr sz="3600">
              <a:solidFill>
                <a:srgbClr val="FFFFFF"/>
              </a:solidFill>
            </a:endParaRPr>
          </a:p>
        </p:txBody>
      </p:sp>
      <p:sp>
        <p:nvSpPr>
          <p:cNvPr id="2009" name="Google Shape;2009;p130"/>
          <p:cNvSpPr/>
          <p:nvPr/>
        </p:nvSpPr>
        <p:spPr>
          <a:xfrm>
            <a:off x="6546462" y="3522600"/>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B </a:t>
            </a:r>
            <a:endParaRPr sz="3600">
              <a:solidFill>
                <a:srgbClr val="FFFFFF"/>
              </a:solidFill>
            </a:endParaRPr>
          </a:p>
        </p:txBody>
      </p:sp>
      <p:sp>
        <p:nvSpPr>
          <p:cNvPr id="2010" name="Google Shape;2010;p130"/>
          <p:cNvSpPr/>
          <p:nvPr/>
        </p:nvSpPr>
        <p:spPr>
          <a:xfrm>
            <a:off x="6546448" y="2391675"/>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2011" name="Google Shape;2011;p130"/>
          <p:cNvSpPr/>
          <p:nvPr/>
        </p:nvSpPr>
        <p:spPr>
          <a:xfrm>
            <a:off x="6546448" y="4653525"/>
            <a:ext cx="634800" cy="580800"/>
          </a:xfrm>
          <a:prstGeom prst="roundRect">
            <a:avLst>
              <a:gd fmla="val 16667" name="adj"/>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C </a:t>
            </a:r>
            <a:endParaRPr sz="3600">
              <a:solidFill>
                <a:srgbClr val="FFFFFF"/>
              </a:solidFill>
            </a:endParaRPr>
          </a:p>
        </p:txBody>
      </p:sp>
      <p:cxnSp>
        <p:nvCxnSpPr>
          <p:cNvPr id="2012" name="Google Shape;2012;p130"/>
          <p:cNvCxnSpPr>
            <a:stCxn id="2011" idx="3"/>
            <a:endCxn id="2008" idx="1"/>
          </p:cNvCxnSpPr>
          <p:nvPr/>
        </p:nvCxnSpPr>
        <p:spPr>
          <a:xfrm flipH="1" rot="10800000">
            <a:off x="7181248" y="3812925"/>
            <a:ext cx="673500" cy="1131000"/>
          </a:xfrm>
          <a:prstGeom prst="bentConnector3">
            <a:avLst>
              <a:gd fmla="val 50004" name="adj1"/>
            </a:avLst>
          </a:prstGeom>
          <a:noFill/>
          <a:ln cap="flat" cmpd="sng" w="28575">
            <a:solidFill>
              <a:srgbClr val="1F497D"/>
            </a:solidFill>
            <a:prstDash val="solid"/>
            <a:round/>
            <a:headEnd len="med" w="med" type="none"/>
            <a:tailEnd len="med" w="med" type="triangle"/>
          </a:ln>
        </p:spPr>
      </p:cxnSp>
      <p:cxnSp>
        <p:nvCxnSpPr>
          <p:cNvPr id="2013" name="Google Shape;2013;p130"/>
          <p:cNvCxnSpPr>
            <a:stCxn id="2010" idx="3"/>
            <a:endCxn id="2008" idx="1"/>
          </p:cNvCxnSpPr>
          <p:nvPr/>
        </p:nvCxnSpPr>
        <p:spPr>
          <a:xfrm>
            <a:off x="7181248" y="2682075"/>
            <a:ext cx="673500" cy="1131000"/>
          </a:xfrm>
          <a:prstGeom prst="bentConnector3">
            <a:avLst>
              <a:gd fmla="val 50004" name="adj1"/>
            </a:avLst>
          </a:prstGeom>
          <a:noFill/>
          <a:ln cap="flat" cmpd="sng" w="28575">
            <a:solidFill>
              <a:srgbClr val="1F497D"/>
            </a:solidFill>
            <a:prstDash val="solid"/>
            <a:round/>
            <a:headEnd len="med" w="med" type="none"/>
            <a:tailEnd len="med" w="med" type="triangle"/>
          </a:ln>
        </p:spPr>
      </p:cxnSp>
      <p:cxnSp>
        <p:nvCxnSpPr>
          <p:cNvPr id="2014" name="Google Shape;2014;p130"/>
          <p:cNvCxnSpPr>
            <a:stCxn id="2009" idx="3"/>
            <a:endCxn id="2008" idx="1"/>
          </p:cNvCxnSpPr>
          <p:nvPr/>
        </p:nvCxnSpPr>
        <p:spPr>
          <a:xfrm>
            <a:off x="7181262" y="3813000"/>
            <a:ext cx="673500" cy="600"/>
          </a:xfrm>
          <a:prstGeom prst="bentConnector3">
            <a:avLst>
              <a:gd fmla="val 50003" name="adj1"/>
            </a:avLst>
          </a:prstGeom>
          <a:noFill/>
          <a:ln cap="flat" cmpd="sng" w="28575">
            <a:solidFill>
              <a:srgbClr val="1F497D"/>
            </a:solidFill>
            <a:prstDash val="solid"/>
            <a:round/>
            <a:headEnd len="med" w="med" type="none"/>
            <a:tailEnd len="med" w="med" type="triangle"/>
          </a:ln>
        </p:spPr>
      </p:cxnSp>
      <p:sp>
        <p:nvSpPr>
          <p:cNvPr id="2015" name="Google Shape;2015;p130"/>
          <p:cNvSpPr txBox="1"/>
          <p:nvPr/>
        </p:nvSpPr>
        <p:spPr>
          <a:xfrm>
            <a:off x="7599338" y="2906950"/>
            <a:ext cx="11457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1F497D"/>
                </a:solidFill>
              </a:rPr>
              <a:t>Lag 1</a:t>
            </a:r>
            <a:endParaRPr sz="2400">
              <a:solidFill>
                <a:srgbClr val="1F497D"/>
              </a:solidFill>
            </a:endParaRPr>
          </a:p>
        </p:txBody>
      </p:sp>
      <p:sp>
        <p:nvSpPr>
          <p:cNvPr id="2016" name="Google Shape;2016;p130"/>
          <p:cNvSpPr txBox="1"/>
          <p:nvPr/>
        </p:nvSpPr>
        <p:spPr>
          <a:xfrm>
            <a:off x="6290988" y="1848525"/>
            <a:ext cx="11457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1F497D"/>
                </a:solidFill>
              </a:rPr>
              <a:t>Lag 0</a:t>
            </a:r>
            <a:endParaRPr sz="2400">
              <a:solidFill>
                <a:srgbClr val="1F497D"/>
              </a:solidFill>
            </a:endParaRPr>
          </a:p>
        </p:txBody>
      </p:sp>
      <p:sp>
        <p:nvSpPr>
          <p:cNvPr id="2017" name="Google Shape;2017;p130"/>
          <p:cNvSpPr txBox="1"/>
          <p:nvPr/>
        </p:nvSpPr>
        <p:spPr>
          <a:xfrm>
            <a:off x="5257463" y="2481825"/>
            <a:ext cx="11457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solidFill>
                  <a:srgbClr val="1F497D"/>
                </a:solidFill>
              </a:rPr>
              <a:t>11%</a:t>
            </a:r>
            <a:endParaRPr sz="2400">
              <a:solidFill>
                <a:srgbClr val="1F497D"/>
              </a:solidFill>
            </a:endParaRPr>
          </a:p>
        </p:txBody>
      </p:sp>
      <p:sp>
        <p:nvSpPr>
          <p:cNvPr id="2018" name="Google Shape;2018;p130"/>
          <p:cNvSpPr txBox="1"/>
          <p:nvPr/>
        </p:nvSpPr>
        <p:spPr>
          <a:xfrm>
            <a:off x="5257463" y="3612750"/>
            <a:ext cx="11457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solidFill>
                  <a:srgbClr val="FF0000"/>
                </a:solidFill>
              </a:rPr>
              <a:t>22%</a:t>
            </a:r>
            <a:endParaRPr sz="2400">
              <a:solidFill>
                <a:srgbClr val="FF0000"/>
              </a:solidFill>
            </a:endParaRPr>
          </a:p>
        </p:txBody>
      </p:sp>
      <p:sp>
        <p:nvSpPr>
          <p:cNvPr id="2019" name="Google Shape;2019;p130"/>
          <p:cNvSpPr txBox="1"/>
          <p:nvPr/>
        </p:nvSpPr>
        <p:spPr>
          <a:xfrm>
            <a:off x="5257463" y="4743675"/>
            <a:ext cx="11457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solidFill>
                  <a:srgbClr val="1F497D"/>
                </a:solidFill>
              </a:rPr>
              <a:t>0%</a:t>
            </a:r>
            <a:endParaRPr sz="2400">
              <a:solidFill>
                <a:srgbClr val="1F497D"/>
              </a:solidFill>
            </a:endParaRPr>
          </a:p>
        </p:txBody>
      </p:sp>
      <p:sp>
        <p:nvSpPr>
          <p:cNvPr id="2020" name="Google Shape;2020;p130"/>
          <p:cNvSpPr/>
          <p:nvPr/>
        </p:nvSpPr>
        <p:spPr>
          <a:xfrm>
            <a:off x="4190200" y="1969025"/>
            <a:ext cx="898800" cy="41013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13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26" name="Google Shape;2026;p13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我的眼睛都看到了！</a:t>
            </a:r>
            <a:endParaRPr/>
          </a:p>
        </p:txBody>
      </p:sp>
      <p:sp>
        <p:nvSpPr>
          <p:cNvPr id="2027" name="Google Shape;2027;p1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28" name="Google Shape;2028;p13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pSp>
        <p:nvGrpSpPr>
          <p:cNvPr id="2029" name="Google Shape;2029;p131"/>
          <p:cNvGrpSpPr/>
          <p:nvPr/>
        </p:nvGrpSpPr>
        <p:grpSpPr>
          <a:xfrm>
            <a:off x="533400" y="1476288"/>
            <a:ext cx="8191499" cy="3093220"/>
            <a:chOff x="533400" y="1882388"/>
            <a:chExt cx="8191499" cy="3093220"/>
          </a:xfrm>
        </p:grpSpPr>
        <p:pic>
          <p:nvPicPr>
            <p:cNvPr id="2030" name="Google Shape;2030;p131"/>
            <p:cNvPicPr preferRelativeResize="0"/>
            <p:nvPr/>
          </p:nvPicPr>
          <p:blipFill rotWithShape="1">
            <a:blip r:embed="rId3">
              <a:alphaModFix/>
            </a:blip>
            <a:srcRect b="49912" l="0" r="0" t="0"/>
            <a:stretch/>
          </p:blipFill>
          <p:spPr>
            <a:xfrm>
              <a:off x="533400" y="1882388"/>
              <a:ext cx="8191499" cy="3093220"/>
            </a:xfrm>
            <a:prstGeom prst="rect">
              <a:avLst/>
            </a:prstGeom>
            <a:noFill/>
            <a:ln>
              <a:noFill/>
            </a:ln>
          </p:spPr>
        </p:pic>
        <p:sp>
          <p:nvSpPr>
            <p:cNvPr id="2031" name="Google Shape;2031;p131"/>
            <p:cNvSpPr/>
            <p:nvPr/>
          </p:nvSpPr>
          <p:spPr>
            <a:xfrm>
              <a:off x="573775" y="4109975"/>
              <a:ext cx="4060200" cy="644400"/>
            </a:xfrm>
            <a:prstGeom prst="rect">
              <a:avLst/>
            </a:prstGeom>
            <a:solidFill>
              <a:srgbClr val="4241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600">
                  <a:solidFill>
                    <a:srgbClr val="FFFFFF"/>
                  </a:solidFill>
                </a:rPr>
                <a:t>經過我長久觀察啊</a:t>
              </a:r>
              <a:endParaRPr b="1" sz="2600">
                <a:solidFill>
                  <a:srgbClr val="FFFFFF"/>
                </a:solidFill>
              </a:endParaRPr>
            </a:p>
          </p:txBody>
        </p:sp>
        <p:sp>
          <p:nvSpPr>
            <p:cNvPr id="2032" name="Google Shape;2032;p131"/>
            <p:cNvSpPr/>
            <p:nvPr/>
          </p:nvSpPr>
          <p:spPr>
            <a:xfrm>
              <a:off x="4628275" y="4109975"/>
              <a:ext cx="4060200" cy="644400"/>
            </a:xfrm>
            <a:prstGeom prst="rect">
              <a:avLst/>
            </a:prstGeom>
            <a:solidFill>
              <a:srgbClr val="4241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600">
                  <a:solidFill>
                    <a:srgbClr val="FFFFFF"/>
                  </a:solidFill>
                </a:rPr>
                <a:t>發現 </a:t>
              </a:r>
              <a:r>
                <a:rPr b="1" lang="zh-TW" sz="2600">
                  <a:solidFill>
                    <a:srgbClr val="FFFF00"/>
                  </a:solidFill>
                </a:rPr>
                <a:t>[A⇨B] </a:t>
              </a:r>
              <a:r>
                <a:rPr b="1" lang="zh-TW" sz="2600">
                  <a:solidFill>
                    <a:srgbClr val="FFFFFF"/>
                  </a:solidFill>
                </a:rPr>
                <a:t>很常發生！</a:t>
              </a:r>
              <a:endParaRPr b="1" sz="2600">
                <a:solidFill>
                  <a:srgbClr val="FFFFFF"/>
                </a:solidFil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38" name="Google Shape;2038;p13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39" name="Google Shape;2039;p132"/>
          <p:cNvSpPr txBox="1"/>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[A⇨B]</a:t>
            </a:r>
            <a:endParaRPr b="1" sz="40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序列轉移次數真的比較多嗎？</a:t>
            </a:r>
            <a:endParaRPr b="1" sz="4000">
              <a:solidFill>
                <a:srgbClr val="FFFFFF"/>
              </a:solidFill>
              <a:latin typeface="Microsoft JhengHei"/>
              <a:ea typeface="Microsoft JhengHei"/>
              <a:cs typeface="Microsoft JhengHei"/>
              <a:sym typeface="Microsoft JhengHei"/>
            </a:endParaRPr>
          </a:p>
        </p:txBody>
      </p:sp>
      <p:graphicFrame>
        <p:nvGraphicFramePr>
          <p:cNvPr id="2040" name="Google Shape;2040;p132"/>
          <p:cNvGraphicFramePr/>
          <p:nvPr/>
        </p:nvGraphicFramePr>
        <p:xfrm>
          <a:off x="4126725" y="1239330"/>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041" name="Google Shape;2041;p132"/>
          <p:cNvSpPr/>
          <p:nvPr/>
        </p:nvSpPr>
        <p:spPr>
          <a:xfrm>
            <a:off x="6463800" y="2391678"/>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2042" name="Google Shape;2042;p132"/>
          <p:cNvPicPr preferRelativeResize="0"/>
          <p:nvPr/>
        </p:nvPicPr>
        <p:blipFill>
          <a:blip r:embed="rId3">
            <a:alphaModFix/>
          </a:blip>
          <a:stretch>
            <a:fillRect/>
          </a:stretch>
        </p:blipFill>
        <p:spPr>
          <a:xfrm>
            <a:off x="857175" y="1855400"/>
            <a:ext cx="2671050" cy="2770850"/>
          </a:xfrm>
          <a:prstGeom prst="rect">
            <a:avLst/>
          </a:prstGeom>
          <a:noFill/>
          <a:ln>
            <a:noFill/>
          </a:ln>
        </p:spPr>
      </p:pic>
      <p:sp>
        <p:nvSpPr>
          <p:cNvPr id="2043" name="Google Shape;2043;p132"/>
          <p:cNvSpPr/>
          <p:nvPr/>
        </p:nvSpPr>
        <p:spPr>
          <a:xfrm>
            <a:off x="1019670" y="26118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4800">
                <a:solidFill>
                  <a:srgbClr val="FFFFFF"/>
                </a:solidFill>
              </a:rPr>
              <a:t>!</a:t>
            </a:r>
            <a:endParaRPr sz="4800">
              <a:solidFill>
                <a:srgbClr val="FFFFFF"/>
              </a:solidFill>
            </a:endParaRPr>
          </a:p>
        </p:txBody>
      </p:sp>
      <p:sp>
        <p:nvSpPr>
          <p:cNvPr id="2044" name="Google Shape;2044;p132"/>
          <p:cNvSpPr txBox="1"/>
          <p:nvPr/>
        </p:nvSpPr>
        <p:spPr>
          <a:xfrm rot="900151">
            <a:off x="1579339" y="1378746"/>
            <a:ext cx="2273804"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FFFF"/>
                </a:solidFill>
              </a:rPr>
              <a:t>BOSS有能!</a:t>
            </a:r>
            <a:endParaRPr sz="24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1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50" name="Google Shape;2050;p13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51" name="Google Shape;2051;p133"/>
          <p:cNvSpPr txBox="1"/>
          <p:nvPr/>
        </p:nvSpPr>
        <p:spPr>
          <a:xfrm>
            <a:off x="476250" y="5026500"/>
            <a:ext cx="35424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卡方檢定！</a:t>
            </a:r>
            <a:endParaRPr b="1" sz="4000">
              <a:solidFill>
                <a:srgbClr val="FFFFFF"/>
              </a:solidFill>
              <a:latin typeface="Microsoft JhengHei"/>
              <a:ea typeface="Microsoft JhengHei"/>
              <a:cs typeface="Microsoft JhengHei"/>
              <a:sym typeface="Microsoft JhengHei"/>
            </a:endParaRPr>
          </a:p>
        </p:txBody>
      </p:sp>
      <p:pic>
        <p:nvPicPr>
          <p:cNvPr id="2052" name="Google Shape;2052;p133"/>
          <p:cNvPicPr preferRelativeResize="0"/>
          <p:nvPr/>
        </p:nvPicPr>
        <p:blipFill>
          <a:blip r:embed="rId3">
            <a:alphaModFix/>
          </a:blip>
          <a:stretch>
            <a:fillRect/>
          </a:stretch>
        </p:blipFill>
        <p:spPr>
          <a:xfrm>
            <a:off x="857175" y="1855400"/>
            <a:ext cx="2671050" cy="2770850"/>
          </a:xfrm>
          <a:prstGeom prst="rect">
            <a:avLst/>
          </a:prstGeom>
          <a:noFill/>
          <a:ln>
            <a:noFill/>
          </a:ln>
        </p:spPr>
      </p:pic>
      <p:sp>
        <p:nvSpPr>
          <p:cNvPr id="2053" name="Google Shape;2053;p133"/>
          <p:cNvSpPr/>
          <p:nvPr/>
        </p:nvSpPr>
        <p:spPr>
          <a:xfrm>
            <a:off x="1019670" y="26118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4800">
                <a:solidFill>
                  <a:srgbClr val="FFFFFF"/>
                </a:solidFill>
              </a:rPr>
              <a:t>!</a:t>
            </a:r>
            <a:endParaRPr sz="4800">
              <a:solidFill>
                <a:srgbClr val="FFFFFF"/>
              </a:solidFill>
            </a:endParaRPr>
          </a:p>
        </p:txBody>
      </p:sp>
      <p:sp>
        <p:nvSpPr>
          <p:cNvPr id="2054" name="Google Shape;2054;p133"/>
          <p:cNvSpPr txBox="1"/>
          <p:nvPr/>
        </p:nvSpPr>
        <p:spPr>
          <a:xfrm rot="900151">
            <a:off x="1579339" y="1378746"/>
            <a:ext cx="2273804"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FFFF"/>
                </a:solidFill>
              </a:rPr>
              <a:t>BOSS有能!</a:t>
            </a:r>
            <a:endParaRPr sz="2400">
              <a:solidFill>
                <a:srgbClr val="FFFFFF"/>
              </a:solidFill>
            </a:endParaRPr>
          </a:p>
        </p:txBody>
      </p:sp>
      <p:pic>
        <p:nvPicPr>
          <p:cNvPr id="2055" name="Google Shape;2055;p133"/>
          <p:cNvPicPr preferRelativeResize="0"/>
          <p:nvPr/>
        </p:nvPicPr>
        <p:blipFill>
          <a:blip r:embed="rId4">
            <a:alphaModFix/>
          </a:blip>
          <a:stretch>
            <a:fillRect/>
          </a:stretch>
        </p:blipFill>
        <p:spPr>
          <a:xfrm>
            <a:off x="4018700" y="152400"/>
            <a:ext cx="4550174" cy="6280324"/>
          </a:xfrm>
          <a:prstGeom prst="rect">
            <a:avLst/>
          </a:prstGeom>
          <a:noFill/>
          <a:ln>
            <a:noFill/>
          </a:ln>
        </p:spPr>
      </p:pic>
      <p:sp>
        <p:nvSpPr>
          <p:cNvPr id="2056" name="Google Shape;2056;p133"/>
          <p:cNvSpPr/>
          <p:nvPr/>
        </p:nvSpPr>
        <p:spPr>
          <a:xfrm>
            <a:off x="5693706" y="5082850"/>
            <a:ext cx="2643600" cy="1098000"/>
          </a:xfrm>
          <a:prstGeom prst="roundRect">
            <a:avLst>
              <a:gd fmla="val 16667" name="adj"/>
            </a:avLst>
          </a:prstGeom>
          <a:solidFill>
            <a:srgbClr val="1F497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卡方檢定</a:t>
            </a:r>
            <a:endParaRPr sz="3200">
              <a:solidFill>
                <a:srgbClr val="FFFFFF"/>
              </a:solidFill>
            </a:endParaRPr>
          </a:p>
          <a:p>
            <a:pPr indent="0" lvl="0" marL="0" rtl="0" algn="ctr">
              <a:spcBef>
                <a:spcPts val="0"/>
              </a:spcBef>
              <a:spcAft>
                <a:spcPts val="0"/>
              </a:spcAft>
              <a:buNone/>
            </a:pPr>
            <a:r>
              <a:rPr lang="zh-TW" sz="3200">
                <a:solidFill>
                  <a:srgbClr val="FFFFFF"/>
                </a:solidFill>
              </a:rPr>
              <a:t>計算器</a:t>
            </a:r>
            <a:endParaRPr sz="3200">
              <a:solidFill>
                <a:srgbClr val="FFFFFF"/>
              </a:solidFill>
            </a:endParaRPr>
          </a:p>
        </p:txBody>
      </p:sp>
      <p:pic>
        <p:nvPicPr>
          <p:cNvPr descr="[Slide] web page 網頁 Slide" id="2057" name="Google Shape;2057;p133"/>
          <p:cNvPicPr preferRelativeResize="0"/>
          <p:nvPr/>
        </p:nvPicPr>
        <p:blipFill>
          <a:blip r:embed="rId5">
            <a:alphaModFix/>
          </a:blip>
          <a:stretch>
            <a:fillRect/>
          </a:stretch>
        </p:blipFill>
        <p:spPr>
          <a:xfrm>
            <a:off x="6393606" y="3951250"/>
            <a:ext cx="1243800" cy="1243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1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63" name="Google Shape;2063;p13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64" name="Google Shape;2064;p134"/>
          <p:cNvSpPr txBox="1"/>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latin typeface="Microsoft JhengHei"/>
                <a:ea typeface="Microsoft JhengHei"/>
                <a:cs typeface="Microsoft JhengHei"/>
                <a:sym typeface="Microsoft JhengHei"/>
              </a:rPr>
              <a:t>卡方檢定統計量χ2 = 4.522 ，p值 = 0.340 </a:t>
            </a:r>
            <a:endParaRPr b="1" sz="32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FFFF00"/>
                </a:solidFill>
                <a:latin typeface="Microsoft JhengHei"/>
                <a:ea typeface="Microsoft JhengHei"/>
                <a:cs typeface="Microsoft JhengHei"/>
                <a:sym typeface="Microsoft JhengHei"/>
              </a:rPr>
              <a:t>未達α = 0.05的顯著水準</a:t>
            </a:r>
            <a:endParaRPr b="1" sz="3200">
              <a:solidFill>
                <a:srgbClr val="FFFF00"/>
              </a:solidFill>
              <a:latin typeface="Microsoft JhengHei"/>
              <a:ea typeface="Microsoft JhengHei"/>
              <a:cs typeface="Microsoft JhengHei"/>
              <a:sym typeface="Microsoft JhengHei"/>
            </a:endParaRPr>
          </a:p>
        </p:txBody>
      </p:sp>
      <p:graphicFrame>
        <p:nvGraphicFramePr>
          <p:cNvPr id="2065" name="Google Shape;2065;p134"/>
          <p:cNvGraphicFramePr/>
          <p:nvPr/>
        </p:nvGraphicFramePr>
        <p:xfrm>
          <a:off x="4126725" y="1239330"/>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pic>
        <p:nvPicPr>
          <p:cNvPr id="2066" name="Google Shape;2066;p134"/>
          <p:cNvPicPr preferRelativeResize="0"/>
          <p:nvPr/>
        </p:nvPicPr>
        <p:blipFill>
          <a:blip r:embed="rId3">
            <a:alphaModFix/>
          </a:blip>
          <a:stretch>
            <a:fillRect/>
          </a:stretch>
        </p:blipFill>
        <p:spPr>
          <a:xfrm>
            <a:off x="857175" y="1855400"/>
            <a:ext cx="2671050" cy="2770850"/>
          </a:xfrm>
          <a:prstGeom prst="rect">
            <a:avLst/>
          </a:prstGeom>
          <a:noFill/>
          <a:ln>
            <a:noFill/>
          </a:ln>
        </p:spPr>
      </p:pic>
      <p:sp>
        <p:nvSpPr>
          <p:cNvPr id="2067" name="Google Shape;2067;p134"/>
          <p:cNvSpPr/>
          <p:nvPr/>
        </p:nvSpPr>
        <p:spPr>
          <a:xfrm>
            <a:off x="1019670" y="26118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a:t>
            </a:r>
            <a:endParaRPr sz="3200">
              <a:solidFill>
                <a:srgbClr val="FFFFFF"/>
              </a:solidFill>
            </a:endParaRPr>
          </a:p>
        </p:txBody>
      </p:sp>
      <p:sp>
        <p:nvSpPr>
          <p:cNvPr id="2068" name="Google Shape;2068;p134"/>
          <p:cNvSpPr txBox="1"/>
          <p:nvPr/>
        </p:nvSpPr>
        <p:spPr>
          <a:xfrm rot="900151">
            <a:off x="1579339" y="1378746"/>
            <a:ext cx="2273804"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FFFF"/>
                </a:solidFill>
              </a:rPr>
              <a:t>BOSS無能...</a:t>
            </a:r>
            <a:endParaRPr sz="2400">
              <a:solidFill>
                <a:srgbClr val="FFFFFF"/>
              </a:solidFill>
            </a:endParaRPr>
          </a:p>
        </p:txBody>
      </p:sp>
      <p:sp>
        <p:nvSpPr>
          <p:cNvPr id="2069" name="Google Shape;2069;p134"/>
          <p:cNvSpPr/>
          <p:nvPr/>
        </p:nvSpPr>
        <p:spPr>
          <a:xfrm rot="-899922">
            <a:off x="3645965" y="828802"/>
            <a:ext cx="2369422" cy="632962"/>
          </a:xfrm>
          <a:prstGeom prst="roundRect">
            <a:avLst>
              <a:gd fmla="val 16667" name="adj"/>
            </a:avLst>
          </a:prstGeom>
          <a:solidFill>
            <a:srgbClr val="274E13"/>
          </a:solid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3600">
                <a:solidFill>
                  <a:srgbClr val="FFFFFF"/>
                </a:solidFill>
              </a:rPr>
              <a:t>卡方檢定</a:t>
            </a:r>
            <a:endParaRPr sz="360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3" name="Shape 2073"/>
        <p:cNvGrpSpPr/>
        <p:nvPr/>
      </p:nvGrpSpPr>
      <p:grpSpPr>
        <a:xfrm>
          <a:off x="0" y="0"/>
          <a:ext cx="0" cy="0"/>
          <a:chOff x="0" y="0"/>
          <a:chExt cx="0" cy="0"/>
        </a:xfrm>
      </p:grpSpPr>
      <p:sp>
        <p:nvSpPr>
          <p:cNvPr id="2074" name="Google Shape;2074;p13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卡方檢定的限制</a:t>
            </a:r>
            <a:endParaRPr/>
          </a:p>
        </p:txBody>
      </p:sp>
      <p:sp>
        <p:nvSpPr>
          <p:cNvPr id="2075" name="Google Shape;2075;p1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76" name="Google Shape;2076;p13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077" name="Google Shape;2077;p135"/>
          <p:cNvSpPr txBox="1"/>
          <p:nvPr/>
        </p:nvSpPr>
        <p:spPr>
          <a:xfrm>
            <a:off x="5045625" y="1379200"/>
            <a:ext cx="3827700" cy="471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560"/>
              </a:spcBef>
              <a:spcAft>
                <a:spcPts val="0"/>
              </a:spcAft>
              <a:buNone/>
            </a:pPr>
            <a:r>
              <a:rPr lang="zh-TW" sz="2400">
                <a:solidFill>
                  <a:srgbClr val="000000"/>
                </a:solidFill>
                <a:latin typeface="Microsoft JhengHei"/>
                <a:ea typeface="Microsoft JhengHei"/>
                <a:cs typeface="Microsoft JhengHei"/>
                <a:sym typeface="Microsoft JhengHei"/>
              </a:rPr>
              <a:t>卡方檢定適用場合</a:t>
            </a:r>
            <a:endParaRPr sz="2400">
              <a:solidFill>
                <a:srgbClr val="000000"/>
              </a:solidFill>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solidFill>
                  <a:srgbClr val="000000"/>
                </a:solidFill>
                <a:latin typeface="Microsoft JhengHei"/>
                <a:ea typeface="Microsoft JhengHei"/>
                <a:cs typeface="Microsoft JhengHei"/>
                <a:sym typeface="Microsoft JhengHei"/>
              </a:rPr>
              <a:t>樣本數量最好在30以上</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0細格數量不可超過</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細格總數的1/4</a:t>
            </a:r>
            <a:endParaRPr sz="2400">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a:p>
            <a:pPr indent="0" lvl="0" marL="0" rtl="0" algn="ctr">
              <a:lnSpc>
                <a:spcPct val="115000"/>
              </a:lnSpc>
              <a:spcBef>
                <a:spcPts val="1000"/>
              </a:spcBef>
              <a:spcAft>
                <a:spcPts val="0"/>
              </a:spcAft>
              <a:buNone/>
            </a:pPr>
            <a:r>
              <a:rPr lang="zh-TW" sz="2400">
                <a:latin typeface="Microsoft JhengHei"/>
                <a:ea typeface="Microsoft JhengHei"/>
                <a:cs typeface="Microsoft JhengHei"/>
                <a:sym typeface="Microsoft JhengHei"/>
              </a:rPr>
              <a:t>然而，</a:t>
            </a:r>
            <a:endParaRPr sz="2400">
              <a:latin typeface="Microsoft JhengHei"/>
              <a:ea typeface="Microsoft JhengHei"/>
              <a:cs typeface="Microsoft JhengHei"/>
              <a:sym typeface="Microsoft JhengHei"/>
            </a:endParaRPr>
          </a:p>
          <a:p>
            <a:pPr indent="0" lvl="0" marL="0" rtl="0" algn="l">
              <a:lnSpc>
                <a:spcPct val="115000"/>
              </a:lnSpc>
              <a:spcBef>
                <a:spcPts val="1000"/>
              </a:spcBef>
              <a:spcAft>
                <a:spcPts val="1000"/>
              </a:spcAft>
              <a:buNone/>
            </a:pPr>
            <a:r>
              <a:rPr lang="zh-TW" sz="2400">
                <a:solidFill>
                  <a:srgbClr val="FF0000"/>
                </a:solidFill>
                <a:latin typeface="Microsoft JhengHei"/>
                <a:ea typeface="Microsoft JhengHei"/>
                <a:cs typeface="Microsoft JhengHei"/>
                <a:sym typeface="Microsoft JhengHei"/>
              </a:rPr>
              <a:t>事件轉移表很多細格會是0</a:t>
            </a:r>
            <a:endParaRPr sz="2400">
              <a:solidFill>
                <a:srgbClr val="FF0000"/>
              </a:solidFill>
              <a:latin typeface="Microsoft JhengHei"/>
              <a:ea typeface="Microsoft JhengHei"/>
              <a:cs typeface="Microsoft JhengHei"/>
              <a:sym typeface="Microsoft JhengHei"/>
            </a:endParaRPr>
          </a:p>
        </p:txBody>
      </p:sp>
      <p:graphicFrame>
        <p:nvGraphicFramePr>
          <p:cNvPr id="2078" name="Google Shape;2078;p135"/>
          <p:cNvGraphicFramePr/>
          <p:nvPr/>
        </p:nvGraphicFramePr>
        <p:xfrm>
          <a:off x="559975" y="1885805"/>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solidFill>
                            <a:srgbClr val="FF0000"/>
                          </a:solidFill>
                        </a:rPr>
                        <a:t>0</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0000"/>
                          </a:solidFill>
                        </a:rPr>
                        <a:t>0</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solidFill>
                            <a:srgbClr val="FF0000"/>
                          </a:solidFill>
                        </a:rPr>
                        <a:t>0</a:t>
                      </a:r>
                      <a:endParaRPr sz="2400">
                        <a:solidFill>
                          <a:srgbClr val="FF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00"/>
                          </a:solidFill>
                        </a:rPr>
                        <a:t>9</a:t>
                      </a:r>
                      <a:endParaRPr sz="2400">
                        <a:solidFill>
                          <a:srgbClr val="FFFF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7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依變項的觀測</a:t>
            </a:r>
            <a:endParaRPr/>
          </a:p>
        </p:txBody>
      </p:sp>
      <p:sp>
        <p:nvSpPr>
          <p:cNvPr id="1274" name="Google Shape;1274;p7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75" name="Google Shape;1275;p7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1276" name="Google Shape;1276;p73"/>
          <p:cNvPicPr preferRelativeResize="0"/>
          <p:nvPr/>
        </p:nvPicPr>
        <p:blipFill rotWithShape="1">
          <a:blip r:embed="rId3">
            <a:alphaModFix/>
          </a:blip>
          <a:srcRect b="0" l="0" r="0" t="0"/>
          <a:stretch/>
        </p:blipFill>
        <p:spPr>
          <a:xfrm>
            <a:off x="3895080" y="1984158"/>
            <a:ext cx="2225700" cy="3130800"/>
          </a:xfrm>
          <a:prstGeom prst="rect">
            <a:avLst/>
          </a:prstGeom>
          <a:noFill/>
          <a:ln>
            <a:noFill/>
          </a:ln>
        </p:spPr>
      </p:pic>
      <p:pic>
        <p:nvPicPr>
          <p:cNvPr id="1277" name="Google Shape;1277;p73"/>
          <p:cNvPicPr preferRelativeResize="0"/>
          <p:nvPr/>
        </p:nvPicPr>
        <p:blipFill rotWithShape="1">
          <a:blip r:embed="rId4">
            <a:alphaModFix/>
          </a:blip>
          <a:srcRect b="0" l="0" r="0" t="0"/>
          <a:stretch/>
        </p:blipFill>
        <p:spPr>
          <a:xfrm>
            <a:off x="341562" y="1894708"/>
            <a:ext cx="2275200" cy="3200400"/>
          </a:xfrm>
          <a:prstGeom prst="rect">
            <a:avLst/>
          </a:prstGeom>
          <a:noFill/>
          <a:ln>
            <a:noFill/>
          </a:ln>
        </p:spPr>
      </p:pic>
      <p:sp>
        <p:nvSpPr>
          <p:cNvPr id="1278" name="Google Shape;1278;p73"/>
          <p:cNvSpPr/>
          <p:nvPr/>
        </p:nvSpPr>
        <p:spPr>
          <a:xfrm>
            <a:off x="6315956" y="3696959"/>
            <a:ext cx="2130600" cy="2130600"/>
          </a:xfrm>
          <a:prstGeom prst="ellipse">
            <a:avLst/>
          </a:prstGeom>
          <a:solidFill>
            <a:srgbClr val="FFFFFF"/>
          </a:solidFill>
          <a:ln cap="flat" cmpd="sng" w="28575">
            <a:solidFill>
              <a:srgbClr val="C0504D"/>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279" name="Google Shape;1279;p73"/>
          <p:cNvSpPr/>
          <p:nvPr/>
        </p:nvSpPr>
        <p:spPr>
          <a:xfrm>
            <a:off x="2233170" y="3115559"/>
            <a:ext cx="2796000" cy="379500"/>
          </a:xfrm>
          <a:prstGeom prst="right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id="1280" name="Google Shape;1280;p73"/>
          <p:cNvPicPr preferRelativeResize="0"/>
          <p:nvPr/>
        </p:nvPicPr>
        <p:blipFill rotWithShape="1">
          <a:blip r:embed="rId5">
            <a:alphaModFix/>
          </a:blip>
          <a:srcRect b="0" l="0" r="0" t="0"/>
          <a:stretch/>
        </p:blipFill>
        <p:spPr>
          <a:xfrm>
            <a:off x="6565056" y="1538048"/>
            <a:ext cx="1654800" cy="1208100"/>
          </a:xfrm>
          <a:prstGeom prst="rect">
            <a:avLst/>
          </a:prstGeom>
          <a:noFill/>
          <a:ln>
            <a:noFill/>
          </a:ln>
        </p:spPr>
      </p:pic>
      <p:sp>
        <p:nvSpPr>
          <p:cNvPr id="1281" name="Google Shape;1281;p73"/>
          <p:cNvSpPr txBox="1"/>
          <p:nvPr/>
        </p:nvSpPr>
        <p:spPr>
          <a:xfrm>
            <a:off x="4838221" y="1894708"/>
            <a:ext cx="8541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8000" u="none" cap="none" strike="noStrike">
                <a:solidFill>
                  <a:srgbClr val="FFFFFF"/>
                </a:solidFill>
                <a:latin typeface="Cambria"/>
                <a:ea typeface="Cambria"/>
                <a:cs typeface="Cambria"/>
                <a:sym typeface="Cambria"/>
              </a:rPr>
              <a:t>?</a:t>
            </a:r>
            <a:endParaRPr b="0" i="0" sz="8000" u="none" cap="none" strike="noStrike">
              <a:solidFill>
                <a:srgbClr val="FFFFFF"/>
              </a:solidFill>
              <a:latin typeface="Cambria"/>
              <a:ea typeface="Cambria"/>
              <a:cs typeface="Cambria"/>
              <a:sym typeface="Cambria"/>
            </a:endParaRPr>
          </a:p>
        </p:txBody>
      </p:sp>
      <p:sp>
        <p:nvSpPr>
          <p:cNvPr id="1282" name="Google Shape;1282;p73"/>
          <p:cNvSpPr/>
          <p:nvPr/>
        </p:nvSpPr>
        <p:spPr>
          <a:xfrm rot="-1800608">
            <a:off x="5795639" y="2549875"/>
            <a:ext cx="602815" cy="263973"/>
          </a:xfrm>
          <a:prstGeom prst="right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sp>
        <p:nvSpPr>
          <p:cNvPr id="1283" name="Google Shape;1283;p73"/>
          <p:cNvSpPr/>
          <p:nvPr/>
        </p:nvSpPr>
        <p:spPr>
          <a:xfrm rot="2700000">
            <a:off x="5795658" y="3892878"/>
            <a:ext cx="602879" cy="263892"/>
          </a:xfrm>
          <a:prstGeom prst="rightArrow">
            <a:avLst>
              <a:gd fmla="val 50000" name="adj1"/>
              <a:gd fmla="val 50000" name="adj2"/>
            </a:avLst>
          </a:prstGeom>
          <a:gradFill>
            <a:gsLst>
              <a:gs pos="0">
                <a:srgbClr val="D3817F"/>
              </a:gs>
              <a:gs pos="50000">
                <a:srgbClr val="C64A47"/>
              </a:gs>
              <a:gs pos="100000">
                <a:srgbClr val="B53B38"/>
              </a:gs>
            </a:gsLst>
            <a:lin ang="5400012" scaled="0"/>
          </a:gradFill>
          <a:ln cap="flat" cmpd="sng" w="9525">
            <a:solidFill>
              <a:srgbClr val="C0504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Cambria"/>
              <a:buNone/>
            </a:pPr>
            <a:r>
              <a:t/>
            </a:r>
            <a:endParaRPr b="0" i="0" sz="1800" u="none" cap="none" strike="noStrike">
              <a:solidFill>
                <a:srgbClr val="000000"/>
              </a:solidFill>
              <a:latin typeface="Arial"/>
              <a:ea typeface="Arial"/>
              <a:cs typeface="Arial"/>
              <a:sym typeface="Arial"/>
            </a:endParaRPr>
          </a:p>
        </p:txBody>
      </p:sp>
      <p:pic>
        <p:nvPicPr>
          <p:cNvPr descr="http://ww1.prweb.com/prfiles/2012/01/26/9162546/gI_72803_video%20camera%20icon_512x512.png" id="1284" name="Google Shape;1284;p73"/>
          <p:cNvPicPr preferRelativeResize="0"/>
          <p:nvPr/>
        </p:nvPicPr>
        <p:blipFill rotWithShape="1">
          <a:blip r:embed="rId6">
            <a:alphaModFix/>
          </a:blip>
          <a:srcRect b="0" l="0" r="0" t="0"/>
          <a:stretch/>
        </p:blipFill>
        <p:spPr>
          <a:xfrm>
            <a:off x="6776538" y="4320463"/>
            <a:ext cx="1231800" cy="1231800"/>
          </a:xfrm>
          <a:prstGeom prst="rect">
            <a:avLst/>
          </a:prstGeom>
          <a:noFill/>
          <a:ln>
            <a:noFill/>
          </a:ln>
        </p:spPr>
      </p:pic>
      <p:sp>
        <p:nvSpPr>
          <p:cNvPr id="1285" name="Google Shape;1285;p73"/>
          <p:cNvSpPr txBox="1"/>
          <p:nvPr/>
        </p:nvSpPr>
        <p:spPr>
          <a:xfrm>
            <a:off x="6668820" y="3935691"/>
            <a:ext cx="1447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1800" u="none" cap="none" strike="noStrike">
                <a:solidFill>
                  <a:srgbClr val="000000"/>
                </a:solidFill>
                <a:latin typeface="Cambria"/>
                <a:ea typeface="Cambria"/>
                <a:cs typeface="Cambria"/>
                <a:sym typeface="Cambria"/>
              </a:rPr>
              <a:t>行為的改變</a:t>
            </a:r>
            <a:endParaRPr b="0" i="0" sz="1800" u="none" cap="none" strike="noStrike">
              <a:solidFill>
                <a:srgbClr val="000000"/>
              </a:solidFill>
              <a:latin typeface="Cambria"/>
              <a:ea typeface="Cambria"/>
              <a:cs typeface="Cambria"/>
              <a:sym typeface="Cambria"/>
            </a:endParaRPr>
          </a:p>
        </p:txBody>
      </p:sp>
      <p:sp>
        <p:nvSpPr>
          <p:cNvPr id="1286" name="Google Shape;1286;p73"/>
          <p:cNvSpPr txBox="1"/>
          <p:nvPr/>
        </p:nvSpPr>
        <p:spPr>
          <a:xfrm>
            <a:off x="6668820" y="2831184"/>
            <a:ext cx="1447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1800" u="none" cap="none" strike="noStrike">
                <a:solidFill>
                  <a:srgbClr val="000000"/>
                </a:solidFill>
                <a:latin typeface="Cambria"/>
                <a:ea typeface="Cambria"/>
                <a:cs typeface="Cambria"/>
                <a:sym typeface="Cambria"/>
              </a:rPr>
              <a:t>認知的改變</a:t>
            </a:r>
            <a:endParaRPr b="0" i="0" sz="1800" u="none" cap="none" strike="noStrike">
              <a:solidFill>
                <a:srgbClr val="000000"/>
              </a:solidFill>
              <a:latin typeface="Cambria"/>
              <a:ea typeface="Cambria"/>
              <a:cs typeface="Cambria"/>
              <a:sym typeface="Cambria"/>
            </a:endParaRPr>
          </a:p>
        </p:txBody>
      </p:sp>
      <p:sp>
        <p:nvSpPr>
          <p:cNvPr id="1287" name="Google Shape;1287;p73"/>
          <p:cNvSpPr/>
          <p:nvPr/>
        </p:nvSpPr>
        <p:spPr>
          <a:xfrm>
            <a:off x="2688057" y="2905756"/>
            <a:ext cx="1712400" cy="669000"/>
          </a:xfrm>
          <a:prstGeom prst="roundRect">
            <a:avLst>
              <a:gd fmla="val 16667" name="adj"/>
            </a:avLst>
          </a:prstGeom>
          <a:solidFill>
            <a:srgbClr val="9BBB59"/>
          </a:solidFill>
          <a:ln cap="flat" cmpd="sng" w="12700">
            <a:solidFill>
              <a:srgbClr val="718941"/>
            </a:solidFill>
            <a:prstDash val="solid"/>
            <a:miter lim="8000"/>
            <a:headEnd len="sm" w="sm" type="none"/>
            <a:tailEnd len="sm" w="sm" type="none"/>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Arial"/>
              <a:buNone/>
            </a:pPr>
            <a:r>
              <a:rPr b="0" i="0" lang="zh-TW" sz="1800" u="none" cap="none" strike="noStrike">
                <a:solidFill>
                  <a:srgbClr val="FFFFFF"/>
                </a:solidFill>
                <a:latin typeface="Arial"/>
                <a:ea typeface="Arial"/>
                <a:cs typeface="Arial"/>
                <a:sym typeface="Arial"/>
              </a:rPr>
              <a:t>實施教學策略</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13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084" name="Google Shape;2084;p13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糾</a:t>
            </a:r>
            <a:r>
              <a:rPr lang="zh-TW"/>
              <a:t>~~</a:t>
            </a:r>
            <a:r>
              <a:rPr lang="zh-TW"/>
              <a:t>竟</a:t>
            </a:r>
            <a:r>
              <a:rPr lang="zh-TW"/>
              <a:t>~~ 到底[A⇨B]是不是特別顯著呢？</a:t>
            </a:r>
            <a:endParaRPr/>
          </a:p>
          <a:p>
            <a:pPr indent="0" lvl="0" marL="0" rtl="0" algn="ctr">
              <a:spcBef>
                <a:spcPts val="0"/>
              </a:spcBef>
              <a:spcAft>
                <a:spcPts val="0"/>
              </a:spcAft>
              <a:buNone/>
            </a:pPr>
            <a:r>
              <a:rPr lang="zh-TW" sz="2400"/>
              <a:t>欲知詳情且待下回分曉</a:t>
            </a:r>
            <a:endParaRPr sz="2400"/>
          </a:p>
        </p:txBody>
      </p:sp>
      <p:sp>
        <p:nvSpPr>
          <p:cNvPr id="2085" name="Google Shape;2085;p1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86" name="Google Shape;2086;p13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087" name="Google Shape;2087;p136"/>
          <p:cNvGraphicFramePr/>
          <p:nvPr/>
        </p:nvGraphicFramePr>
        <p:xfrm>
          <a:off x="2108738" y="278317"/>
          <a:ext cx="3000000" cy="3000000"/>
        </p:xfrm>
        <a:graphic>
          <a:graphicData uri="http://schemas.openxmlformats.org/drawingml/2006/table">
            <a:tbl>
              <a:tblPr>
                <a:noFill/>
                <a:tableStyleId>{26D9D326-6533-4BB5-A6C5-8BFCD533F74D}</a:tableStyleId>
              </a:tblPr>
              <a:tblGrid>
                <a:gridCol w="1026900"/>
                <a:gridCol w="421525"/>
                <a:gridCol w="796700"/>
                <a:gridCol w="986525"/>
                <a:gridCol w="803000"/>
                <a:gridCol w="89185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05225">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486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0.11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68300">
                <a:tc vMerge="1"/>
                <a:tc vMerge="1"/>
                <a:tc>
                  <a:txBody>
                    <a:bodyPr/>
                    <a:lstStyle/>
                    <a:p>
                      <a:pPr indent="0" lvl="0" marL="0" rtl="0" algn="l">
                        <a:spcBef>
                          <a:spcPts val="0"/>
                        </a:spcBef>
                        <a:spcAft>
                          <a:spcPts val="0"/>
                        </a:spcAft>
                        <a:buNone/>
                      </a:pPr>
                      <a:r>
                        <a:rPr lang="zh-TW" sz="2400">
                          <a:solidFill>
                            <a:srgbClr val="FFFFFF"/>
                          </a:solidFill>
                        </a:rPr>
                        <a:t>機率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0.22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sp>
        <p:nvSpPr>
          <p:cNvPr id="2092" name="Google Shape;2092;p137"/>
          <p:cNvSpPr/>
          <p:nvPr/>
        </p:nvSpPr>
        <p:spPr>
          <a:xfrm>
            <a:off x="4787875" y="2879900"/>
            <a:ext cx="1029300" cy="63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3" name="Google Shape;2093;p137"/>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094" name="Google Shape;2094;p13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095" name="Google Shape;2095;p137"/>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滯後序列分析的流程</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p13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Lag-Sequential Analysis</a:t>
            </a:r>
            <a:endParaRPr sz="2400"/>
          </a:p>
          <a:p>
            <a:pPr indent="0" lvl="0" marL="0" rtl="0" algn="ctr">
              <a:spcBef>
                <a:spcPts val="0"/>
              </a:spcBef>
              <a:spcAft>
                <a:spcPts val="0"/>
              </a:spcAft>
              <a:buNone/>
            </a:pPr>
            <a:r>
              <a:rPr lang="zh-TW"/>
              <a:t>滯後序列分析介紹</a:t>
            </a:r>
            <a:endParaRPr/>
          </a:p>
        </p:txBody>
      </p:sp>
      <p:sp>
        <p:nvSpPr>
          <p:cNvPr id="2101" name="Google Shape;2101;p1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02" name="Google Shape;2102;p1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http://cradl.gsu.edu/profile/roger-bakeman/</a:t>
            </a:r>
            <a:r>
              <a:rPr lang="zh-TW"/>
              <a:t> </a:t>
            </a:r>
            <a:endParaRPr/>
          </a:p>
        </p:txBody>
      </p:sp>
      <p:sp>
        <p:nvSpPr>
          <p:cNvPr id="2103" name="Google Shape;2103;p138"/>
          <p:cNvSpPr txBox="1"/>
          <p:nvPr/>
        </p:nvSpPr>
        <p:spPr>
          <a:xfrm>
            <a:off x="533400" y="1536175"/>
            <a:ext cx="4019400" cy="1558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lang="zh-TW" sz="2400">
                <a:solidFill>
                  <a:srgbClr val="000000"/>
                </a:solidFill>
                <a:latin typeface="Microsoft JhengHei"/>
                <a:ea typeface="Microsoft JhengHei"/>
                <a:cs typeface="Microsoft JhengHei"/>
                <a:sym typeface="Microsoft JhengHei"/>
              </a:rPr>
              <a:t>Roger </a:t>
            </a:r>
            <a:r>
              <a:rPr lang="zh-TW" sz="2400">
                <a:latin typeface="Microsoft JhengHei"/>
                <a:ea typeface="Microsoft JhengHei"/>
                <a:cs typeface="Microsoft JhengHei"/>
                <a:sym typeface="Microsoft JhengHei"/>
              </a:rPr>
              <a:t>Bakeman</a:t>
            </a:r>
            <a:endParaRPr sz="2400">
              <a:latin typeface="Microsoft JhengHei"/>
              <a:ea typeface="Microsoft JhengHei"/>
              <a:cs typeface="Microsoft JhengHei"/>
              <a:sym typeface="Microsoft JhengHei"/>
            </a:endParaRPr>
          </a:p>
          <a:p>
            <a:pPr indent="0" lvl="0" marL="0" rtl="0" algn="ctr">
              <a:spcBef>
                <a:spcPts val="560"/>
              </a:spcBef>
              <a:spcAft>
                <a:spcPts val="0"/>
              </a:spcAft>
              <a:buNone/>
            </a:pPr>
            <a:r>
              <a:rPr b="1" lang="zh-TW" sz="2800">
                <a:latin typeface="Microsoft JhengHei"/>
                <a:ea typeface="Microsoft JhengHei"/>
                <a:cs typeface="Microsoft JhengHei"/>
                <a:sym typeface="Microsoft JhengHei"/>
              </a:rPr>
              <a:t>貝克曼</a:t>
            </a:r>
            <a:endParaRPr b="1" sz="2800">
              <a:latin typeface="Microsoft JhengHei"/>
              <a:ea typeface="Microsoft JhengHei"/>
              <a:cs typeface="Microsoft JhengHei"/>
              <a:sym typeface="Microsoft JhengHei"/>
            </a:endParaRPr>
          </a:p>
          <a:p>
            <a:pPr indent="0" lvl="0" marL="0" rtl="0" algn="ctr">
              <a:spcBef>
                <a:spcPts val="560"/>
              </a:spcBef>
              <a:spcAft>
                <a:spcPts val="0"/>
              </a:spcAft>
              <a:buNone/>
            </a:pPr>
            <a:r>
              <a:rPr lang="zh-TW" sz="2400">
                <a:latin typeface="Microsoft JhengHei"/>
                <a:ea typeface="Microsoft JhengHei"/>
                <a:cs typeface="Microsoft JhengHei"/>
                <a:sym typeface="Microsoft JhengHei"/>
              </a:rPr>
              <a:t>美國喬治亞州立大學教授</a:t>
            </a:r>
            <a:endParaRPr sz="2400">
              <a:latin typeface="Microsoft JhengHei"/>
              <a:ea typeface="Microsoft JhengHei"/>
              <a:cs typeface="Microsoft JhengHei"/>
              <a:sym typeface="Microsoft JhengHei"/>
            </a:endParaRPr>
          </a:p>
        </p:txBody>
      </p:sp>
      <p:sp>
        <p:nvSpPr>
          <p:cNvPr id="2104" name="Google Shape;2104;p138"/>
          <p:cNvSpPr txBox="1"/>
          <p:nvPr/>
        </p:nvSpPr>
        <p:spPr>
          <a:xfrm>
            <a:off x="4219200" y="1379200"/>
            <a:ext cx="45057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最早是由Sackett,G.P於1974年首次提出</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Bakeman等人出書詳細介紹滯後序列分析的用法</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分析目的：</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分析行為轉移的序列出現次數是否多到呈現顯著</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1000"/>
              </a:spcAft>
              <a:buClr>
                <a:srgbClr val="4F81BD"/>
              </a:buClr>
              <a:buSzPts val="2400"/>
              <a:buFont typeface="Noto Symbol"/>
              <a:buChar char="○"/>
            </a:pPr>
            <a:r>
              <a:rPr lang="zh-TW" sz="2400">
                <a:latin typeface="Microsoft JhengHei"/>
                <a:ea typeface="Microsoft JhengHei"/>
                <a:cs typeface="Microsoft JhengHei"/>
                <a:sym typeface="Microsoft JhengHei"/>
              </a:rPr>
              <a:t>繪製事件轉移圖呈現行為模式</a:t>
            </a:r>
            <a:endParaRPr sz="2400">
              <a:latin typeface="Microsoft JhengHei"/>
              <a:ea typeface="Microsoft JhengHei"/>
              <a:cs typeface="Microsoft JhengHei"/>
              <a:sym typeface="Microsoft JhengHei"/>
            </a:endParaRPr>
          </a:p>
        </p:txBody>
      </p:sp>
      <p:pic>
        <p:nvPicPr>
          <p:cNvPr id="2105" name="Google Shape;2105;p138"/>
          <p:cNvPicPr preferRelativeResize="0"/>
          <p:nvPr/>
        </p:nvPicPr>
        <p:blipFill>
          <a:blip r:embed="rId4">
            <a:alphaModFix/>
          </a:blip>
          <a:stretch>
            <a:fillRect/>
          </a:stretch>
        </p:blipFill>
        <p:spPr>
          <a:xfrm>
            <a:off x="1147200" y="3094975"/>
            <a:ext cx="2791800" cy="3184200"/>
          </a:xfrm>
          <a:prstGeom prst="ellipse">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9" name="Shape 2109"/>
        <p:cNvGrpSpPr/>
        <p:nvPr/>
      </p:nvGrpSpPr>
      <p:grpSpPr>
        <a:xfrm>
          <a:off x="0" y="0"/>
          <a:ext cx="0" cy="0"/>
          <a:chOff x="0" y="0"/>
          <a:chExt cx="0" cy="0"/>
        </a:xfrm>
      </p:grpSpPr>
      <p:sp>
        <p:nvSpPr>
          <p:cNvPr id="2110" name="Google Shape;2110;p13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序列分析的差異</a:t>
            </a:r>
            <a:endParaRPr/>
          </a:p>
        </p:txBody>
      </p:sp>
      <p:sp>
        <p:nvSpPr>
          <p:cNvPr id="2111" name="Google Shape;2111;p1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12" name="Google Shape;2112;p1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113" name="Google Shape;2113;p139"/>
          <p:cNvSpPr txBox="1"/>
          <p:nvPr/>
        </p:nvSpPr>
        <p:spPr>
          <a:xfrm>
            <a:off x="533400" y="4566825"/>
            <a:ext cx="4019400" cy="1486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處理類別資料的「事件」</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分析前一步與下一步的事件轉移關係</a:t>
            </a:r>
            <a:endParaRPr sz="2400">
              <a:latin typeface="Microsoft JhengHei"/>
              <a:ea typeface="Microsoft JhengHei"/>
              <a:cs typeface="Microsoft JhengHei"/>
              <a:sym typeface="Microsoft JhengHei"/>
            </a:endParaRPr>
          </a:p>
        </p:txBody>
      </p:sp>
      <p:sp>
        <p:nvSpPr>
          <p:cNvPr id="2114" name="Google Shape;2114;p139"/>
          <p:cNvSpPr txBox="1"/>
          <p:nvPr/>
        </p:nvSpPr>
        <p:spPr>
          <a:xfrm>
            <a:off x="4552800" y="4566825"/>
            <a:ext cx="4324500" cy="1486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處理連續資料的「效果量」</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分析趨勢、預測為主</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考量季節與週期性變動</a:t>
            </a:r>
            <a:endParaRPr sz="2400">
              <a:latin typeface="Microsoft JhengHei"/>
              <a:ea typeface="Microsoft JhengHei"/>
              <a:cs typeface="Microsoft JhengHei"/>
              <a:sym typeface="Microsoft JhengHei"/>
            </a:endParaRPr>
          </a:p>
        </p:txBody>
      </p:sp>
      <p:sp>
        <p:nvSpPr>
          <p:cNvPr id="2115" name="Google Shape;2115;p139"/>
          <p:cNvSpPr/>
          <p:nvPr/>
        </p:nvSpPr>
        <p:spPr>
          <a:xfrm>
            <a:off x="5266050" y="1417175"/>
            <a:ext cx="2898000" cy="763500"/>
          </a:xfrm>
          <a:prstGeom prst="roundRect">
            <a:avLst>
              <a:gd fmla="val 16667" name="adj"/>
            </a:avLst>
          </a:prstGeom>
          <a:solidFill>
            <a:srgbClr val="1F497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0000"/>
                </a:solidFill>
                <a:highlight>
                  <a:srgbClr val="FFFF00"/>
                </a:highlight>
              </a:rPr>
              <a:t>時間</a:t>
            </a:r>
            <a:r>
              <a:rPr lang="zh-TW" sz="3200">
                <a:solidFill>
                  <a:srgbClr val="FFFFFF"/>
                </a:solidFill>
              </a:rPr>
              <a:t>序列分析</a:t>
            </a:r>
            <a:endParaRPr sz="3200">
              <a:solidFill>
                <a:srgbClr val="FFFFFF"/>
              </a:solidFill>
            </a:endParaRPr>
          </a:p>
        </p:txBody>
      </p:sp>
      <p:sp>
        <p:nvSpPr>
          <p:cNvPr id="2116" name="Google Shape;2116;p139"/>
          <p:cNvSpPr/>
          <p:nvPr/>
        </p:nvSpPr>
        <p:spPr>
          <a:xfrm>
            <a:off x="1094100" y="1417175"/>
            <a:ext cx="2898000" cy="7635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0000"/>
                </a:solidFill>
                <a:highlight>
                  <a:srgbClr val="FFFF00"/>
                </a:highlight>
              </a:rPr>
              <a:t>滯後</a:t>
            </a:r>
            <a:r>
              <a:rPr lang="zh-TW" sz="3200">
                <a:solidFill>
                  <a:srgbClr val="FFFFFF"/>
                </a:solidFill>
              </a:rPr>
              <a:t>序列分析</a:t>
            </a:r>
            <a:endParaRPr sz="3200">
              <a:solidFill>
                <a:srgbClr val="FFFFFF"/>
              </a:solidFill>
            </a:endParaRPr>
          </a:p>
        </p:txBody>
      </p:sp>
      <p:sp>
        <p:nvSpPr>
          <p:cNvPr id="2117" name="Google Shape;2117;p139"/>
          <p:cNvSpPr/>
          <p:nvPr/>
        </p:nvSpPr>
        <p:spPr>
          <a:xfrm>
            <a:off x="1928517" y="2471225"/>
            <a:ext cx="1073100" cy="3672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1200">
                <a:solidFill>
                  <a:srgbClr val="1F497D"/>
                </a:solidFill>
              </a:rPr>
              <a:t>三重威脅</a:t>
            </a:r>
            <a:endParaRPr sz="1200">
              <a:solidFill>
                <a:srgbClr val="1F497D"/>
              </a:solidFill>
            </a:endParaRPr>
          </a:p>
        </p:txBody>
      </p:sp>
      <p:sp>
        <p:nvSpPr>
          <p:cNvPr id="2118" name="Google Shape;2118;p139"/>
          <p:cNvSpPr/>
          <p:nvPr/>
        </p:nvSpPr>
        <p:spPr>
          <a:xfrm>
            <a:off x="797075" y="3168528"/>
            <a:ext cx="1073100" cy="3672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1200">
                <a:solidFill>
                  <a:srgbClr val="1F497D"/>
                </a:solidFill>
              </a:rPr>
              <a:t>投球</a:t>
            </a:r>
            <a:endParaRPr sz="1200">
              <a:solidFill>
                <a:srgbClr val="1F497D"/>
              </a:solidFill>
            </a:endParaRPr>
          </a:p>
        </p:txBody>
      </p:sp>
      <p:sp>
        <p:nvSpPr>
          <p:cNvPr id="2119" name="Google Shape;2119;p139"/>
          <p:cNvSpPr/>
          <p:nvPr/>
        </p:nvSpPr>
        <p:spPr>
          <a:xfrm>
            <a:off x="1928517" y="3858858"/>
            <a:ext cx="1073100" cy="3672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1200">
                <a:solidFill>
                  <a:srgbClr val="1F497D"/>
                </a:solidFill>
              </a:rPr>
              <a:t>傳球</a:t>
            </a:r>
            <a:endParaRPr sz="1200">
              <a:solidFill>
                <a:srgbClr val="1F497D"/>
              </a:solidFill>
            </a:endParaRPr>
          </a:p>
        </p:txBody>
      </p:sp>
      <p:sp>
        <p:nvSpPr>
          <p:cNvPr id="2120" name="Google Shape;2120;p139"/>
          <p:cNvSpPr/>
          <p:nvPr/>
        </p:nvSpPr>
        <p:spPr>
          <a:xfrm>
            <a:off x="3175015" y="3168528"/>
            <a:ext cx="1073100" cy="367200"/>
          </a:xfrm>
          <a:prstGeom prst="roundRect">
            <a:avLst>
              <a:gd fmla="val 16667" name="adj"/>
            </a:avLst>
          </a:prstGeom>
          <a:solidFill>
            <a:srgbClr val="FFFFFF"/>
          </a:solidFill>
          <a:ln cap="flat" cmpd="sng" w="3810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1200">
                <a:solidFill>
                  <a:srgbClr val="1F497D"/>
                </a:solidFill>
              </a:rPr>
              <a:t>運球</a:t>
            </a:r>
            <a:endParaRPr sz="1200">
              <a:solidFill>
                <a:srgbClr val="1F497D"/>
              </a:solidFill>
            </a:endParaRPr>
          </a:p>
        </p:txBody>
      </p:sp>
      <p:cxnSp>
        <p:nvCxnSpPr>
          <p:cNvPr id="2121" name="Google Shape;2121;p139"/>
          <p:cNvCxnSpPr>
            <a:endCxn id="2118" idx="0"/>
          </p:cNvCxnSpPr>
          <p:nvPr/>
        </p:nvCxnSpPr>
        <p:spPr>
          <a:xfrm flipH="1">
            <a:off x="1333625" y="2654628"/>
            <a:ext cx="594900" cy="513900"/>
          </a:xfrm>
          <a:prstGeom prst="straightConnector1">
            <a:avLst/>
          </a:prstGeom>
          <a:noFill/>
          <a:ln cap="flat" cmpd="sng" w="38100">
            <a:solidFill>
              <a:srgbClr val="000000"/>
            </a:solidFill>
            <a:prstDash val="solid"/>
            <a:round/>
            <a:headEnd len="med" w="med" type="none"/>
            <a:tailEnd len="med" w="med" type="stealth"/>
          </a:ln>
        </p:spPr>
      </p:cxnSp>
      <p:cxnSp>
        <p:nvCxnSpPr>
          <p:cNvPr id="2122" name="Google Shape;2122;p139"/>
          <p:cNvCxnSpPr>
            <a:endCxn id="2120" idx="1"/>
          </p:cNvCxnSpPr>
          <p:nvPr/>
        </p:nvCxnSpPr>
        <p:spPr>
          <a:xfrm>
            <a:off x="1870315" y="3352128"/>
            <a:ext cx="1304700" cy="0"/>
          </a:xfrm>
          <a:prstGeom prst="straightConnector1">
            <a:avLst/>
          </a:prstGeom>
          <a:noFill/>
          <a:ln cap="flat" cmpd="sng" w="76200">
            <a:solidFill>
              <a:srgbClr val="000000"/>
            </a:solidFill>
            <a:prstDash val="solid"/>
            <a:round/>
            <a:headEnd len="med" w="med" type="none"/>
            <a:tailEnd len="med" w="med" type="triangle"/>
          </a:ln>
        </p:spPr>
      </p:cxnSp>
      <p:cxnSp>
        <p:nvCxnSpPr>
          <p:cNvPr id="2123" name="Google Shape;2123;p139"/>
          <p:cNvCxnSpPr>
            <a:stCxn id="2120" idx="2"/>
            <a:endCxn id="2119" idx="3"/>
          </p:cNvCxnSpPr>
          <p:nvPr/>
        </p:nvCxnSpPr>
        <p:spPr>
          <a:xfrm flipH="1">
            <a:off x="3001765" y="3535728"/>
            <a:ext cx="709800" cy="506700"/>
          </a:xfrm>
          <a:prstGeom prst="straightConnector1">
            <a:avLst/>
          </a:prstGeom>
          <a:noFill/>
          <a:ln cap="flat" cmpd="sng" w="76200">
            <a:solidFill>
              <a:srgbClr val="000000"/>
            </a:solidFill>
            <a:prstDash val="solid"/>
            <a:round/>
            <a:headEnd len="med" w="med" type="none"/>
            <a:tailEnd len="med" w="med" type="triangle"/>
          </a:ln>
        </p:spPr>
      </p:cxnSp>
      <p:sp>
        <p:nvSpPr>
          <p:cNvPr id="2124" name="Google Shape;2124;p139"/>
          <p:cNvSpPr txBox="1"/>
          <p:nvPr/>
        </p:nvSpPr>
        <p:spPr>
          <a:xfrm>
            <a:off x="874952" y="2787089"/>
            <a:ext cx="633000" cy="19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200"/>
              <a:t>2.077</a:t>
            </a:r>
            <a:endParaRPr sz="1200"/>
          </a:p>
        </p:txBody>
      </p:sp>
      <p:sp>
        <p:nvSpPr>
          <p:cNvPr id="2125" name="Google Shape;2125;p139"/>
          <p:cNvSpPr txBox="1"/>
          <p:nvPr/>
        </p:nvSpPr>
        <p:spPr>
          <a:xfrm>
            <a:off x="2006725" y="3100873"/>
            <a:ext cx="633000" cy="19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200"/>
              <a:t>3.851</a:t>
            </a:r>
            <a:endParaRPr sz="1200"/>
          </a:p>
        </p:txBody>
      </p:sp>
      <p:sp>
        <p:nvSpPr>
          <p:cNvPr id="2126" name="Google Shape;2126;p139"/>
          <p:cNvSpPr txBox="1"/>
          <p:nvPr/>
        </p:nvSpPr>
        <p:spPr>
          <a:xfrm>
            <a:off x="3434106" y="3708030"/>
            <a:ext cx="633000" cy="19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200"/>
              <a:t>3.251</a:t>
            </a:r>
            <a:endParaRPr sz="1200"/>
          </a:p>
        </p:txBody>
      </p:sp>
      <p:pic>
        <p:nvPicPr>
          <p:cNvPr id="2127" name="Google Shape;2127;p139"/>
          <p:cNvPicPr preferRelativeResize="0"/>
          <p:nvPr/>
        </p:nvPicPr>
        <p:blipFill>
          <a:blip r:embed="rId3">
            <a:alphaModFix/>
          </a:blip>
          <a:stretch>
            <a:fillRect/>
          </a:stretch>
        </p:blipFill>
        <p:spPr>
          <a:xfrm>
            <a:off x="4993362" y="2396688"/>
            <a:ext cx="3443375" cy="2119759"/>
          </a:xfrm>
          <a:prstGeom prst="rect">
            <a:avLst/>
          </a:prstGeom>
          <a:noFill/>
          <a:ln cap="flat" cmpd="sng" w="38100">
            <a:solidFill>
              <a:srgbClr val="C9DAF8"/>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1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滯後序列分析的流程：統計檢定</a:t>
            </a:r>
            <a:endParaRPr/>
          </a:p>
        </p:txBody>
      </p:sp>
      <p:sp>
        <p:nvSpPr>
          <p:cNvPr id="2133" name="Google Shape;2133;p1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34" name="Google Shape;2134;p1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cxnSp>
        <p:nvCxnSpPr>
          <p:cNvPr id="2135" name="Google Shape;2135;p140"/>
          <p:cNvCxnSpPr/>
          <p:nvPr/>
        </p:nvCxnSpPr>
        <p:spPr>
          <a:xfrm>
            <a:off x="4799581" y="1909225"/>
            <a:ext cx="0" cy="4095900"/>
          </a:xfrm>
          <a:prstGeom prst="straightConnector1">
            <a:avLst/>
          </a:prstGeom>
          <a:noFill/>
          <a:ln cap="flat" cmpd="sng" w="9525">
            <a:solidFill>
              <a:srgbClr val="B7B7B7"/>
            </a:solidFill>
            <a:prstDash val="solid"/>
            <a:round/>
            <a:headEnd len="med" w="med" type="none"/>
            <a:tailEnd len="med" w="med" type="none"/>
          </a:ln>
        </p:spPr>
      </p:cxnSp>
      <p:sp>
        <p:nvSpPr>
          <p:cNvPr id="2136" name="Google Shape;2136;p140"/>
          <p:cNvSpPr/>
          <p:nvPr/>
        </p:nvSpPr>
        <p:spPr>
          <a:xfrm>
            <a:off x="552700" y="2193750"/>
            <a:ext cx="1091700" cy="1787100"/>
          </a:xfrm>
          <a:prstGeom prst="rect">
            <a:avLst/>
          </a:prstGeom>
          <a:solidFill>
            <a:srgbClr val="FFFFFF"/>
          </a:solidFill>
          <a:ln cap="flat" cmpd="sng" w="38100">
            <a:solidFill>
              <a:srgbClr val="4BACC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母體</a:t>
            </a:r>
            <a:endParaRPr sz="2400"/>
          </a:p>
        </p:txBody>
      </p:sp>
      <p:sp>
        <p:nvSpPr>
          <p:cNvPr id="2137" name="Google Shape;2137;p140"/>
          <p:cNvSpPr/>
          <p:nvPr/>
        </p:nvSpPr>
        <p:spPr>
          <a:xfrm>
            <a:off x="677050" y="2866500"/>
            <a:ext cx="842700" cy="926400"/>
          </a:xfrm>
          <a:prstGeom prst="rect">
            <a:avLst/>
          </a:prstGeom>
          <a:solidFill>
            <a:srgbClr val="FFFFFF"/>
          </a:solidFill>
          <a:ln cap="flat" cmpd="sng" w="38100">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參數</a:t>
            </a:r>
            <a:endParaRPr sz="2400"/>
          </a:p>
        </p:txBody>
      </p:sp>
      <p:sp>
        <p:nvSpPr>
          <p:cNvPr id="2138" name="Google Shape;2138;p140"/>
          <p:cNvSpPr/>
          <p:nvPr/>
        </p:nvSpPr>
        <p:spPr>
          <a:xfrm>
            <a:off x="3395088" y="2193750"/>
            <a:ext cx="1358400" cy="1787100"/>
          </a:xfrm>
          <a:prstGeom prst="rect">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列聯表</a:t>
            </a:r>
            <a:endParaRPr sz="2400"/>
          </a:p>
        </p:txBody>
      </p:sp>
      <p:sp>
        <p:nvSpPr>
          <p:cNvPr id="2139" name="Google Shape;2139;p140"/>
          <p:cNvSpPr/>
          <p:nvPr/>
        </p:nvSpPr>
        <p:spPr>
          <a:xfrm>
            <a:off x="3466963" y="2866500"/>
            <a:ext cx="1214700" cy="926400"/>
          </a:xfrm>
          <a:prstGeom prst="rect">
            <a:avLst/>
          </a:prstGeom>
          <a:solidFill>
            <a:srgbClr val="FFFFFF"/>
          </a:solidFill>
          <a:ln cap="flat" cmpd="sng" w="38100">
            <a:solidFill>
              <a:srgbClr val="9BB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樣本</a:t>
            </a:r>
            <a:endParaRPr sz="2400"/>
          </a:p>
          <a:p>
            <a:pPr indent="0" lvl="0" marL="0" rtl="0" algn="ctr">
              <a:spcBef>
                <a:spcPts val="0"/>
              </a:spcBef>
              <a:spcAft>
                <a:spcPts val="0"/>
              </a:spcAft>
              <a:buNone/>
            </a:pPr>
            <a:r>
              <a:rPr lang="zh-TW" sz="2400"/>
              <a:t>統計量</a:t>
            </a:r>
            <a:endParaRPr sz="2400"/>
          </a:p>
        </p:txBody>
      </p:sp>
      <p:sp>
        <p:nvSpPr>
          <p:cNvPr id="2140" name="Google Shape;2140;p140"/>
          <p:cNvSpPr txBox="1"/>
          <p:nvPr/>
        </p:nvSpPr>
        <p:spPr>
          <a:xfrm>
            <a:off x="1567875" y="2587875"/>
            <a:ext cx="898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抽樣</a:t>
            </a:r>
            <a:endParaRPr sz="2400">
              <a:solidFill>
                <a:srgbClr val="1F497D"/>
              </a:solidFill>
            </a:endParaRPr>
          </a:p>
          <a:p>
            <a:pPr indent="0" lvl="0" marL="0" rtl="0" algn="ctr">
              <a:spcBef>
                <a:spcPts val="0"/>
              </a:spcBef>
              <a:spcAft>
                <a:spcPts val="0"/>
              </a:spcAft>
              <a:buNone/>
            </a:pPr>
            <a:r>
              <a:rPr lang="zh-TW" sz="2400">
                <a:solidFill>
                  <a:srgbClr val="1F497D"/>
                </a:solidFill>
              </a:rPr>
              <a:t>測量</a:t>
            </a:r>
            <a:endParaRPr sz="2400">
              <a:solidFill>
                <a:srgbClr val="1F497D"/>
              </a:solidFill>
            </a:endParaRPr>
          </a:p>
        </p:txBody>
      </p:sp>
      <p:cxnSp>
        <p:nvCxnSpPr>
          <p:cNvPr id="2141" name="Google Shape;2141;p140"/>
          <p:cNvCxnSpPr/>
          <p:nvPr/>
        </p:nvCxnSpPr>
        <p:spPr>
          <a:xfrm>
            <a:off x="1647150" y="2587875"/>
            <a:ext cx="743100" cy="0"/>
          </a:xfrm>
          <a:prstGeom prst="straightConnector1">
            <a:avLst/>
          </a:prstGeom>
          <a:noFill/>
          <a:ln cap="flat" cmpd="sng" w="38100">
            <a:solidFill>
              <a:srgbClr val="1F497D"/>
            </a:solidFill>
            <a:prstDash val="solid"/>
            <a:round/>
            <a:headEnd len="med" w="med" type="none"/>
            <a:tailEnd len="med" w="med" type="triangle"/>
          </a:ln>
        </p:spPr>
      </p:cxnSp>
      <p:cxnSp>
        <p:nvCxnSpPr>
          <p:cNvPr id="2142" name="Google Shape;2142;p140"/>
          <p:cNvCxnSpPr/>
          <p:nvPr/>
        </p:nvCxnSpPr>
        <p:spPr>
          <a:xfrm>
            <a:off x="2976263" y="2587875"/>
            <a:ext cx="431700" cy="0"/>
          </a:xfrm>
          <a:prstGeom prst="straightConnector1">
            <a:avLst/>
          </a:prstGeom>
          <a:noFill/>
          <a:ln cap="flat" cmpd="sng" w="38100">
            <a:solidFill>
              <a:srgbClr val="1F497D"/>
            </a:solidFill>
            <a:prstDash val="solid"/>
            <a:round/>
            <a:headEnd len="med" w="med" type="none"/>
            <a:tailEnd len="med" w="med" type="triangle"/>
          </a:ln>
        </p:spPr>
      </p:cxnSp>
      <p:sp>
        <p:nvSpPr>
          <p:cNvPr id="2143" name="Google Shape;2143;p140"/>
          <p:cNvSpPr txBox="1"/>
          <p:nvPr/>
        </p:nvSpPr>
        <p:spPr>
          <a:xfrm>
            <a:off x="2915263" y="2587875"/>
            <a:ext cx="439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轉換</a:t>
            </a:r>
            <a:endParaRPr sz="2400">
              <a:solidFill>
                <a:srgbClr val="1F497D"/>
              </a:solidFill>
            </a:endParaRPr>
          </a:p>
        </p:txBody>
      </p:sp>
      <p:sp>
        <p:nvSpPr>
          <p:cNvPr id="2144" name="Google Shape;2144;p140"/>
          <p:cNvSpPr/>
          <p:nvPr/>
        </p:nvSpPr>
        <p:spPr>
          <a:xfrm>
            <a:off x="5183563" y="2189450"/>
            <a:ext cx="2706900" cy="1787100"/>
          </a:xfrm>
          <a:prstGeom prst="rect">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zh-TW" sz="2400"/>
              <a:t>細格統計檢定</a:t>
            </a:r>
            <a:endParaRPr sz="2400"/>
          </a:p>
        </p:txBody>
      </p:sp>
      <p:sp>
        <p:nvSpPr>
          <p:cNvPr id="2145" name="Google Shape;2145;p140"/>
          <p:cNvSpPr/>
          <p:nvPr/>
        </p:nvSpPr>
        <p:spPr>
          <a:xfrm>
            <a:off x="5282663" y="2454475"/>
            <a:ext cx="1214700" cy="926400"/>
          </a:xfrm>
          <a:prstGeom prst="rect">
            <a:avLst/>
          </a:prstGeom>
          <a:solidFill>
            <a:srgbClr val="FFFFFF"/>
          </a:solidFill>
          <a:ln cap="flat" cmpd="sng" w="381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檢定</a:t>
            </a:r>
            <a:endParaRPr sz="2400"/>
          </a:p>
          <a:p>
            <a:pPr indent="0" lvl="0" marL="0" rtl="0" algn="ctr">
              <a:spcBef>
                <a:spcPts val="0"/>
              </a:spcBef>
              <a:spcAft>
                <a:spcPts val="0"/>
              </a:spcAft>
              <a:buNone/>
            </a:pPr>
            <a:r>
              <a:rPr lang="zh-TW" sz="2400"/>
              <a:t>統計量</a:t>
            </a:r>
            <a:endParaRPr sz="2400"/>
          </a:p>
        </p:txBody>
      </p:sp>
      <p:sp>
        <p:nvSpPr>
          <p:cNvPr id="2146" name="Google Shape;2146;p140"/>
          <p:cNvSpPr/>
          <p:nvPr/>
        </p:nvSpPr>
        <p:spPr>
          <a:xfrm>
            <a:off x="6596463" y="2454475"/>
            <a:ext cx="1214700" cy="926400"/>
          </a:xfrm>
          <a:prstGeom prst="rect">
            <a:avLst/>
          </a:prstGeom>
          <a:solidFill>
            <a:srgbClr val="351C75"/>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機率值</a:t>
            </a:r>
            <a:endParaRPr sz="2400">
              <a:solidFill>
                <a:srgbClr val="FFFFFF"/>
              </a:solidFill>
            </a:endParaRPr>
          </a:p>
          <a:p>
            <a:pPr indent="0" lvl="0" marL="0" rtl="0" algn="ctr">
              <a:spcBef>
                <a:spcPts val="0"/>
              </a:spcBef>
              <a:spcAft>
                <a:spcPts val="0"/>
              </a:spcAft>
              <a:buNone/>
            </a:pPr>
            <a:r>
              <a:rPr lang="zh-TW" sz="2400">
                <a:solidFill>
                  <a:srgbClr val="FFFFFF"/>
                </a:solidFill>
              </a:rPr>
              <a:t>p值</a:t>
            </a:r>
            <a:endParaRPr sz="2400">
              <a:solidFill>
                <a:srgbClr val="FFFFFF"/>
              </a:solidFill>
            </a:endParaRPr>
          </a:p>
        </p:txBody>
      </p:sp>
      <p:sp>
        <p:nvSpPr>
          <p:cNvPr id="2147" name="Google Shape;2147;p140"/>
          <p:cNvSpPr/>
          <p:nvPr/>
        </p:nvSpPr>
        <p:spPr>
          <a:xfrm>
            <a:off x="5275950" y="1499675"/>
            <a:ext cx="12861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調整後殘差</a:t>
            </a:r>
            <a:endParaRPr sz="2400">
              <a:solidFill>
                <a:srgbClr val="FFFFFF"/>
              </a:solidFill>
            </a:endParaRPr>
          </a:p>
        </p:txBody>
      </p:sp>
      <p:sp>
        <p:nvSpPr>
          <p:cNvPr id="2148" name="Google Shape;2148;p140"/>
          <p:cNvSpPr/>
          <p:nvPr/>
        </p:nvSpPr>
        <p:spPr>
          <a:xfrm>
            <a:off x="6612835" y="1499675"/>
            <a:ext cx="1024800" cy="755400"/>
          </a:xfrm>
          <a:prstGeom prst="wedgeRoundRectCallout">
            <a:avLst>
              <a:gd fmla="val -14434" name="adj1"/>
              <a:gd fmla="val 802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z</a:t>
            </a:r>
            <a:endParaRPr sz="2400">
              <a:solidFill>
                <a:srgbClr val="FFFFFF"/>
              </a:solidFill>
            </a:endParaRPr>
          </a:p>
          <a:p>
            <a:pPr indent="0" lvl="0" marL="0" rtl="0" algn="ctr">
              <a:spcBef>
                <a:spcPts val="0"/>
              </a:spcBef>
              <a:spcAft>
                <a:spcPts val="0"/>
              </a:spcAft>
              <a:buNone/>
            </a:pPr>
            <a:r>
              <a:rPr lang="zh-TW" sz="2400">
                <a:solidFill>
                  <a:srgbClr val="FFFFFF"/>
                </a:solidFill>
              </a:rPr>
              <a:t>分配</a:t>
            </a:r>
            <a:endParaRPr sz="2400">
              <a:solidFill>
                <a:srgbClr val="FFFFFF"/>
              </a:solidFill>
            </a:endParaRPr>
          </a:p>
        </p:txBody>
      </p:sp>
      <p:sp>
        <p:nvSpPr>
          <p:cNvPr id="2149" name="Google Shape;2149;p140"/>
          <p:cNvSpPr/>
          <p:nvPr/>
        </p:nvSpPr>
        <p:spPr>
          <a:xfrm>
            <a:off x="2374363" y="2193750"/>
            <a:ext cx="581100" cy="1787100"/>
          </a:xfrm>
          <a:prstGeom prst="rect">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樣本</a:t>
            </a:r>
            <a:endParaRPr sz="2400"/>
          </a:p>
        </p:txBody>
      </p:sp>
      <p:sp>
        <p:nvSpPr>
          <p:cNvPr id="2150" name="Google Shape;2150;p140"/>
          <p:cNvSpPr/>
          <p:nvPr/>
        </p:nvSpPr>
        <p:spPr>
          <a:xfrm>
            <a:off x="3467375" y="1288200"/>
            <a:ext cx="12861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事件</a:t>
            </a:r>
            <a:endParaRPr sz="2400">
              <a:solidFill>
                <a:srgbClr val="FFFFFF"/>
              </a:solidFill>
            </a:endParaRPr>
          </a:p>
          <a:p>
            <a:pPr indent="0" lvl="0" marL="0" rtl="0" algn="ctr">
              <a:spcBef>
                <a:spcPts val="0"/>
              </a:spcBef>
              <a:spcAft>
                <a:spcPts val="0"/>
              </a:spcAft>
              <a:buNone/>
            </a:pPr>
            <a:r>
              <a:rPr lang="zh-TW" sz="2400">
                <a:solidFill>
                  <a:srgbClr val="FFFFFF"/>
                </a:solidFill>
              </a:rPr>
              <a:t>轉移表</a:t>
            </a:r>
            <a:endParaRPr sz="2400">
              <a:solidFill>
                <a:srgbClr val="FFFFFF"/>
              </a:solidFill>
            </a:endParaRPr>
          </a:p>
        </p:txBody>
      </p:sp>
      <p:cxnSp>
        <p:nvCxnSpPr>
          <p:cNvPr id="2151" name="Google Shape;2151;p140"/>
          <p:cNvCxnSpPr/>
          <p:nvPr/>
        </p:nvCxnSpPr>
        <p:spPr>
          <a:xfrm>
            <a:off x="4757863" y="2587875"/>
            <a:ext cx="431700" cy="0"/>
          </a:xfrm>
          <a:prstGeom prst="straightConnector1">
            <a:avLst/>
          </a:prstGeom>
          <a:noFill/>
          <a:ln cap="flat" cmpd="sng" w="38100">
            <a:solidFill>
              <a:srgbClr val="1F497D"/>
            </a:solidFill>
            <a:prstDash val="solid"/>
            <a:round/>
            <a:headEnd len="med" w="med" type="none"/>
            <a:tailEnd len="med" w="med" type="triangle"/>
          </a:ln>
        </p:spPr>
      </p:cxnSp>
      <p:sp>
        <p:nvSpPr>
          <p:cNvPr id="2152" name="Google Shape;2152;p140"/>
          <p:cNvSpPr/>
          <p:nvPr/>
        </p:nvSpPr>
        <p:spPr>
          <a:xfrm>
            <a:off x="8368513" y="2446019"/>
            <a:ext cx="612250" cy="631261"/>
          </a:xfrm>
          <a:prstGeom prst="flowChartDecision">
            <a:avLst/>
          </a:prstGeom>
          <a:solidFill>
            <a:srgbClr val="FFFFFF"/>
          </a:solidFill>
          <a:ln cap="flat" cmpd="sng" w="381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3" name="Google Shape;2153;p140"/>
          <p:cNvCxnSpPr/>
          <p:nvPr/>
        </p:nvCxnSpPr>
        <p:spPr>
          <a:xfrm>
            <a:off x="7894738" y="2761650"/>
            <a:ext cx="469500" cy="0"/>
          </a:xfrm>
          <a:prstGeom prst="straightConnector1">
            <a:avLst/>
          </a:prstGeom>
          <a:noFill/>
          <a:ln cap="flat" cmpd="sng" w="38100">
            <a:solidFill>
              <a:srgbClr val="1F497D"/>
            </a:solidFill>
            <a:prstDash val="solid"/>
            <a:round/>
            <a:headEnd len="med" w="med" type="none"/>
            <a:tailEnd len="med" w="med" type="triangle"/>
          </a:ln>
        </p:spPr>
      </p:cxnSp>
      <p:sp>
        <p:nvSpPr>
          <p:cNvPr id="2154" name="Google Shape;2154;p140"/>
          <p:cNvSpPr txBox="1"/>
          <p:nvPr/>
        </p:nvSpPr>
        <p:spPr>
          <a:xfrm>
            <a:off x="4722125" y="2587875"/>
            <a:ext cx="439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計算</a:t>
            </a:r>
            <a:endParaRPr sz="2400">
              <a:solidFill>
                <a:srgbClr val="1F497D"/>
              </a:solidFill>
            </a:endParaRPr>
          </a:p>
        </p:txBody>
      </p:sp>
      <p:sp>
        <p:nvSpPr>
          <p:cNvPr id="2155" name="Google Shape;2155;p140"/>
          <p:cNvSpPr/>
          <p:nvPr/>
        </p:nvSpPr>
        <p:spPr>
          <a:xfrm>
            <a:off x="2215675" y="1288200"/>
            <a:ext cx="8985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行為</a:t>
            </a:r>
            <a:endParaRPr sz="2400">
              <a:solidFill>
                <a:srgbClr val="FFFFFF"/>
              </a:solidFill>
            </a:endParaRPr>
          </a:p>
          <a:p>
            <a:pPr indent="0" lvl="0" marL="0" rtl="0" algn="ctr">
              <a:spcBef>
                <a:spcPts val="0"/>
              </a:spcBef>
              <a:spcAft>
                <a:spcPts val="0"/>
              </a:spcAft>
              <a:buNone/>
            </a:pPr>
            <a:r>
              <a:rPr lang="zh-TW" sz="2400">
                <a:solidFill>
                  <a:srgbClr val="FFFFFF"/>
                </a:solidFill>
              </a:rPr>
              <a:t>序列</a:t>
            </a:r>
            <a:endParaRPr sz="2400">
              <a:solidFill>
                <a:srgbClr val="FFFFFF"/>
              </a:solidFill>
            </a:endParaRPr>
          </a:p>
        </p:txBody>
      </p:sp>
      <p:sp>
        <p:nvSpPr>
          <p:cNvPr id="2156" name="Google Shape;2156;p140"/>
          <p:cNvSpPr txBox="1"/>
          <p:nvPr/>
        </p:nvSpPr>
        <p:spPr>
          <a:xfrm>
            <a:off x="2812800" y="5257650"/>
            <a:ext cx="19869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solidFill>
                  <a:srgbClr val="1F497D"/>
                </a:solidFill>
              </a:rPr>
              <a:t>事</a:t>
            </a:r>
            <a:r>
              <a:rPr lang="zh-TW" sz="2400">
                <a:solidFill>
                  <a:srgbClr val="1F497D"/>
                </a:solidFill>
              </a:rPr>
              <a:t>件轉移表</a:t>
            </a:r>
            <a:endParaRPr sz="2400">
              <a:solidFill>
                <a:srgbClr val="1F497D"/>
              </a:solidFill>
            </a:endParaRPr>
          </a:p>
        </p:txBody>
      </p:sp>
      <p:cxnSp>
        <p:nvCxnSpPr>
          <p:cNvPr id="2157" name="Google Shape;2157;p140"/>
          <p:cNvCxnSpPr/>
          <p:nvPr/>
        </p:nvCxnSpPr>
        <p:spPr>
          <a:xfrm>
            <a:off x="3002556" y="1909225"/>
            <a:ext cx="0" cy="4095900"/>
          </a:xfrm>
          <a:prstGeom prst="straightConnector1">
            <a:avLst/>
          </a:prstGeom>
          <a:noFill/>
          <a:ln cap="flat" cmpd="sng" w="9525">
            <a:solidFill>
              <a:srgbClr val="B7B7B7"/>
            </a:solidFill>
            <a:prstDash val="solid"/>
            <a:round/>
            <a:headEnd len="med" w="med" type="none"/>
            <a:tailEnd len="med" w="med" type="none"/>
          </a:ln>
        </p:spPr>
      </p:cxnSp>
      <p:sp>
        <p:nvSpPr>
          <p:cNvPr id="2158" name="Google Shape;2158;p140"/>
          <p:cNvSpPr txBox="1"/>
          <p:nvPr/>
        </p:nvSpPr>
        <p:spPr>
          <a:xfrm>
            <a:off x="552700" y="5257650"/>
            <a:ext cx="24852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solidFill>
                  <a:srgbClr val="1F497D"/>
                </a:solidFill>
              </a:rPr>
              <a:t>行為序列資料</a:t>
            </a:r>
            <a:endParaRPr sz="2400">
              <a:solidFill>
                <a:srgbClr val="1F497D"/>
              </a:solidFill>
            </a:endParaRPr>
          </a:p>
        </p:txBody>
      </p:sp>
      <p:sp>
        <p:nvSpPr>
          <p:cNvPr id="2159" name="Google Shape;2159;p140"/>
          <p:cNvSpPr txBox="1"/>
          <p:nvPr/>
        </p:nvSpPr>
        <p:spPr>
          <a:xfrm>
            <a:off x="5060125" y="5257650"/>
            <a:ext cx="1986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1F497D"/>
                </a:solidFill>
              </a:rPr>
              <a:t>調整後殘差</a:t>
            </a:r>
            <a:endParaRPr sz="2400">
              <a:solidFill>
                <a:srgbClr val="1F497D"/>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141"/>
          <p:cNvSpPr/>
          <p:nvPr/>
        </p:nvSpPr>
        <p:spPr>
          <a:xfrm>
            <a:off x="508250" y="4122900"/>
            <a:ext cx="8351700" cy="21108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滯後序列分析流程: 視覺化與應用</a:t>
            </a:r>
            <a:endParaRPr/>
          </a:p>
        </p:txBody>
      </p:sp>
      <p:sp>
        <p:nvSpPr>
          <p:cNvPr id="2166" name="Google Shape;2166;p1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167" name="Google Shape;2167;p141"/>
          <p:cNvSpPr/>
          <p:nvPr/>
        </p:nvSpPr>
        <p:spPr>
          <a:xfrm>
            <a:off x="552700" y="2193750"/>
            <a:ext cx="1091700" cy="1787100"/>
          </a:xfrm>
          <a:prstGeom prst="rect">
            <a:avLst/>
          </a:prstGeom>
          <a:solidFill>
            <a:srgbClr val="FFFFFF"/>
          </a:solidFill>
          <a:ln cap="flat" cmpd="sng" w="38100">
            <a:solidFill>
              <a:srgbClr val="4BACC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母體</a:t>
            </a:r>
            <a:endParaRPr sz="2400"/>
          </a:p>
        </p:txBody>
      </p:sp>
      <p:sp>
        <p:nvSpPr>
          <p:cNvPr id="2168" name="Google Shape;2168;p141"/>
          <p:cNvSpPr/>
          <p:nvPr/>
        </p:nvSpPr>
        <p:spPr>
          <a:xfrm>
            <a:off x="677050" y="2866500"/>
            <a:ext cx="842700" cy="926400"/>
          </a:xfrm>
          <a:prstGeom prst="rect">
            <a:avLst/>
          </a:prstGeom>
          <a:solidFill>
            <a:srgbClr val="FFFFFF"/>
          </a:solidFill>
          <a:ln cap="flat" cmpd="sng" w="38100">
            <a:solidFill>
              <a:srgbClr val="4BAC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參數</a:t>
            </a:r>
            <a:endParaRPr sz="2400"/>
          </a:p>
        </p:txBody>
      </p:sp>
      <p:sp>
        <p:nvSpPr>
          <p:cNvPr id="2169" name="Google Shape;2169;p141"/>
          <p:cNvSpPr/>
          <p:nvPr/>
        </p:nvSpPr>
        <p:spPr>
          <a:xfrm>
            <a:off x="3395088" y="2193750"/>
            <a:ext cx="1358400" cy="1787100"/>
          </a:xfrm>
          <a:prstGeom prst="rect">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列聯表</a:t>
            </a:r>
            <a:endParaRPr sz="2400"/>
          </a:p>
        </p:txBody>
      </p:sp>
      <p:sp>
        <p:nvSpPr>
          <p:cNvPr id="2170" name="Google Shape;2170;p141"/>
          <p:cNvSpPr/>
          <p:nvPr/>
        </p:nvSpPr>
        <p:spPr>
          <a:xfrm>
            <a:off x="3466963" y="2866500"/>
            <a:ext cx="1214700" cy="926400"/>
          </a:xfrm>
          <a:prstGeom prst="rect">
            <a:avLst/>
          </a:prstGeom>
          <a:solidFill>
            <a:srgbClr val="FFFFFF"/>
          </a:solidFill>
          <a:ln cap="flat" cmpd="sng" w="38100">
            <a:solidFill>
              <a:srgbClr val="9BB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樣本</a:t>
            </a:r>
            <a:endParaRPr sz="2400"/>
          </a:p>
          <a:p>
            <a:pPr indent="0" lvl="0" marL="0" rtl="0" algn="ctr">
              <a:spcBef>
                <a:spcPts val="0"/>
              </a:spcBef>
              <a:spcAft>
                <a:spcPts val="0"/>
              </a:spcAft>
              <a:buNone/>
            </a:pPr>
            <a:r>
              <a:rPr lang="zh-TW" sz="2400"/>
              <a:t>統計量</a:t>
            </a:r>
            <a:endParaRPr sz="2400"/>
          </a:p>
        </p:txBody>
      </p:sp>
      <p:sp>
        <p:nvSpPr>
          <p:cNvPr id="2171" name="Google Shape;2171;p141"/>
          <p:cNvSpPr txBox="1"/>
          <p:nvPr/>
        </p:nvSpPr>
        <p:spPr>
          <a:xfrm>
            <a:off x="1567875" y="2587875"/>
            <a:ext cx="898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抽樣</a:t>
            </a:r>
            <a:endParaRPr sz="2400">
              <a:solidFill>
                <a:srgbClr val="1F497D"/>
              </a:solidFill>
            </a:endParaRPr>
          </a:p>
          <a:p>
            <a:pPr indent="0" lvl="0" marL="0" rtl="0" algn="ctr">
              <a:spcBef>
                <a:spcPts val="0"/>
              </a:spcBef>
              <a:spcAft>
                <a:spcPts val="0"/>
              </a:spcAft>
              <a:buNone/>
            </a:pPr>
            <a:r>
              <a:rPr lang="zh-TW" sz="2400">
                <a:solidFill>
                  <a:srgbClr val="1F497D"/>
                </a:solidFill>
              </a:rPr>
              <a:t>測量</a:t>
            </a:r>
            <a:endParaRPr sz="2400">
              <a:solidFill>
                <a:srgbClr val="1F497D"/>
              </a:solidFill>
            </a:endParaRPr>
          </a:p>
        </p:txBody>
      </p:sp>
      <p:cxnSp>
        <p:nvCxnSpPr>
          <p:cNvPr id="2172" name="Google Shape;2172;p141"/>
          <p:cNvCxnSpPr/>
          <p:nvPr/>
        </p:nvCxnSpPr>
        <p:spPr>
          <a:xfrm>
            <a:off x="1647150" y="2587875"/>
            <a:ext cx="743100" cy="0"/>
          </a:xfrm>
          <a:prstGeom prst="straightConnector1">
            <a:avLst/>
          </a:prstGeom>
          <a:noFill/>
          <a:ln cap="flat" cmpd="sng" w="38100">
            <a:solidFill>
              <a:srgbClr val="1F497D"/>
            </a:solidFill>
            <a:prstDash val="solid"/>
            <a:round/>
            <a:headEnd len="med" w="med" type="none"/>
            <a:tailEnd len="med" w="med" type="triangle"/>
          </a:ln>
        </p:spPr>
      </p:cxnSp>
      <p:cxnSp>
        <p:nvCxnSpPr>
          <p:cNvPr id="2173" name="Google Shape;2173;p141"/>
          <p:cNvCxnSpPr/>
          <p:nvPr/>
        </p:nvCxnSpPr>
        <p:spPr>
          <a:xfrm>
            <a:off x="2976263" y="2587875"/>
            <a:ext cx="431700" cy="0"/>
          </a:xfrm>
          <a:prstGeom prst="straightConnector1">
            <a:avLst/>
          </a:prstGeom>
          <a:noFill/>
          <a:ln cap="flat" cmpd="sng" w="38100">
            <a:solidFill>
              <a:srgbClr val="1F497D"/>
            </a:solidFill>
            <a:prstDash val="solid"/>
            <a:round/>
            <a:headEnd len="med" w="med" type="none"/>
            <a:tailEnd len="med" w="med" type="triangle"/>
          </a:ln>
        </p:spPr>
      </p:cxnSp>
      <p:sp>
        <p:nvSpPr>
          <p:cNvPr id="2174" name="Google Shape;2174;p141"/>
          <p:cNvSpPr txBox="1"/>
          <p:nvPr/>
        </p:nvSpPr>
        <p:spPr>
          <a:xfrm>
            <a:off x="2915263" y="2587875"/>
            <a:ext cx="439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轉換</a:t>
            </a:r>
            <a:endParaRPr sz="2400">
              <a:solidFill>
                <a:srgbClr val="1F497D"/>
              </a:solidFill>
            </a:endParaRPr>
          </a:p>
        </p:txBody>
      </p:sp>
      <p:sp>
        <p:nvSpPr>
          <p:cNvPr id="2175" name="Google Shape;2175;p141"/>
          <p:cNvSpPr/>
          <p:nvPr/>
        </p:nvSpPr>
        <p:spPr>
          <a:xfrm>
            <a:off x="5183563" y="2189450"/>
            <a:ext cx="2706900" cy="1787100"/>
          </a:xfrm>
          <a:prstGeom prst="rect">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zh-TW" sz="2400"/>
              <a:t>序列統計檢定</a:t>
            </a:r>
            <a:endParaRPr sz="2400"/>
          </a:p>
        </p:txBody>
      </p:sp>
      <p:sp>
        <p:nvSpPr>
          <p:cNvPr id="2176" name="Google Shape;2176;p141"/>
          <p:cNvSpPr/>
          <p:nvPr/>
        </p:nvSpPr>
        <p:spPr>
          <a:xfrm>
            <a:off x="5282663" y="2454475"/>
            <a:ext cx="1214700" cy="926400"/>
          </a:xfrm>
          <a:prstGeom prst="rect">
            <a:avLst/>
          </a:prstGeom>
          <a:solidFill>
            <a:srgbClr val="FFFFFF"/>
          </a:solidFill>
          <a:ln cap="flat" cmpd="sng" w="381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檢定</a:t>
            </a:r>
            <a:endParaRPr sz="2400"/>
          </a:p>
          <a:p>
            <a:pPr indent="0" lvl="0" marL="0" rtl="0" algn="ctr">
              <a:spcBef>
                <a:spcPts val="0"/>
              </a:spcBef>
              <a:spcAft>
                <a:spcPts val="0"/>
              </a:spcAft>
              <a:buNone/>
            </a:pPr>
            <a:r>
              <a:rPr lang="zh-TW" sz="2400"/>
              <a:t>統計量</a:t>
            </a:r>
            <a:endParaRPr sz="2400"/>
          </a:p>
        </p:txBody>
      </p:sp>
      <p:sp>
        <p:nvSpPr>
          <p:cNvPr id="2177" name="Google Shape;2177;p141"/>
          <p:cNvSpPr/>
          <p:nvPr/>
        </p:nvSpPr>
        <p:spPr>
          <a:xfrm>
            <a:off x="6596463" y="2454475"/>
            <a:ext cx="1214700" cy="926400"/>
          </a:xfrm>
          <a:prstGeom prst="rect">
            <a:avLst/>
          </a:prstGeom>
          <a:solidFill>
            <a:srgbClr val="351C75"/>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機率值</a:t>
            </a:r>
            <a:endParaRPr sz="2400">
              <a:solidFill>
                <a:srgbClr val="FFFFFF"/>
              </a:solidFill>
            </a:endParaRPr>
          </a:p>
          <a:p>
            <a:pPr indent="0" lvl="0" marL="0" rtl="0" algn="ctr">
              <a:spcBef>
                <a:spcPts val="0"/>
              </a:spcBef>
              <a:spcAft>
                <a:spcPts val="0"/>
              </a:spcAft>
              <a:buNone/>
            </a:pPr>
            <a:r>
              <a:rPr lang="zh-TW" sz="2400">
                <a:solidFill>
                  <a:srgbClr val="FFFFFF"/>
                </a:solidFill>
              </a:rPr>
              <a:t>p值</a:t>
            </a:r>
            <a:endParaRPr sz="2400">
              <a:solidFill>
                <a:srgbClr val="FFFFFF"/>
              </a:solidFill>
            </a:endParaRPr>
          </a:p>
        </p:txBody>
      </p:sp>
      <p:sp>
        <p:nvSpPr>
          <p:cNvPr id="2178" name="Google Shape;2178;p141"/>
          <p:cNvSpPr/>
          <p:nvPr/>
        </p:nvSpPr>
        <p:spPr>
          <a:xfrm>
            <a:off x="5275950" y="1499675"/>
            <a:ext cx="12861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調整後殘差</a:t>
            </a:r>
            <a:endParaRPr sz="2400">
              <a:solidFill>
                <a:srgbClr val="FFFFFF"/>
              </a:solidFill>
            </a:endParaRPr>
          </a:p>
        </p:txBody>
      </p:sp>
      <p:sp>
        <p:nvSpPr>
          <p:cNvPr id="2179" name="Google Shape;2179;p141"/>
          <p:cNvSpPr/>
          <p:nvPr/>
        </p:nvSpPr>
        <p:spPr>
          <a:xfrm>
            <a:off x="6612835" y="1499675"/>
            <a:ext cx="1024800" cy="755400"/>
          </a:xfrm>
          <a:prstGeom prst="wedgeRoundRectCallout">
            <a:avLst>
              <a:gd fmla="val -14434" name="adj1"/>
              <a:gd fmla="val 802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z</a:t>
            </a:r>
            <a:endParaRPr sz="2400">
              <a:solidFill>
                <a:srgbClr val="FFFFFF"/>
              </a:solidFill>
            </a:endParaRPr>
          </a:p>
          <a:p>
            <a:pPr indent="0" lvl="0" marL="0" rtl="0" algn="ctr">
              <a:spcBef>
                <a:spcPts val="0"/>
              </a:spcBef>
              <a:spcAft>
                <a:spcPts val="0"/>
              </a:spcAft>
              <a:buNone/>
            </a:pPr>
            <a:r>
              <a:rPr lang="zh-TW" sz="2400">
                <a:solidFill>
                  <a:srgbClr val="FFFFFF"/>
                </a:solidFill>
              </a:rPr>
              <a:t>分配</a:t>
            </a:r>
            <a:endParaRPr sz="2400">
              <a:solidFill>
                <a:srgbClr val="FFFFFF"/>
              </a:solidFill>
            </a:endParaRPr>
          </a:p>
        </p:txBody>
      </p:sp>
      <p:sp>
        <p:nvSpPr>
          <p:cNvPr id="2180" name="Google Shape;2180;p141"/>
          <p:cNvSpPr/>
          <p:nvPr/>
        </p:nvSpPr>
        <p:spPr>
          <a:xfrm>
            <a:off x="2374363" y="2193750"/>
            <a:ext cx="581100" cy="1787100"/>
          </a:xfrm>
          <a:prstGeom prst="rect">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zh-TW" sz="2400"/>
              <a:t>樣本</a:t>
            </a:r>
            <a:endParaRPr sz="2400"/>
          </a:p>
        </p:txBody>
      </p:sp>
      <p:sp>
        <p:nvSpPr>
          <p:cNvPr id="2181" name="Google Shape;2181;p141"/>
          <p:cNvSpPr/>
          <p:nvPr/>
        </p:nvSpPr>
        <p:spPr>
          <a:xfrm>
            <a:off x="3467375" y="1288200"/>
            <a:ext cx="12861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事件</a:t>
            </a:r>
            <a:endParaRPr sz="2400">
              <a:solidFill>
                <a:srgbClr val="FFFFFF"/>
              </a:solidFill>
            </a:endParaRPr>
          </a:p>
          <a:p>
            <a:pPr indent="0" lvl="0" marL="0" rtl="0" algn="ctr">
              <a:spcBef>
                <a:spcPts val="0"/>
              </a:spcBef>
              <a:spcAft>
                <a:spcPts val="0"/>
              </a:spcAft>
              <a:buNone/>
            </a:pPr>
            <a:r>
              <a:rPr lang="zh-TW" sz="2400">
                <a:solidFill>
                  <a:srgbClr val="FFFFFF"/>
                </a:solidFill>
              </a:rPr>
              <a:t>轉移表</a:t>
            </a:r>
            <a:endParaRPr sz="2400">
              <a:solidFill>
                <a:srgbClr val="FFFFFF"/>
              </a:solidFill>
            </a:endParaRPr>
          </a:p>
        </p:txBody>
      </p:sp>
      <p:cxnSp>
        <p:nvCxnSpPr>
          <p:cNvPr id="2182" name="Google Shape;2182;p141"/>
          <p:cNvCxnSpPr/>
          <p:nvPr/>
        </p:nvCxnSpPr>
        <p:spPr>
          <a:xfrm>
            <a:off x="4757863" y="2587875"/>
            <a:ext cx="431700" cy="0"/>
          </a:xfrm>
          <a:prstGeom prst="straightConnector1">
            <a:avLst/>
          </a:prstGeom>
          <a:noFill/>
          <a:ln cap="flat" cmpd="sng" w="38100">
            <a:solidFill>
              <a:srgbClr val="1F497D"/>
            </a:solidFill>
            <a:prstDash val="solid"/>
            <a:round/>
            <a:headEnd len="med" w="med" type="none"/>
            <a:tailEnd len="med" w="med" type="triangle"/>
          </a:ln>
        </p:spPr>
      </p:cxnSp>
      <p:sp>
        <p:nvSpPr>
          <p:cNvPr id="2183" name="Google Shape;2183;p141"/>
          <p:cNvSpPr/>
          <p:nvPr/>
        </p:nvSpPr>
        <p:spPr>
          <a:xfrm>
            <a:off x="8368513" y="2446019"/>
            <a:ext cx="612250" cy="631261"/>
          </a:xfrm>
          <a:prstGeom prst="flowChartDecision">
            <a:avLst/>
          </a:prstGeom>
          <a:solidFill>
            <a:srgbClr val="FFFFFF"/>
          </a:solidFill>
          <a:ln cap="flat" cmpd="sng" w="3810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84" name="Google Shape;2184;p141"/>
          <p:cNvCxnSpPr/>
          <p:nvPr/>
        </p:nvCxnSpPr>
        <p:spPr>
          <a:xfrm>
            <a:off x="7894738" y="2761650"/>
            <a:ext cx="469500" cy="0"/>
          </a:xfrm>
          <a:prstGeom prst="straightConnector1">
            <a:avLst/>
          </a:prstGeom>
          <a:noFill/>
          <a:ln cap="flat" cmpd="sng" w="38100">
            <a:solidFill>
              <a:srgbClr val="1F497D"/>
            </a:solidFill>
            <a:prstDash val="solid"/>
            <a:round/>
            <a:headEnd len="med" w="med" type="none"/>
            <a:tailEnd len="med" w="med" type="triangle"/>
          </a:ln>
        </p:spPr>
      </p:cxnSp>
      <p:sp>
        <p:nvSpPr>
          <p:cNvPr id="2185" name="Google Shape;2185;p141"/>
          <p:cNvSpPr txBox="1"/>
          <p:nvPr/>
        </p:nvSpPr>
        <p:spPr>
          <a:xfrm>
            <a:off x="5895269" y="4265625"/>
            <a:ext cx="2779500" cy="6312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zh-TW" sz="2400">
                <a:solidFill>
                  <a:srgbClr val="1F497D"/>
                </a:solidFill>
              </a:rPr>
              <a:t>出現顯著轉移序列</a:t>
            </a:r>
            <a:endParaRPr sz="2400">
              <a:solidFill>
                <a:srgbClr val="1F497D"/>
              </a:solidFill>
            </a:endParaRPr>
          </a:p>
        </p:txBody>
      </p:sp>
      <p:cxnSp>
        <p:nvCxnSpPr>
          <p:cNvPr id="2186" name="Google Shape;2186;p141"/>
          <p:cNvCxnSpPr>
            <a:stCxn id="2183" idx="2"/>
            <a:endCxn id="2187" idx="0"/>
          </p:cNvCxnSpPr>
          <p:nvPr/>
        </p:nvCxnSpPr>
        <p:spPr>
          <a:xfrm rot="5400000">
            <a:off x="4440738" y="570481"/>
            <a:ext cx="1727100" cy="6740700"/>
          </a:xfrm>
          <a:prstGeom prst="bentConnector3">
            <a:avLst>
              <a:gd fmla="val 65115" name="adj1"/>
            </a:avLst>
          </a:prstGeom>
          <a:noFill/>
          <a:ln cap="flat" cmpd="sng" w="28575">
            <a:solidFill>
              <a:srgbClr val="BF9000"/>
            </a:solidFill>
            <a:prstDash val="dash"/>
            <a:round/>
            <a:headEnd len="med" w="med" type="none"/>
            <a:tailEnd len="med" w="med" type="triangle"/>
          </a:ln>
        </p:spPr>
      </p:cxnSp>
      <p:sp>
        <p:nvSpPr>
          <p:cNvPr id="2188" name="Google Shape;2188;p141"/>
          <p:cNvSpPr txBox="1"/>
          <p:nvPr/>
        </p:nvSpPr>
        <p:spPr>
          <a:xfrm>
            <a:off x="4722125" y="2587875"/>
            <a:ext cx="439500" cy="11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1F497D"/>
                </a:solidFill>
              </a:rPr>
              <a:t>計算</a:t>
            </a:r>
            <a:endParaRPr sz="2400">
              <a:solidFill>
                <a:srgbClr val="1F497D"/>
              </a:solidFill>
            </a:endParaRPr>
          </a:p>
        </p:txBody>
      </p:sp>
      <p:sp>
        <p:nvSpPr>
          <p:cNvPr id="2189" name="Google Shape;2189;p141"/>
          <p:cNvSpPr/>
          <p:nvPr/>
        </p:nvSpPr>
        <p:spPr>
          <a:xfrm>
            <a:off x="3114175" y="4804400"/>
            <a:ext cx="1728300" cy="1338300"/>
          </a:xfrm>
          <a:prstGeom prst="rect">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序列</a:t>
            </a:r>
            <a:endParaRPr sz="2400">
              <a:solidFill>
                <a:srgbClr val="FFFFFF"/>
              </a:solidFill>
            </a:endParaRPr>
          </a:p>
          <a:p>
            <a:pPr indent="0" lvl="0" marL="0" rtl="0" algn="ctr">
              <a:spcBef>
                <a:spcPts val="0"/>
              </a:spcBef>
              <a:spcAft>
                <a:spcPts val="0"/>
              </a:spcAft>
              <a:buNone/>
            </a:pPr>
            <a:r>
              <a:rPr lang="zh-TW" sz="2400">
                <a:solidFill>
                  <a:srgbClr val="FFFFFF"/>
                </a:solidFill>
              </a:rPr>
              <a:t>相關係數</a:t>
            </a:r>
            <a:endParaRPr sz="2400">
              <a:solidFill>
                <a:srgbClr val="FFFFFF"/>
              </a:solidFill>
            </a:endParaRPr>
          </a:p>
          <a:p>
            <a:pPr indent="0" lvl="0" marL="0" rtl="0" algn="ctr">
              <a:spcBef>
                <a:spcPts val="0"/>
              </a:spcBef>
              <a:spcAft>
                <a:spcPts val="0"/>
              </a:spcAft>
              <a:buNone/>
            </a:pPr>
            <a:r>
              <a:rPr lang="zh-TW" sz="2400">
                <a:solidFill>
                  <a:srgbClr val="FFFFFF"/>
                </a:solidFill>
              </a:rPr>
              <a:t>Yule’Q</a:t>
            </a:r>
            <a:endParaRPr sz="2400">
              <a:solidFill>
                <a:srgbClr val="FFFFFF"/>
              </a:solidFill>
            </a:endParaRPr>
          </a:p>
        </p:txBody>
      </p:sp>
      <p:sp>
        <p:nvSpPr>
          <p:cNvPr id="2190" name="Google Shape;2190;p141"/>
          <p:cNvSpPr/>
          <p:nvPr/>
        </p:nvSpPr>
        <p:spPr>
          <a:xfrm>
            <a:off x="2215675" y="1288200"/>
            <a:ext cx="898500" cy="755400"/>
          </a:xfrm>
          <a:prstGeom prst="wedgeRoundRectCallout">
            <a:avLst>
              <a:gd fmla="val 12835" name="adj1"/>
              <a:gd fmla="val 8302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行為</a:t>
            </a:r>
            <a:endParaRPr sz="2400">
              <a:solidFill>
                <a:srgbClr val="FFFFFF"/>
              </a:solidFill>
            </a:endParaRPr>
          </a:p>
          <a:p>
            <a:pPr indent="0" lvl="0" marL="0" rtl="0" algn="ctr">
              <a:spcBef>
                <a:spcPts val="0"/>
              </a:spcBef>
              <a:spcAft>
                <a:spcPts val="0"/>
              </a:spcAft>
              <a:buNone/>
            </a:pPr>
            <a:r>
              <a:rPr lang="zh-TW" sz="2400">
                <a:solidFill>
                  <a:srgbClr val="FFFFFF"/>
                </a:solidFill>
              </a:rPr>
              <a:t>序列</a:t>
            </a:r>
            <a:endParaRPr sz="2400">
              <a:solidFill>
                <a:srgbClr val="FFFFFF"/>
              </a:solidFill>
            </a:endParaRPr>
          </a:p>
        </p:txBody>
      </p:sp>
      <p:sp>
        <p:nvSpPr>
          <p:cNvPr id="2187" name="Google Shape;2187;p141"/>
          <p:cNvSpPr/>
          <p:nvPr/>
        </p:nvSpPr>
        <p:spPr>
          <a:xfrm>
            <a:off x="1290975" y="4804388"/>
            <a:ext cx="1286100" cy="1338300"/>
          </a:xfrm>
          <a:prstGeom prst="rect">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事件</a:t>
            </a:r>
            <a:endParaRPr sz="2400">
              <a:solidFill>
                <a:srgbClr val="FFFFFF"/>
              </a:solidFill>
            </a:endParaRPr>
          </a:p>
          <a:p>
            <a:pPr indent="0" lvl="0" marL="0" rtl="0" algn="ctr">
              <a:spcBef>
                <a:spcPts val="0"/>
              </a:spcBef>
              <a:spcAft>
                <a:spcPts val="0"/>
              </a:spcAft>
              <a:buNone/>
            </a:pPr>
            <a:r>
              <a:rPr lang="zh-TW" sz="2400">
                <a:solidFill>
                  <a:srgbClr val="FFFFFF"/>
                </a:solidFill>
              </a:rPr>
              <a:t>轉移圖</a:t>
            </a:r>
            <a:endParaRPr sz="2400">
              <a:solidFill>
                <a:srgbClr val="FFFFFF"/>
              </a:solidFill>
            </a:endParaRPr>
          </a:p>
        </p:txBody>
      </p:sp>
      <p:cxnSp>
        <p:nvCxnSpPr>
          <p:cNvPr id="2191" name="Google Shape;2191;p141"/>
          <p:cNvCxnSpPr>
            <a:stCxn id="2183" idx="2"/>
            <a:endCxn id="2189" idx="0"/>
          </p:cNvCxnSpPr>
          <p:nvPr/>
        </p:nvCxnSpPr>
        <p:spPr>
          <a:xfrm rot="5400000">
            <a:off x="5462988" y="1592731"/>
            <a:ext cx="1727100" cy="4696200"/>
          </a:xfrm>
          <a:prstGeom prst="bentConnector3">
            <a:avLst>
              <a:gd fmla="val 65115" name="adj1"/>
            </a:avLst>
          </a:prstGeom>
          <a:noFill/>
          <a:ln cap="flat" cmpd="sng" w="28575">
            <a:solidFill>
              <a:srgbClr val="BF9000"/>
            </a:solidFill>
            <a:prstDash val="dash"/>
            <a:round/>
            <a:headEnd len="med" w="med" type="none"/>
            <a:tailEnd len="med" w="med" type="triangle"/>
          </a:ln>
        </p:spPr>
      </p:cxnSp>
      <p:sp>
        <p:nvSpPr>
          <p:cNvPr id="2192" name="Google Shape;2192;p141"/>
          <p:cNvSpPr txBox="1"/>
          <p:nvPr/>
        </p:nvSpPr>
        <p:spPr>
          <a:xfrm>
            <a:off x="5060125" y="5257650"/>
            <a:ext cx="1986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1F497D"/>
                </a:solidFill>
              </a:rPr>
              <a:t>變化</a:t>
            </a:r>
            <a:endParaRPr sz="2400">
              <a:solidFill>
                <a:srgbClr val="1F497D"/>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142"/>
          <p:cNvSpPr/>
          <p:nvPr/>
        </p:nvSpPr>
        <p:spPr>
          <a:xfrm>
            <a:off x="4787875" y="3550650"/>
            <a:ext cx="1029300" cy="635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8" name="Google Shape;2198;p142"/>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199" name="Google Shape;2199;p14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00" name="Google Shape;2200;p14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3200"/>
              <a:t>滯後序列分析：檢定統計量</a:t>
            </a:r>
            <a:endParaRPr sz="3200"/>
          </a:p>
          <a:p>
            <a:pPr indent="0" lvl="0" marL="0" rtl="0" algn="l">
              <a:spcBef>
                <a:spcPts val="0"/>
              </a:spcBef>
              <a:spcAft>
                <a:spcPts val="0"/>
              </a:spcAft>
              <a:buNone/>
            </a:pPr>
            <a:r>
              <a:rPr lang="zh-TW"/>
              <a:t>調整後的殘差</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4" name="Shape 2204"/>
        <p:cNvGrpSpPr/>
        <p:nvPr/>
      </p:nvGrpSpPr>
      <p:grpSpPr>
        <a:xfrm>
          <a:off x="0" y="0"/>
          <a:ext cx="0" cy="0"/>
          <a:chOff x="0" y="0"/>
          <a:chExt cx="0" cy="0"/>
        </a:xfrm>
      </p:grpSpPr>
      <p:sp>
        <p:nvSpPr>
          <p:cNvPr id="2205" name="Google Shape;2205;p1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期望次數與殘差的計算</a:t>
            </a:r>
            <a:endParaRPr/>
          </a:p>
        </p:txBody>
      </p:sp>
      <p:sp>
        <p:nvSpPr>
          <p:cNvPr id="2206" name="Google Shape;2206;p1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07" name="Google Shape;2207;p1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208" name="Google Shape;2208;p143"/>
          <p:cNvSpPr/>
          <p:nvPr/>
        </p:nvSpPr>
        <p:spPr>
          <a:xfrm>
            <a:off x="3582935" y="1293913"/>
            <a:ext cx="634800" cy="580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g </a:t>
            </a:r>
            <a:endParaRPr sz="3600">
              <a:solidFill>
                <a:srgbClr val="FFFFFF"/>
              </a:solidFill>
            </a:endParaRPr>
          </a:p>
        </p:txBody>
      </p:sp>
      <p:sp>
        <p:nvSpPr>
          <p:cNvPr id="2209" name="Google Shape;2209;p143"/>
          <p:cNvSpPr/>
          <p:nvPr/>
        </p:nvSpPr>
        <p:spPr>
          <a:xfrm>
            <a:off x="4976500" y="1293913"/>
            <a:ext cx="634800" cy="580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t </a:t>
            </a:r>
            <a:endParaRPr sz="3600">
              <a:solidFill>
                <a:srgbClr val="FFFFFF"/>
              </a:solidFill>
            </a:endParaRPr>
          </a:p>
        </p:txBody>
      </p:sp>
      <p:sp>
        <p:nvSpPr>
          <p:cNvPr id="2210" name="Google Shape;2210;p143"/>
          <p:cNvSpPr/>
          <p:nvPr/>
        </p:nvSpPr>
        <p:spPr>
          <a:xfrm flipH="1">
            <a:off x="4312465" y="1321963"/>
            <a:ext cx="5691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43"/>
          <p:cNvSpPr txBox="1"/>
          <p:nvPr/>
        </p:nvSpPr>
        <p:spPr>
          <a:xfrm>
            <a:off x="630250" y="3584072"/>
            <a:ext cx="3868800" cy="2888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lang="zh-TW" sz="2400">
                <a:latin typeface="Microsoft JhengHei"/>
                <a:ea typeface="Microsoft JhengHei"/>
                <a:cs typeface="Microsoft JhengHei"/>
                <a:sym typeface="Microsoft JhengHei"/>
              </a:rPr>
              <a:t>期望次數：</a:t>
            </a:r>
            <a:r>
              <a:rPr lang="zh-TW" sz="2400" u="sng">
                <a:latin typeface="Microsoft JhengHei"/>
                <a:ea typeface="Microsoft JhengHei"/>
                <a:cs typeface="Microsoft JhengHei"/>
                <a:sym typeface="Microsoft JhengHei"/>
              </a:rPr>
              <a:t>理論上</a:t>
            </a:r>
            <a:r>
              <a:rPr lang="zh-TW" sz="2400">
                <a:latin typeface="Microsoft JhengHei"/>
                <a:ea typeface="Microsoft JhengHei"/>
                <a:cs typeface="Microsoft JhengHei"/>
                <a:sym typeface="Microsoft JhengHei"/>
              </a:rPr>
              <a:t>這個序列</a:t>
            </a:r>
            <a:endParaRPr sz="2400">
              <a:latin typeface="Microsoft JhengHei"/>
              <a:ea typeface="Microsoft JhengHei"/>
              <a:cs typeface="Microsoft JhengHei"/>
              <a:sym typeface="Microsoft JhengHei"/>
            </a:endParaRPr>
          </a:p>
          <a:p>
            <a:pPr indent="0" lvl="0" marL="0" rtl="0" algn="ctr">
              <a:lnSpc>
                <a:spcPct val="115000"/>
              </a:lnSpc>
              <a:spcBef>
                <a:spcPts val="560"/>
              </a:spcBef>
              <a:spcAft>
                <a:spcPts val="0"/>
              </a:spcAft>
              <a:buNone/>
            </a:pPr>
            <a:r>
              <a:rPr lang="zh-TW" sz="2400">
                <a:latin typeface="Microsoft JhengHei"/>
                <a:ea typeface="Microsoft JhengHei"/>
                <a:cs typeface="Microsoft JhengHei"/>
                <a:sym typeface="Microsoft JhengHei"/>
              </a:rPr>
              <a:t>應該要出現的次數</a:t>
            </a:r>
            <a:endParaRPr sz="2400">
              <a:latin typeface="Microsoft JhengHei"/>
              <a:ea typeface="Microsoft JhengHei"/>
              <a:cs typeface="Microsoft JhengHei"/>
              <a:sym typeface="Microsoft JhengHei"/>
            </a:endParaRPr>
          </a:p>
          <a:p>
            <a:pPr indent="-381000" lvl="0" marL="457200" rtl="0" algn="l">
              <a:lnSpc>
                <a:spcPct val="150000"/>
              </a:lnSpc>
              <a:spcBef>
                <a:spcPts val="560"/>
              </a:spcBef>
              <a:spcAft>
                <a:spcPts val="0"/>
              </a:spcAft>
              <a:buClr>
                <a:srgbClr val="1F497D"/>
              </a:buClr>
              <a:buSzPts val="2400"/>
              <a:buFont typeface="Noto Symbol"/>
              <a:buChar char="●"/>
            </a:pPr>
            <a:r>
              <a:rPr b="1" lang="zh-TW" sz="2400">
                <a:solidFill>
                  <a:srgbClr val="274E13"/>
                </a:solidFill>
                <a:latin typeface="Microsoft JhengHei"/>
                <a:ea typeface="Microsoft JhengHei"/>
                <a:cs typeface="Microsoft JhengHei"/>
                <a:sym typeface="Microsoft JhengHei"/>
              </a:rPr>
              <a:t>f(g)</a:t>
            </a:r>
            <a:r>
              <a:rPr lang="zh-TW" sz="2400">
                <a:solidFill>
                  <a:srgbClr val="000000"/>
                </a:solidFill>
                <a:latin typeface="Microsoft JhengHei"/>
                <a:ea typeface="Microsoft JhengHei"/>
                <a:cs typeface="Microsoft JhengHei"/>
                <a:sym typeface="Microsoft JhengHei"/>
              </a:rPr>
              <a:t>：事件g 的總數</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Char char="●"/>
            </a:pPr>
            <a:r>
              <a:rPr b="1" lang="zh-TW" sz="2400">
                <a:solidFill>
                  <a:srgbClr val="7F6000"/>
                </a:solidFill>
                <a:latin typeface="Microsoft JhengHei"/>
                <a:ea typeface="Microsoft JhengHei"/>
                <a:cs typeface="Microsoft JhengHei"/>
                <a:sym typeface="Microsoft JhengHei"/>
              </a:rPr>
              <a:t>p(t)</a:t>
            </a:r>
            <a:r>
              <a:rPr lang="zh-TW" sz="2400">
                <a:solidFill>
                  <a:srgbClr val="000000"/>
                </a:solidFill>
                <a:latin typeface="Microsoft JhengHei"/>
                <a:ea typeface="Microsoft JhengHei"/>
                <a:cs typeface="Microsoft JhengHei"/>
                <a:sym typeface="Microsoft JhengHei"/>
              </a:rPr>
              <a:t>：發生事件t的機率</a:t>
            </a:r>
            <a:endParaRPr sz="2400">
              <a:latin typeface="Microsoft JhengHei"/>
              <a:ea typeface="Microsoft JhengHei"/>
              <a:cs typeface="Microsoft JhengHei"/>
              <a:sym typeface="Microsoft JhengHei"/>
            </a:endParaRPr>
          </a:p>
        </p:txBody>
      </p:sp>
      <p:sp>
        <p:nvSpPr>
          <p:cNvPr id="2212" name="Google Shape;2212;p143"/>
          <p:cNvSpPr txBox="1"/>
          <p:nvPr/>
        </p:nvSpPr>
        <p:spPr>
          <a:xfrm>
            <a:off x="629325" y="1871825"/>
            <a:ext cx="3880800" cy="580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400">
                <a:solidFill>
                  <a:srgbClr val="1F497D"/>
                </a:solidFill>
                <a:latin typeface="Microsoft JhengHei"/>
                <a:ea typeface="Microsoft JhengHei"/>
                <a:cs typeface="Microsoft JhengHei"/>
                <a:sym typeface="Microsoft JhengHei"/>
              </a:rPr>
              <a:t>期望次數</a:t>
            </a:r>
            <a:endParaRPr b="1" sz="2400">
              <a:solidFill>
                <a:srgbClr val="1F497D"/>
              </a:solidFill>
              <a:latin typeface="Microsoft JhengHei"/>
              <a:ea typeface="Microsoft JhengHei"/>
              <a:cs typeface="Microsoft JhengHei"/>
              <a:sym typeface="Microsoft JhengHei"/>
            </a:endParaRPr>
          </a:p>
        </p:txBody>
      </p:sp>
      <p:sp>
        <p:nvSpPr>
          <p:cNvPr id="2213" name="Google Shape;2213;p143"/>
          <p:cNvSpPr txBox="1"/>
          <p:nvPr/>
        </p:nvSpPr>
        <p:spPr>
          <a:xfrm>
            <a:off x="4629150" y="3704696"/>
            <a:ext cx="3887700" cy="276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lang="zh-TW" sz="2400">
                <a:latin typeface="Microsoft JhengHei"/>
                <a:ea typeface="Microsoft JhengHei"/>
                <a:cs typeface="Microsoft JhengHei"/>
                <a:sym typeface="Microsoft JhengHei"/>
              </a:rPr>
              <a:t>殘差：這個序列</a:t>
            </a:r>
            <a:r>
              <a:rPr lang="zh-TW" sz="2400" u="sng">
                <a:latin typeface="Microsoft JhengHei"/>
                <a:ea typeface="Microsoft JhengHei"/>
                <a:cs typeface="Microsoft JhengHei"/>
                <a:sym typeface="Microsoft JhengHei"/>
              </a:rPr>
              <a:t>實際次數</a:t>
            </a:r>
            <a:r>
              <a:rPr lang="zh-TW" sz="2400">
                <a:latin typeface="Microsoft JhengHei"/>
                <a:ea typeface="Microsoft JhengHei"/>
                <a:cs typeface="Microsoft JhengHei"/>
                <a:sym typeface="Microsoft JhengHei"/>
              </a:rPr>
              <a:t>跟理論次數之間的差距</a:t>
            </a:r>
            <a:endParaRPr sz="2400">
              <a:latin typeface="Microsoft JhengHei"/>
              <a:ea typeface="Microsoft JhengHei"/>
              <a:cs typeface="Microsoft JhengHei"/>
              <a:sym typeface="Microsoft JhengHei"/>
            </a:endParaRPr>
          </a:p>
          <a:p>
            <a:pPr indent="-381000" lvl="0" marL="457200" rtl="0" algn="l">
              <a:lnSpc>
                <a:spcPct val="150000"/>
              </a:lnSpc>
              <a:spcBef>
                <a:spcPts val="560"/>
              </a:spcBef>
              <a:spcAft>
                <a:spcPts val="0"/>
              </a:spcAft>
              <a:buClr>
                <a:srgbClr val="1F497D"/>
              </a:buClr>
              <a:buSzPts val="2400"/>
              <a:buFont typeface="Noto Symbol"/>
              <a:buChar char="●"/>
            </a:pPr>
            <a:r>
              <a:rPr b="1" lang="zh-TW" sz="2400">
                <a:solidFill>
                  <a:srgbClr val="980000"/>
                </a:solidFill>
                <a:latin typeface="Microsoft JhengHei"/>
                <a:ea typeface="Microsoft JhengHei"/>
                <a:cs typeface="Microsoft JhengHei"/>
                <a:sym typeface="Microsoft JhengHei"/>
              </a:rPr>
              <a:t>f(g,t)</a:t>
            </a:r>
            <a:r>
              <a:rPr lang="zh-TW" sz="2400">
                <a:solidFill>
                  <a:srgbClr val="000000"/>
                </a:solidFill>
                <a:latin typeface="Microsoft JhengHei"/>
                <a:ea typeface="Microsoft JhengHei"/>
                <a:cs typeface="Microsoft JhengHei"/>
                <a:sym typeface="Microsoft JhengHei"/>
              </a:rPr>
              <a:t>：事件g 到事件t的次數</a:t>
            </a:r>
            <a:endParaRPr sz="2400">
              <a:latin typeface="Microsoft JhengHei"/>
              <a:ea typeface="Microsoft JhengHei"/>
              <a:cs typeface="Microsoft JhengHei"/>
              <a:sym typeface="Microsoft JhengHei"/>
            </a:endParaRPr>
          </a:p>
        </p:txBody>
      </p:sp>
      <p:sp>
        <p:nvSpPr>
          <p:cNvPr id="2214" name="Google Shape;2214;p143"/>
          <p:cNvSpPr txBox="1"/>
          <p:nvPr/>
        </p:nvSpPr>
        <p:spPr>
          <a:xfrm>
            <a:off x="4632600" y="1871825"/>
            <a:ext cx="3880800" cy="580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400">
                <a:solidFill>
                  <a:srgbClr val="1F497D"/>
                </a:solidFill>
                <a:latin typeface="Microsoft JhengHei"/>
                <a:ea typeface="Microsoft JhengHei"/>
                <a:cs typeface="Microsoft JhengHei"/>
                <a:sym typeface="Microsoft JhengHei"/>
              </a:rPr>
              <a:t>殘差</a:t>
            </a:r>
            <a:endParaRPr b="1" sz="2400">
              <a:solidFill>
                <a:srgbClr val="1F497D"/>
              </a:solidFill>
              <a:latin typeface="Microsoft JhengHei"/>
              <a:ea typeface="Microsoft JhengHei"/>
              <a:cs typeface="Microsoft JhengHei"/>
              <a:sym typeface="Microsoft JhengHei"/>
            </a:endParaRPr>
          </a:p>
        </p:txBody>
      </p:sp>
      <p:pic>
        <p:nvPicPr>
          <p:cNvPr id="2215" name="Google Shape;2215;p143"/>
          <p:cNvPicPr preferRelativeResize="0"/>
          <p:nvPr/>
        </p:nvPicPr>
        <p:blipFill rotWithShape="1">
          <a:blip r:embed="rId3">
            <a:alphaModFix/>
          </a:blip>
          <a:srcRect b="57738" l="56038" r="17111" t="0"/>
          <a:stretch/>
        </p:blipFill>
        <p:spPr>
          <a:xfrm>
            <a:off x="1529147" y="2613927"/>
            <a:ext cx="2158325" cy="626075"/>
          </a:xfrm>
          <a:prstGeom prst="rect">
            <a:avLst/>
          </a:prstGeom>
          <a:noFill/>
          <a:ln>
            <a:noFill/>
          </a:ln>
        </p:spPr>
      </p:pic>
      <p:pic>
        <p:nvPicPr>
          <p:cNvPr id="2216" name="Google Shape;2216;p143"/>
          <p:cNvPicPr preferRelativeResize="0"/>
          <p:nvPr/>
        </p:nvPicPr>
        <p:blipFill rotWithShape="1">
          <a:blip r:embed="rId3">
            <a:alphaModFix/>
          </a:blip>
          <a:srcRect b="57738" l="29404" r="17114" t="0"/>
          <a:stretch/>
        </p:blipFill>
        <p:spPr>
          <a:xfrm>
            <a:off x="4423441" y="2613925"/>
            <a:ext cx="4299124" cy="626075"/>
          </a:xfrm>
          <a:prstGeom prst="rect">
            <a:avLst/>
          </a:prstGeom>
          <a:noFill/>
          <a:ln>
            <a:noFill/>
          </a:ln>
        </p:spPr>
      </p:pic>
      <p:sp>
        <p:nvSpPr>
          <p:cNvPr id="2217" name="Google Shape;2217;p143"/>
          <p:cNvSpPr/>
          <p:nvPr/>
        </p:nvSpPr>
        <p:spPr>
          <a:xfrm rot="900070">
            <a:off x="7407246" y="2058012"/>
            <a:ext cx="1507888" cy="524608"/>
          </a:xfrm>
          <a:prstGeom prst="wedgeRoundRectCallout">
            <a:avLst>
              <a:gd fmla="val -19577" name="adj1"/>
              <a:gd fmla="val 7948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期望次數</a:t>
            </a:r>
            <a:endParaRPr sz="24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sp>
        <p:nvSpPr>
          <p:cNvPr id="2222" name="Google Shape;2222;p1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檢定統計量：調整後殘差</a:t>
            </a:r>
            <a:endParaRPr/>
          </a:p>
        </p:txBody>
      </p:sp>
      <p:sp>
        <p:nvSpPr>
          <p:cNvPr id="2223" name="Google Shape;2223;p1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24" name="Google Shape;2224;p14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Allison &amp; Liker (1982)</a:t>
            </a:r>
            <a:endParaRPr/>
          </a:p>
        </p:txBody>
      </p:sp>
      <p:pic>
        <p:nvPicPr>
          <p:cNvPr id="2225" name="Google Shape;2225;p144"/>
          <p:cNvPicPr preferRelativeResize="0"/>
          <p:nvPr/>
        </p:nvPicPr>
        <p:blipFill>
          <a:blip r:embed="rId3">
            <a:alphaModFix/>
          </a:blip>
          <a:stretch>
            <a:fillRect/>
          </a:stretch>
        </p:blipFill>
        <p:spPr>
          <a:xfrm>
            <a:off x="2401050" y="1625700"/>
            <a:ext cx="6385300" cy="1176750"/>
          </a:xfrm>
          <a:prstGeom prst="rect">
            <a:avLst/>
          </a:prstGeom>
          <a:noFill/>
          <a:ln>
            <a:noFill/>
          </a:ln>
        </p:spPr>
      </p:pic>
      <p:sp>
        <p:nvSpPr>
          <p:cNvPr id="2226" name="Google Shape;2226;p144"/>
          <p:cNvSpPr txBox="1"/>
          <p:nvPr/>
        </p:nvSpPr>
        <p:spPr>
          <a:xfrm>
            <a:off x="431550" y="2013825"/>
            <a:ext cx="1836600" cy="4005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zh-TW" sz="2400"/>
              <a:t>調整後殘差</a:t>
            </a:r>
            <a:endParaRPr sz="2400"/>
          </a:p>
        </p:txBody>
      </p:sp>
      <p:sp>
        <p:nvSpPr>
          <p:cNvPr id="2227" name="Google Shape;2227;p144"/>
          <p:cNvSpPr txBox="1"/>
          <p:nvPr/>
        </p:nvSpPr>
        <p:spPr>
          <a:xfrm>
            <a:off x="4361975" y="3185750"/>
            <a:ext cx="4537800" cy="2928000"/>
          </a:xfrm>
          <a:prstGeom prst="rect">
            <a:avLst/>
          </a:prstGeom>
          <a:noFill/>
          <a:ln>
            <a:noFill/>
          </a:ln>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Clr>
                <a:srgbClr val="1F497D"/>
              </a:buClr>
              <a:buSzPts val="2400"/>
              <a:buFont typeface="Noto Symbol"/>
              <a:buAutoNum type="arabicPeriod"/>
            </a:pPr>
            <a:r>
              <a:rPr b="1" lang="zh-TW" sz="2400">
                <a:solidFill>
                  <a:srgbClr val="980000"/>
                </a:solidFill>
                <a:latin typeface="Microsoft JhengHei"/>
                <a:ea typeface="Microsoft JhengHei"/>
                <a:cs typeface="Microsoft JhengHei"/>
                <a:sym typeface="Microsoft JhengHei"/>
              </a:rPr>
              <a:t>f(g,t)</a:t>
            </a:r>
            <a:r>
              <a:rPr lang="zh-TW" sz="2400">
                <a:latin typeface="Microsoft JhengHei"/>
                <a:ea typeface="Microsoft JhengHei"/>
                <a:cs typeface="Microsoft JhengHei"/>
                <a:sym typeface="Microsoft JhengHei"/>
              </a:rPr>
              <a:t>：</a:t>
            </a:r>
            <a:r>
              <a:rPr lang="zh-TW" sz="2400">
                <a:solidFill>
                  <a:srgbClr val="000000"/>
                </a:solidFill>
                <a:latin typeface="Microsoft JhengHei"/>
                <a:ea typeface="Microsoft JhengHei"/>
                <a:cs typeface="Microsoft JhengHei"/>
                <a:sym typeface="Microsoft JhengHei"/>
              </a:rPr>
              <a:t>事件</a:t>
            </a:r>
            <a:r>
              <a:rPr lang="zh-TW" sz="2400">
                <a:latin typeface="Microsoft JhengHei"/>
                <a:ea typeface="Microsoft JhengHei"/>
                <a:cs typeface="Microsoft JhengHei"/>
                <a:sym typeface="Microsoft JhengHei"/>
              </a:rPr>
              <a:t>g 到</a:t>
            </a:r>
            <a:r>
              <a:rPr lang="zh-TW" sz="2400">
                <a:solidFill>
                  <a:srgbClr val="000000"/>
                </a:solidFill>
                <a:latin typeface="Microsoft JhengHei"/>
                <a:ea typeface="Microsoft JhengHei"/>
                <a:cs typeface="Microsoft JhengHei"/>
                <a:sym typeface="Microsoft JhengHei"/>
              </a:rPr>
              <a:t>事件</a:t>
            </a:r>
            <a:r>
              <a:rPr lang="zh-TW" sz="2400">
                <a:latin typeface="Microsoft JhengHei"/>
                <a:ea typeface="Microsoft JhengHei"/>
                <a:cs typeface="Microsoft JhengHei"/>
                <a:sym typeface="Microsoft JhengHei"/>
              </a:rPr>
              <a:t>t的次數</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b="1" lang="zh-TW" sz="2400">
                <a:solidFill>
                  <a:srgbClr val="274E13"/>
                </a:solidFill>
                <a:latin typeface="Microsoft JhengHei"/>
                <a:ea typeface="Microsoft JhengHei"/>
                <a:cs typeface="Microsoft JhengHei"/>
                <a:sym typeface="Microsoft JhengHei"/>
              </a:rPr>
              <a:t>f(g)</a:t>
            </a:r>
            <a:r>
              <a:rPr lang="zh-TW" sz="2400">
                <a:latin typeface="Microsoft JhengHei"/>
                <a:ea typeface="Microsoft JhengHei"/>
                <a:cs typeface="Microsoft JhengHei"/>
                <a:sym typeface="Microsoft JhengHei"/>
              </a:rPr>
              <a:t>：事件g 的總數</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b="1" lang="zh-TW" sz="2400">
                <a:solidFill>
                  <a:srgbClr val="274E13"/>
                </a:solidFill>
                <a:latin typeface="Microsoft JhengHei"/>
                <a:ea typeface="Microsoft JhengHei"/>
                <a:cs typeface="Microsoft JhengHei"/>
                <a:sym typeface="Microsoft JhengHei"/>
              </a:rPr>
              <a:t>p(g)</a:t>
            </a:r>
            <a:r>
              <a:rPr lang="zh-TW" sz="2400">
                <a:solidFill>
                  <a:srgbClr val="000000"/>
                </a:solidFill>
                <a:latin typeface="Microsoft JhengHei"/>
                <a:ea typeface="Microsoft JhengHei"/>
                <a:cs typeface="Microsoft JhengHei"/>
                <a:sym typeface="Microsoft JhengHei"/>
              </a:rPr>
              <a:t>：發生事件g的機率</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b="1" lang="zh-TW" sz="2400">
                <a:solidFill>
                  <a:srgbClr val="7F6000"/>
                </a:solidFill>
                <a:latin typeface="Microsoft JhengHei"/>
                <a:ea typeface="Microsoft JhengHei"/>
                <a:cs typeface="Microsoft JhengHei"/>
                <a:sym typeface="Microsoft JhengHei"/>
              </a:rPr>
              <a:t>p(t)</a:t>
            </a:r>
            <a:r>
              <a:rPr lang="zh-TW" sz="2400">
                <a:latin typeface="Microsoft JhengHei"/>
                <a:ea typeface="Microsoft JhengHei"/>
                <a:cs typeface="Microsoft JhengHei"/>
                <a:sym typeface="Microsoft JhengHei"/>
              </a:rPr>
              <a:t>：發生</a:t>
            </a:r>
            <a:r>
              <a:rPr lang="zh-TW" sz="2400">
                <a:solidFill>
                  <a:srgbClr val="000000"/>
                </a:solidFill>
                <a:latin typeface="Microsoft JhengHei"/>
                <a:ea typeface="Microsoft JhengHei"/>
                <a:cs typeface="Microsoft JhengHei"/>
                <a:sym typeface="Microsoft JhengHei"/>
              </a:rPr>
              <a:t>事件</a:t>
            </a:r>
            <a:r>
              <a:rPr lang="zh-TW" sz="2400">
                <a:latin typeface="Microsoft JhengHei"/>
                <a:ea typeface="Microsoft JhengHei"/>
                <a:cs typeface="Microsoft JhengHei"/>
                <a:sym typeface="Microsoft JhengHei"/>
              </a:rPr>
              <a:t>t的機率</a:t>
            </a:r>
            <a:endParaRPr sz="2400">
              <a:latin typeface="Microsoft JhengHei"/>
              <a:ea typeface="Microsoft JhengHei"/>
              <a:cs typeface="Microsoft JhengHei"/>
              <a:sym typeface="Microsoft JhengHei"/>
            </a:endParaRPr>
          </a:p>
        </p:txBody>
      </p:sp>
      <p:sp>
        <p:nvSpPr>
          <p:cNvPr id="2228" name="Google Shape;2228;p144"/>
          <p:cNvSpPr/>
          <p:nvPr/>
        </p:nvSpPr>
        <p:spPr>
          <a:xfrm>
            <a:off x="1891248" y="4212163"/>
            <a:ext cx="634800" cy="580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g </a:t>
            </a:r>
            <a:endParaRPr sz="3600">
              <a:solidFill>
                <a:srgbClr val="FFFFFF"/>
              </a:solidFill>
            </a:endParaRPr>
          </a:p>
        </p:txBody>
      </p:sp>
      <p:sp>
        <p:nvSpPr>
          <p:cNvPr id="2229" name="Google Shape;2229;p144"/>
          <p:cNvSpPr/>
          <p:nvPr/>
        </p:nvSpPr>
        <p:spPr>
          <a:xfrm>
            <a:off x="3284812" y="4212163"/>
            <a:ext cx="634800" cy="580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t </a:t>
            </a:r>
            <a:endParaRPr sz="3600">
              <a:solidFill>
                <a:srgbClr val="FFFFFF"/>
              </a:solidFill>
            </a:endParaRPr>
          </a:p>
        </p:txBody>
      </p:sp>
      <p:sp>
        <p:nvSpPr>
          <p:cNvPr id="2230" name="Google Shape;2230;p144"/>
          <p:cNvSpPr/>
          <p:nvPr/>
        </p:nvSpPr>
        <p:spPr>
          <a:xfrm flipH="1">
            <a:off x="2620778" y="4240213"/>
            <a:ext cx="5691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44"/>
          <p:cNvSpPr/>
          <p:nvPr/>
        </p:nvSpPr>
        <p:spPr>
          <a:xfrm>
            <a:off x="1503475" y="3173513"/>
            <a:ext cx="1969800" cy="763500"/>
          </a:xfrm>
          <a:prstGeom prst="wedgeRoundRectCallout">
            <a:avLst>
              <a:gd fmla="val -11502" name="adj1"/>
              <a:gd fmla="val 7661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0 (g)</a:t>
            </a:r>
            <a:endParaRPr sz="3200"/>
          </a:p>
        </p:txBody>
      </p:sp>
      <p:sp>
        <p:nvSpPr>
          <p:cNvPr id="2232" name="Google Shape;2232;p144"/>
          <p:cNvSpPr/>
          <p:nvPr/>
        </p:nvSpPr>
        <p:spPr>
          <a:xfrm>
            <a:off x="1920525" y="5068113"/>
            <a:ext cx="1969800" cy="763500"/>
          </a:xfrm>
          <a:prstGeom prst="wedgeRoundRectCallout">
            <a:avLst>
              <a:gd fmla="val 33571" name="adj1"/>
              <a:gd fmla="val -7848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1 (t)</a:t>
            </a:r>
            <a:endParaRPr sz="3200"/>
          </a:p>
        </p:txBody>
      </p:sp>
      <p:sp>
        <p:nvSpPr>
          <p:cNvPr id="2233" name="Google Shape;2233;p144"/>
          <p:cNvSpPr txBox="1"/>
          <p:nvPr/>
        </p:nvSpPr>
        <p:spPr>
          <a:xfrm>
            <a:off x="669325" y="4302313"/>
            <a:ext cx="14727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1F497D"/>
                </a:solidFill>
              </a:rPr>
              <a:t>序列：</a:t>
            </a:r>
            <a:endParaRPr sz="2400">
              <a:solidFill>
                <a:srgbClr val="1F497D"/>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14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239" name="Google Shape;2239;p14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計算調整後殘差 (1/4)</a:t>
            </a:r>
            <a:endParaRPr sz="2400"/>
          </a:p>
          <a:p>
            <a:pPr indent="0" lvl="0" marL="0" rtl="0" algn="ctr">
              <a:spcBef>
                <a:spcPts val="0"/>
              </a:spcBef>
              <a:spcAft>
                <a:spcPts val="0"/>
              </a:spcAft>
              <a:buNone/>
            </a:pPr>
            <a:r>
              <a:rPr lang="zh-TW"/>
              <a:t>f(g,t)跟f(g)</a:t>
            </a:r>
            <a:endParaRPr/>
          </a:p>
        </p:txBody>
      </p:sp>
      <p:sp>
        <p:nvSpPr>
          <p:cNvPr id="2240" name="Google Shape;2240;p1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41" name="Google Shape;2241;p14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242" name="Google Shape;2242;p145"/>
          <p:cNvGraphicFramePr/>
          <p:nvPr/>
        </p:nvGraphicFramePr>
        <p:xfrm>
          <a:off x="3004875" y="1795543"/>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243" name="Google Shape;2243;p145"/>
          <p:cNvSpPr/>
          <p:nvPr/>
        </p:nvSpPr>
        <p:spPr>
          <a:xfrm>
            <a:off x="770248" y="3291713"/>
            <a:ext cx="634800" cy="580800"/>
          </a:xfrm>
          <a:prstGeom prst="roundRect">
            <a:avLst>
              <a:gd fmla="val 16667" name="adj"/>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C </a:t>
            </a:r>
            <a:endParaRPr sz="3600">
              <a:solidFill>
                <a:srgbClr val="FFFFFF"/>
              </a:solidFill>
            </a:endParaRPr>
          </a:p>
        </p:txBody>
      </p:sp>
      <p:sp>
        <p:nvSpPr>
          <p:cNvPr id="2244" name="Google Shape;2244;p145"/>
          <p:cNvSpPr/>
          <p:nvPr/>
        </p:nvSpPr>
        <p:spPr>
          <a:xfrm>
            <a:off x="2163812" y="3291713"/>
            <a:ext cx="634800" cy="580800"/>
          </a:xfrm>
          <a:prstGeom prst="roundRect">
            <a:avLst>
              <a:gd fmla="val 16667" name="adj"/>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600">
                <a:solidFill>
                  <a:srgbClr val="FFFFFF"/>
                </a:solidFill>
              </a:rPr>
              <a:t>A </a:t>
            </a:r>
            <a:endParaRPr sz="3600">
              <a:solidFill>
                <a:srgbClr val="FFFFFF"/>
              </a:solidFill>
            </a:endParaRPr>
          </a:p>
        </p:txBody>
      </p:sp>
      <p:sp>
        <p:nvSpPr>
          <p:cNvPr id="2245" name="Google Shape;2245;p145"/>
          <p:cNvSpPr/>
          <p:nvPr/>
        </p:nvSpPr>
        <p:spPr>
          <a:xfrm flipH="1">
            <a:off x="1499778" y="3319763"/>
            <a:ext cx="5691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45"/>
          <p:cNvSpPr/>
          <p:nvPr/>
        </p:nvSpPr>
        <p:spPr>
          <a:xfrm>
            <a:off x="382475" y="2253063"/>
            <a:ext cx="1969800" cy="763500"/>
          </a:xfrm>
          <a:prstGeom prst="wedgeRoundRectCallout">
            <a:avLst>
              <a:gd fmla="val -11502" name="adj1"/>
              <a:gd fmla="val 7661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0 (g)</a:t>
            </a:r>
            <a:endParaRPr sz="3200"/>
          </a:p>
        </p:txBody>
      </p:sp>
      <p:sp>
        <p:nvSpPr>
          <p:cNvPr id="2247" name="Google Shape;2247;p145"/>
          <p:cNvSpPr/>
          <p:nvPr/>
        </p:nvSpPr>
        <p:spPr>
          <a:xfrm>
            <a:off x="799525" y="4147663"/>
            <a:ext cx="1969800" cy="763500"/>
          </a:xfrm>
          <a:prstGeom prst="wedgeRoundRectCallout">
            <a:avLst>
              <a:gd fmla="val 33571" name="adj1"/>
              <a:gd fmla="val -7848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Lag 1 (t)</a:t>
            </a:r>
            <a:endParaRPr sz="3200"/>
          </a:p>
        </p:txBody>
      </p:sp>
      <p:sp>
        <p:nvSpPr>
          <p:cNvPr id="2248" name="Google Shape;2248;p145"/>
          <p:cNvSpPr/>
          <p:nvPr/>
        </p:nvSpPr>
        <p:spPr>
          <a:xfrm>
            <a:off x="6891575" y="4147665"/>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49" name="Google Shape;2249;p145"/>
          <p:cNvSpPr/>
          <p:nvPr/>
        </p:nvSpPr>
        <p:spPr>
          <a:xfrm>
            <a:off x="7643825" y="4048963"/>
            <a:ext cx="1023900" cy="763500"/>
          </a:xfrm>
          <a:prstGeom prst="wedgeRoundRectCallout">
            <a:avLst>
              <a:gd fmla="val -88515" name="adj1"/>
              <a:gd fmla="val 18559"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f(g)</a:t>
            </a:r>
            <a:endParaRPr sz="3200"/>
          </a:p>
        </p:txBody>
      </p:sp>
      <p:sp>
        <p:nvSpPr>
          <p:cNvPr id="2250" name="Google Shape;2250;p145"/>
          <p:cNvSpPr/>
          <p:nvPr/>
        </p:nvSpPr>
        <p:spPr>
          <a:xfrm>
            <a:off x="5167750" y="4911163"/>
            <a:ext cx="1316400" cy="763500"/>
          </a:xfrm>
          <a:prstGeom prst="wedgeRoundRectCallout">
            <a:avLst>
              <a:gd fmla="val -55973" name="adj1"/>
              <a:gd fmla="val -88671"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f(g,t)</a:t>
            </a:r>
            <a:endParaRPr sz="3200"/>
          </a:p>
        </p:txBody>
      </p:sp>
      <p:sp>
        <p:nvSpPr>
          <p:cNvPr id="2251" name="Google Shape;2251;p145"/>
          <p:cNvSpPr/>
          <p:nvPr/>
        </p:nvSpPr>
        <p:spPr>
          <a:xfrm>
            <a:off x="4731250" y="4147665"/>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7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行為模式分析</a:t>
            </a:r>
            <a:endParaRPr/>
          </a:p>
        </p:txBody>
      </p:sp>
      <p:sp>
        <p:nvSpPr>
          <p:cNvPr id="1293" name="Google Shape;1293;p7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294" name="Google Shape;1294;p7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1295" name="Google Shape;1295;p74"/>
          <p:cNvSpPr txBox="1"/>
          <p:nvPr/>
        </p:nvSpPr>
        <p:spPr>
          <a:xfrm>
            <a:off x="993223" y="1483675"/>
            <a:ext cx="5391300" cy="823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zh-TW" sz="1800">
                <a:solidFill>
                  <a:srgbClr val="000000"/>
                </a:solidFill>
                <a:latin typeface="Cambria"/>
                <a:ea typeface="Cambria"/>
                <a:cs typeface="Cambria"/>
                <a:sym typeface="Cambria"/>
              </a:rPr>
              <a:t>序列分析介紹</a:t>
            </a:r>
            <a:endParaRPr sz="1800">
              <a:solidFill>
                <a:srgbClr val="000000"/>
              </a:solidFill>
              <a:latin typeface="Cambria"/>
              <a:ea typeface="Cambria"/>
              <a:cs typeface="Cambria"/>
              <a:sym typeface="Cambria"/>
            </a:endParaRPr>
          </a:p>
          <a:p>
            <a:pPr indent="0" lvl="0" marL="0" rtl="0" algn="l">
              <a:spcBef>
                <a:spcPts val="480"/>
              </a:spcBef>
              <a:spcAft>
                <a:spcPts val="0"/>
              </a:spcAft>
              <a:buNone/>
            </a:pPr>
            <a:r>
              <a:rPr b="1" lang="zh-TW" sz="2400">
                <a:solidFill>
                  <a:srgbClr val="000000"/>
                </a:solidFill>
                <a:latin typeface="Cambria"/>
                <a:ea typeface="Cambria"/>
                <a:cs typeface="Cambria"/>
                <a:sym typeface="Cambria"/>
              </a:rPr>
              <a:t>Bakeman, R. &amp; Gottman, J. M. (1997)</a:t>
            </a:r>
            <a:endParaRPr b="1" sz="2400">
              <a:solidFill>
                <a:srgbClr val="000000"/>
              </a:solidFill>
              <a:latin typeface="Cambria"/>
              <a:ea typeface="Cambria"/>
              <a:cs typeface="Cambria"/>
              <a:sym typeface="Cambria"/>
            </a:endParaRPr>
          </a:p>
        </p:txBody>
      </p:sp>
      <p:pic>
        <p:nvPicPr>
          <p:cNvPr descr="http://ecx.images-amazon.com/images/I/51TZBfDg6XL._SY344_BO1,204,203,200_.jpg" id="1296" name="Google Shape;1296;p74"/>
          <p:cNvPicPr preferRelativeResize="0"/>
          <p:nvPr>
            <p:ph idx="2" type="body"/>
          </p:nvPr>
        </p:nvPicPr>
        <p:blipFill rotWithShape="1">
          <a:blip r:embed="rId3">
            <a:alphaModFix/>
          </a:blip>
          <a:srcRect b="0" l="0" r="0" t="0"/>
          <a:stretch/>
        </p:blipFill>
        <p:spPr>
          <a:xfrm>
            <a:off x="993225" y="2525713"/>
            <a:ext cx="2171700" cy="3295500"/>
          </a:xfrm>
          <a:prstGeom prst="rect">
            <a:avLst/>
          </a:prstGeom>
          <a:noFill/>
          <a:ln>
            <a:noFill/>
          </a:ln>
        </p:spPr>
      </p:pic>
      <p:sp>
        <p:nvSpPr>
          <p:cNvPr id="1297" name="Google Shape;1297;p74"/>
          <p:cNvSpPr txBox="1"/>
          <p:nvPr/>
        </p:nvSpPr>
        <p:spPr>
          <a:xfrm>
            <a:off x="3264550" y="2753200"/>
            <a:ext cx="52524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000000"/>
                </a:solidFill>
                <a:latin typeface="Cambria"/>
                <a:ea typeface="Cambria"/>
                <a:cs typeface="Cambria"/>
                <a:sym typeface="Cambria"/>
              </a:rPr>
              <a:t>Bakeman, R., &amp; Gottman, J. M. (1997). </a:t>
            </a:r>
            <a:r>
              <a:rPr i="1" lang="zh-TW" sz="2400">
                <a:solidFill>
                  <a:srgbClr val="000000"/>
                </a:solidFill>
                <a:latin typeface="Cambria"/>
                <a:ea typeface="Cambria"/>
                <a:cs typeface="Cambria"/>
                <a:sym typeface="Cambria"/>
              </a:rPr>
              <a:t>Observing interaction: an introduction to sequential analysis</a:t>
            </a:r>
            <a:r>
              <a:rPr lang="zh-TW" sz="2400">
                <a:solidFill>
                  <a:srgbClr val="000000"/>
                </a:solidFill>
                <a:latin typeface="Cambria"/>
                <a:ea typeface="Cambria"/>
                <a:cs typeface="Cambria"/>
                <a:sym typeface="Cambria"/>
              </a:rPr>
              <a:t>. </a:t>
            </a:r>
            <a:br>
              <a:rPr lang="zh-TW" sz="2400">
                <a:solidFill>
                  <a:srgbClr val="000000"/>
                </a:solidFill>
                <a:latin typeface="Cambria"/>
                <a:ea typeface="Cambria"/>
                <a:cs typeface="Cambria"/>
                <a:sym typeface="Cambria"/>
              </a:rPr>
            </a:br>
            <a:r>
              <a:rPr lang="zh-TW" sz="2400">
                <a:solidFill>
                  <a:srgbClr val="000000"/>
                </a:solidFill>
                <a:latin typeface="Cambria"/>
                <a:ea typeface="Cambria"/>
                <a:cs typeface="Cambria"/>
                <a:sym typeface="Cambria"/>
              </a:rPr>
              <a:t>Cambridge: University Press.</a:t>
            </a:r>
            <a:endParaRPr sz="2400">
              <a:solidFill>
                <a:srgbClr val="000000"/>
              </a:solidFill>
              <a:latin typeface="Cambria"/>
              <a:ea typeface="Cambria"/>
              <a:cs typeface="Cambria"/>
              <a:sym typeface="Cambria"/>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sp>
        <p:nvSpPr>
          <p:cNvPr id="2256" name="Google Shape;2256;p14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計算調整後殘差 (2/4)</a:t>
            </a:r>
            <a:endParaRPr sz="2400"/>
          </a:p>
          <a:p>
            <a:pPr indent="0" lvl="0" marL="0" rtl="0" algn="ctr">
              <a:spcBef>
                <a:spcPts val="0"/>
              </a:spcBef>
              <a:spcAft>
                <a:spcPts val="0"/>
              </a:spcAft>
              <a:buNone/>
            </a:pPr>
            <a:r>
              <a:rPr lang="zh-TW"/>
              <a:t>p(g)</a:t>
            </a:r>
            <a:endParaRPr/>
          </a:p>
        </p:txBody>
      </p:sp>
      <p:sp>
        <p:nvSpPr>
          <p:cNvPr id="2257" name="Google Shape;2257;p1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58" name="Google Shape;2258;p1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259" name="Google Shape;2259;p146"/>
          <p:cNvGraphicFramePr/>
          <p:nvPr/>
        </p:nvGraphicFramePr>
        <p:xfrm>
          <a:off x="393125" y="1747517"/>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260" name="Google Shape;2260;p146"/>
          <p:cNvSpPr/>
          <p:nvPr/>
        </p:nvSpPr>
        <p:spPr>
          <a:xfrm>
            <a:off x="4279825" y="4099640"/>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61" name="Google Shape;2261;p146"/>
          <p:cNvSpPr/>
          <p:nvPr/>
        </p:nvSpPr>
        <p:spPr>
          <a:xfrm>
            <a:off x="5032075" y="4000938"/>
            <a:ext cx="1023900" cy="763500"/>
          </a:xfrm>
          <a:prstGeom prst="wedgeRoundRectCallout">
            <a:avLst>
              <a:gd fmla="val -88515" name="adj1"/>
              <a:gd fmla="val 18559"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f(g)</a:t>
            </a:r>
            <a:endParaRPr sz="3200"/>
          </a:p>
        </p:txBody>
      </p:sp>
      <p:pic>
        <p:nvPicPr>
          <p:cNvPr id="2262" name="Google Shape;2262;p146"/>
          <p:cNvPicPr preferRelativeResize="0"/>
          <p:nvPr/>
        </p:nvPicPr>
        <p:blipFill>
          <a:blip r:embed="rId3">
            <a:alphaModFix/>
          </a:blip>
          <a:stretch>
            <a:fillRect/>
          </a:stretch>
        </p:blipFill>
        <p:spPr>
          <a:xfrm>
            <a:off x="5243473" y="2046738"/>
            <a:ext cx="3220125" cy="1432050"/>
          </a:xfrm>
          <a:prstGeom prst="rect">
            <a:avLst/>
          </a:prstGeom>
          <a:noFill/>
          <a:ln>
            <a:noFill/>
          </a:ln>
        </p:spPr>
      </p:pic>
      <p:sp>
        <p:nvSpPr>
          <p:cNvPr id="2263" name="Google Shape;2263;p146"/>
          <p:cNvSpPr/>
          <p:nvPr/>
        </p:nvSpPr>
        <p:spPr>
          <a:xfrm>
            <a:off x="4279825" y="4781090"/>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64" name="Google Shape;2264;p146"/>
          <p:cNvSpPr/>
          <p:nvPr/>
        </p:nvSpPr>
        <p:spPr>
          <a:xfrm>
            <a:off x="5032075" y="4959188"/>
            <a:ext cx="2602800" cy="763500"/>
          </a:xfrm>
          <a:prstGeom prst="wedgeRoundRectCallout">
            <a:avLst>
              <a:gd fmla="val -62510" name="adj1"/>
              <a:gd fmla="val -1576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N</a:t>
            </a:r>
            <a:r>
              <a:rPr baseline="-25000" lang="zh-TW" sz="3200"/>
              <a:t>s</a:t>
            </a:r>
            <a:r>
              <a:rPr lang="zh-TW" sz="3200">
                <a:solidFill>
                  <a:srgbClr val="000000"/>
                </a:solidFill>
              </a:rPr>
              <a:t>序列總數</a:t>
            </a:r>
            <a:endParaRPr baseline="-25000" sz="3200"/>
          </a:p>
        </p:txBody>
      </p:sp>
      <p:sp>
        <p:nvSpPr>
          <p:cNvPr id="2265" name="Google Shape;2265;p146"/>
          <p:cNvSpPr txBox="1"/>
          <p:nvPr/>
        </p:nvSpPr>
        <p:spPr>
          <a:xfrm>
            <a:off x="6614500" y="3619925"/>
            <a:ext cx="3095100" cy="40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3600"/>
              <a:t>= 2/9 </a:t>
            </a:r>
            <a:endParaRPr sz="3600"/>
          </a:p>
          <a:p>
            <a:pPr indent="0" lvl="0" marL="0" rtl="0" algn="l">
              <a:lnSpc>
                <a:spcPct val="115000"/>
              </a:lnSpc>
              <a:spcBef>
                <a:spcPts val="0"/>
              </a:spcBef>
              <a:spcAft>
                <a:spcPts val="0"/>
              </a:spcAft>
              <a:buNone/>
            </a:pPr>
            <a:r>
              <a:rPr lang="zh-TW" sz="3600"/>
              <a:t>= 0.222</a:t>
            </a:r>
            <a:endParaRPr sz="36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p1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計算調整後殘差 (3/4)</a:t>
            </a:r>
            <a:endParaRPr sz="2400"/>
          </a:p>
          <a:p>
            <a:pPr indent="0" lvl="0" marL="0" rtl="0" algn="ctr">
              <a:spcBef>
                <a:spcPts val="0"/>
              </a:spcBef>
              <a:spcAft>
                <a:spcPts val="0"/>
              </a:spcAft>
              <a:buNone/>
            </a:pPr>
            <a:r>
              <a:rPr lang="zh-TW"/>
              <a:t>p(t)</a:t>
            </a:r>
            <a:endParaRPr/>
          </a:p>
        </p:txBody>
      </p:sp>
      <p:sp>
        <p:nvSpPr>
          <p:cNvPr id="2271" name="Google Shape;2271;p1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72" name="Google Shape;2272;p1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273" name="Google Shape;2273;p147"/>
          <p:cNvGraphicFramePr/>
          <p:nvPr/>
        </p:nvGraphicFramePr>
        <p:xfrm>
          <a:off x="393125" y="1747517"/>
          <a:ext cx="3000000" cy="3000000"/>
        </p:xfrm>
        <a:graphic>
          <a:graphicData uri="http://schemas.openxmlformats.org/drawingml/2006/table">
            <a:tbl>
              <a:tblPr>
                <a:noFill/>
                <a:tableStyleId>{26D9D326-6533-4BB5-A6C5-8BFCD533F74D}</a:tableStyleId>
              </a:tblPr>
              <a:tblGrid>
                <a:gridCol w="955600"/>
                <a:gridCol w="788800"/>
                <a:gridCol w="459875"/>
                <a:gridCol w="562275"/>
                <a:gridCol w="563850"/>
                <a:gridCol w="992800"/>
              </a:tblGrid>
              <a:tr h="601025">
                <a:tc gridSpan="2"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gridSpan="3">
                  <a:txBody>
                    <a:bodyPr/>
                    <a:lstStyle/>
                    <a:p>
                      <a:pPr indent="0" lvl="0" marL="0" rtl="0" algn="ctr">
                        <a:spcBef>
                          <a:spcPts val="0"/>
                        </a:spcBef>
                        <a:spcAft>
                          <a:spcPts val="0"/>
                        </a:spcAft>
                        <a:buNone/>
                      </a:pPr>
                      <a:r>
                        <a:rPr lang="zh-TW" sz="2400">
                          <a:solidFill>
                            <a:srgbClr val="FFFFFF"/>
                          </a:solidFill>
                        </a:rPr>
                        <a:t>Lag 1 (t)</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2"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3">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605225">
                <a:tc gridSpan="2">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
        <p:nvSpPr>
          <p:cNvPr id="2274" name="Google Shape;2274;p147"/>
          <p:cNvSpPr/>
          <p:nvPr/>
        </p:nvSpPr>
        <p:spPr>
          <a:xfrm>
            <a:off x="2191975" y="4781090"/>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75" name="Google Shape;2275;p147"/>
          <p:cNvSpPr/>
          <p:nvPr/>
        </p:nvSpPr>
        <p:spPr>
          <a:xfrm>
            <a:off x="968850" y="5540788"/>
            <a:ext cx="1023900" cy="763500"/>
          </a:xfrm>
          <a:prstGeom prst="wedgeRoundRectCallout">
            <a:avLst>
              <a:gd fmla="val 67641" name="adj1"/>
              <a:gd fmla="val -6525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f(t)</a:t>
            </a:r>
            <a:endParaRPr sz="3200"/>
          </a:p>
        </p:txBody>
      </p:sp>
      <p:sp>
        <p:nvSpPr>
          <p:cNvPr id="2276" name="Google Shape;2276;p147"/>
          <p:cNvSpPr/>
          <p:nvPr/>
        </p:nvSpPr>
        <p:spPr>
          <a:xfrm>
            <a:off x="4279825" y="4781090"/>
            <a:ext cx="436500" cy="5661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277" name="Google Shape;2277;p147"/>
          <p:cNvSpPr/>
          <p:nvPr/>
        </p:nvSpPr>
        <p:spPr>
          <a:xfrm>
            <a:off x="5032075" y="4959188"/>
            <a:ext cx="1023900" cy="763500"/>
          </a:xfrm>
          <a:prstGeom prst="wedgeRoundRectCallout">
            <a:avLst>
              <a:gd fmla="val -93989" name="adj1"/>
              <a:gd fmla="val -1769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N</a:t>
            </a:r>
            <a:r>
              <a:rPr baseline="-25000" lang="zh-TW" sz="3200"/>
              <a:t>s</a:t>
            </a:r>
            <a:endParaRPr baseline="-25000" sz="3200"/>
          </a:p>
        </p:txBody>
      </p:sp>
      <p:sp>
        <p:nvSpPr>
          <p:cNvPr id="2278" name="Google Shape;2278;p147"/>
          <p:cNvSpPr txBox="1"/>
          <p:nvPr/>
        </p:nvSpPr>
        <p:spPr>
          <a:xfrm>
            <a:off x="6614500" y="3619925"/>
            <a:ext cx="3095100" cy="40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3600"/>
              <a:t>= 3/9 </a:t>
            </a:r>
            <a:endParaRPr sz="3600"/>
          </a:p>
          <a:p>
            <a:pPr indent="0" lvl="0" marL="0" rtl="0" algn="l">
              <a:lnSpc>
                <a:spcPct val="115000"/>
              </a:lnSpc>
              <a:spcBef>
                <a:spcPts val="0"/>
              </a:spcBef>
              <a:spcAft>
                <a:spcPts val="0"/>
              </a:spcAft>
              <a:buNone/>
            </a:pPr>
            <a:r>
              <a:rPr lang="zh-TW" sz="3600"/>
              <a:t>= 0.333</a:t>
            </a:r>
            <a:endParaRPr sz="3600"/>
          </a:p>
        </p:txBody>
      </p:sp>
      <p:pic>
        <p:nvPicPr>
          <p:cNvPr id="2279" name="Google Shape;2279;p147"/>
          <p:cNvPicPr preferRelativeResize="0"/>
          <p:nvPr/>
        </p:nvPicPr>
        <p:blipFill>
          <a:blip r:embed="rId3">
            <a:alphaModFix/>
          </a:blip>
          <a:stretch>
            <a:fillRect/>
          </a:stretch>
        </p:blipFill>
        <p:spPr>
          <a:xfrm>
            <a:off x="5318650" y="2070363"/>
            <a:ext cx="3095100" cy="148991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sp>
        <p:nvSpPr>
          <p:cNvPr id="2284" name="Google Shape;2284;p14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計算調整後殘差 (4/4)</a:t>
            </a:r>
            <a:endParaRPr/>
          </a:p>
        </p:txBody>
      </p:sp>
      <p:sp>
        <p:nvSpPr>
          <p:cNvPr id="2285" name="Google Shape;2285;p1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86" name="Google Shape;2286;p1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Allison &amp; Liker (1982)</a:t>
            </a:r>
            <a:endParaRPr/>
          </a:p>
        </p:txBody>
      </p:sp>
      <p:sp>
        <p:nvSpPr>
          <p:cNvPr id="2287" name="Google Shape;2287;p148"/>
          <p:cNvSpPr txBox="1"/>
          <p:nvPr/>
        </p:nvSpPr>
        <p:spPr>
          <a:xfrm>
            <a:off x="976025" y="1649550"/>
            <a:ext cx="7596600" cy="88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800">
                <a:latin typeface="Calibri"/>
                <a:ea typeface="Calibri"/>
                <a:cs typeface="Calibri"/>
                <a:sym typeface="Calibri"/>
              </a:rPr>
              <a:t>f(g,t)=2  f(g)=2   </a:t>
            </a:r>
            <a:r>
              <a:rPr lang="zh-TW" sz="2800">
                <a:solidFill>
                  <a:srgbClr val="000000"/>
                </a:solidFill>
                <a:latin typeface="Calibri"/>
                <a:ea typeface="Calibri"/>
                <a:cs typeface="Calibri"/>
                <a:sym typeface="Calibri"/>
              </a:rPr>
              <a:t>p(g)=0.222   </a:t>
            </a:r>
            <a:r>
              <a:rPr lang="zh-TW" sz="2800">
                <a:latin typeface="Calibri"/>
                <a:ea typeface="Calibri"/>
                <a:cs typeface="Calibri"/>
                <a:sym typeface="Calibri"/>
              </a:rPr>
              <a:t>p(t)=0.333  </a:t>
            </a:r>
            <a:endParaRPr sz="2800"/>
          </a:p>
        </p:txBody>
      </p:sp>
      <p:pic>
        <p:nvPicPr>
          <p:cNvPr id="2288" name="Google Shape;2288;p148"/>
          <p:cNvPicPr preferRelativeResize="0"/>
          <p:nvPr/>
        </p:nvPicPr>
        <p:blipFill>
          <a:blip r:embed="rId3">
            <a:alphaModFix/>
          </a:blip>
          <a:stretch>
            <a:fillRect/>
          </a:stretch>
        </p:blipFill>
        <p:spPr>
          <a:xfrm>
            <a:off x="621525" y="2499350"/>
            <a:ext cx="7741750" cy="2124261"/>
          </a:xfrm>
          <a:prstGeom prst="rect">
            <a:avLst/>
          </a:prstGeom>
          <a:noFill/>
          <a:ln>
            <a:noFill/>
          </a:ln>
        </p:spPr>
      </p:pic>
      <p:sp>
        <p:nvSpPr>
          <p:cNvPr id="2289" name="Google Shape;2289;p148"/>
          <p:cNvSpPr txBox="1"/>
          <p:nvPr/>
        </p:nvSpPr>
        <p:spPr>
          <a:xfrm>
            <a:off x="921225" y="4934450"/>
            <a:ext cx="2474700" cy="8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3600">
                <a:latin typeface="Calibri"/>
                <a:ea typeface="Calibri"/>
                <a:cs typeface="Calibri"/>
                <a:sym typeface="Calibri"/>
              </a:rPr>
              <a:t>≑</a:t>
            </a:r>
            <a:r>
              <a:rPr lang="zh-TW" sz="3600">
                <a:latin typeface="Calibri"/>
                <a:ea typeface="Calibri"/>
                <a:cs typeface="Calibri"/>
                <a:sym typeface="Calibri"/>
              </a:rPr>
              <a:t> 2.27 </a:t>
            </a:r>
            <a:endParaRPr sz="36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sp>
        <p:nvSpPr>
          <p:cNvPr id="2294" name="Google Shape;2294;p1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顯著轉移檢定：z分佈</a:t>
            </a:r>
            <a:endParaRPr/>
          </a:p>
        </p:txBody>
      </p:sp>
      <p:sp>
        <p:nvSpPr>
          <p:cNvPr id="2295" name="Google Shape;2295;p1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296" name="Google Shape;2296;p1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297" name="Google Shape;2297;p149"/>
          <p:cNvPicPr preferRelativeResize="0"/>
          <p:nvPr/>
        </p:nvPicPr>
        <p:blipFill>
          <a:blip r:embed="rId3">
            <a:alphaModFix/>
          </a:blip>
          <a:stretch>
            <a:fillRect/>
          </a:stretch>
        </p:blipFill>
        <p:spPr>
          <a:xfrm>
            <a:off x="636463" y="1827674"/>
            <a:ext cx="7871075" cy="3793875"/>
          </a:xfrm>
          <a:prstGeom prst="rect">
            <a:avLst/>
          </a:prstGeom>
          <a:noFill/>
          <a:ln>
            <a:noFill/>
          </a:ln>
        </p:spPr>
      </p:pic>
      <p:sp>
        <p:nvSpPr>
          <p:cNvPr id="2298" name="Google Shape;2298;p149"/>
          <p:cNvSpPr txBox="1"/>
          <p:nvPr/>
        </p:nvSpPr>
        <p:spPr>
          <a:xfrm>
            <a:off x="-1507900" y="3156750"/>
            <a:ext cx="73422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49"/>
          <p:cNvSpPr/>
          <p:nvPr/>
        </p:nvSpPr>
        <p:spPr>
          <a:xfrm>
            <a:off x="2993475" y="1940000"/>
            <a:ext cx="3197700" cy="3228600"/>
          </a:xfrm>
          <a:prstGeom prst="rect">
            <a:avLst/>
          </a:prstGeom>
          <a:solidFill>
            <a:srgbClr val="ABD9CB">
              <a:alpha val="4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0" name="Google Shape;2300;p149"/>
          <p:cNvCxnSpPr/>
          <p:nvPr/>
        </p:nvCxnSpPr>
        <p:spPr>
          <a:xfrm rot="10800000">
            <a:off x="3017625" y="1504050"/>
            <a:ext cx="0" cy="4518000"/>
          </a:xfrm>
          <a:prstGeom prst="straightConnector1">
            <a:avLst/>
          </a:prstGeom>
          <a:noFill/>
          <a:ln cap="flat" cmpd="sng" w="9525">
            <a:solidFill>
              <a:srgbClr val="38761D"/>
            </a:solidFill>
            <a:prstDash val="solid"/>
            <a:round/>
            <a:headEnd len="med" w="med" type="none"/>
            <a:tailEnd len="med" w="med" type="none"/>
          </a:ln>
        </p:spPr>
      </p:cxnSp>
      <p:cxnSp>
        <p:nvCxnSpPr>
          <p:cNvPr id="2301" name="Google Shape;2301;p149"/>
          <p:cNvCxnSpPr/>
          <p:nvPr/>
        </p:nvCxnSpPr>
        <p:spPr>
          <a:xfrm rot="10800000">
            <a:off x="6191050" y="1504050"/>
            <a:ext cx="0" cy="4518000"/>
          </a:xfrm>
          <a:prstGeom prst="straightConnector1">
            <a:avLst/>
          </a:prstGeom>
          <a:noFill/>
          <a:ln cap="flat" cmpd="sng" w="9525">
            <a:solidFill>
              <a:srgbClr val="38761D"/>
            </a:solidFill>
            <a:prstDash val="solid"/>
            <a:round/>
            <a:headEnd len="med" w="med" type="none"/>
            <a:tailEnd len="med" w="med" type="none"/>
          </a:ln>
        </p:spPr>
      </p:cxnSp>
      <p:sp>
        <p:nvSpPr>
          <p:cNvPr id="2302" name="Google Shape;2302;p149"/>
          <p:cNvSpPr txBox="1"/>
          <p:nvPr/>
        </p:nvSpPr>
        <p:spPr>
          <a:xfrm>
            <a:off x="6336150" y="5626425"/>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0000"/>
                </a:solidFill>
              </a:rPr>
              <a:t>次數多到著顯！</a:t>
            </a:r>
            <a:endParaRPr sz="2400">
              <a:solidFill>
                <a:srgbClr val="FF0000"/>
              </a:solidFill>
            </a:endParaRPr>
          </a:p>
        </p:txBody>
      </p:sp>
      <p:sp>
        <p:nvSpPr>
          <p:cNvPr id="2303" name="Google Shape;2303;p149"/>
          <p:cNvSpPr txBox="1"/>
          <p:nvPr/>
        </p:nvSpPr>
        <p:spPr>
          <a:xfrm>
            <a:off x="3438538" y="5621550"/>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666666"/>
                </a:solidFill>
              </a:rPr>
              <a:t>未達顯著</a:t>
            </a:r>
            <a:endParaRPr sz="2400">
              <a:solidFill>
                <a:srgbClr val="666666"/>
              </a:solidFill>
            </a:endParaRPr>
          </a:p>
        </p:txBody>
      </p:sp>
      <p:sp>
        <p:nvSpPr>
          <p:cNvPr id="2304" name="Google Shape;2304;p149"/>
          <p:cNvSpPr txBox="1"/>
          <p:nvPr/>
        </p:nvSpPr>
        <p:spPr>
          <a:xfrm>
            <a:off x="540938" y="5621550"/>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666666"/>
                </a:solidFill>
              </a:rPr>
              <a:t>沒有意義</a:t>
            </a:r>
            <a:endParaRPr sz="2400">
              <a:solidFill>
                <a:srgbClr val="666666"/>
              </a:solidFill>
            </a:endParaRPr>
          </a:p>
        </p:txBody>
      </p:sp>
      <p:sp>
        <p:nvSpPr>
          <p:cNvPr id="2305" name="Google Shape;2305;p149"/>
          <p:cNvSpPr/>
          <p:nvPr/>
        </p:nvSpPr>
        <p:spPr>
          <a:xfrm>
            <a:off x="5901075" y="5221044"/>
            <a:ext cx="563700" cy="400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06" name="Google Shape;2306;p149"/>
          <p:cNvSpPr/>
          <p:nvPr/>
        </p:nvSpPr>
        <p:spPr>
          <a:xfrm>
            <a:off x="540950" y="1940000"/>
            <a:ext cx="2121900" cy="1110900"/>
          </a:xfrm>
          <a:prstGeom prst="wedgeRoundRectCallout">
            <a:avLst>
              <a:gd fmla="val 79174" name="adj1"/>
              <a:gd fmla="val 29856"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顯著水準</a:t>
            </a:r>
            <a:endParaRPr b="1" sz="3200">
              <a:solidFill>
                <a:srgbClr val="FFFFFF"/>
              </a:solidFill>
            </a:endParaRPr>
          </a:p>
          <a:p>
            <a:pPr indent="0" lvl="0" marL="0" rtl="0" algn="ctr">
              <a:spcBef>
                <a:spcPts val="0"/>
              </a:spcBef>
              <a:spcAft>
                <a:spcPts val="0"/>
              </a:spcAft>
              <a:buNone/>
            </a:pPr>
            <a:r>
              <a:rPr b="1" lang="zh-TW" sz="3200">
                <a:solidFill>
                  <a:srgbClr val="FFFFFF"/>
                </a:solidFill>
              </a:rPr>
              <a:t>α = 0.05</a:t>
            </a:r>
            <a:endParaRPr sz="2400">
              <a:solidFill>
                <a:srgbClr val="FFFFFF"/>
              </a:solidFill>
            </a:endParaRPr>
          </a:p>
        </p:txBody>
      </p:sp>
      <p:sp>
        <p:nvSpPr>
          <p:cNvPr id="2307" name="Google Shape;2307;p149"/>
          <p:cNvSpPr txBox="1"/>
          <p:nvPr/>
        </p:nvSpPr>
        <p:spPr>
          <a:xfrm>
            <a:off x="6945000" y="5221050"/>
            <a:ext cx="1826700" cy="40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TW" sz="2400">
                <a:solidFill>
                  <a:srgbClr val="1F497D"/>
                </a:solidFill>
              </a:rPr>
              <a:t>調整後殘差</a:t>
            </a:r>
            <a:endParaRPr b="1" sz="2400">
              <a:solidFill>
                <a:srgbClr val="1F497D"/>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15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顯著轉移檢定：z分佈</a:t>
            </a:r>
            <a:endParaRPr/>
          </a:p>
        </p:txBody>
      </p:sp>
      <p:sp>
        <p:nvSpPr>
          <p:cNvPr id="2313" name="Google Shape;2313;p1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14" name="Google Shape;2314;p15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315" name="Google Shape;2315;p150"/>
          <p:cNvPicPr preferRelativeResize="0"/>
          <p:nvPr/>
        </p:nvPicPr>
        <p:blipFill>
          <a:blip r:embed="rId3">
            <a:alphaModFix/>
          </a:blip>
          <a:stretch>
            <a:fillRect/>
          </a:stretch>
        </p:blipFill>
        <p:spPr>
          <a:xfrm>
            <a:off x="636463" y="1827674"/>
            <a:ext cx="7871075" cy="3793875"/>
          </a:xfrm>
          <a:prstGeom prst="rect">
            <a:avLst/>
          </a:prstGeom>
          <a:noFill/>
          <a:ln>
            <a:noFill/>
          </a:ln>
        </p:spPr>
      </p:pic>
      <p:sp>
        <p:nvSpPr>
          <p:cNvPr id="2316" name="Google Shape;2316;p150"/>
          <p:cNvSpPr txBox="1"/>
          <p:nvPr/>
        </p:nvSpPr>
        <p:spPr>
          <a:xfrm>
            <a:off x="-1507900" y="3156750"/>
            <a:ext cx="73422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50"/>
          <p:cNvSpPr/>
          <p:nvPr/>
        </p:nvSpPr>
        <p:spPr>
          <a:xfrm>
            <a:off x="2993475" y="1940000"/>
            <a:ext cx="3197700" cy="3228600"/>
          </a:xfrm>
          <a:prstGeom prst="rect">
            <a:avLst/>
          </a:prstGeom>
          <a:solidFill>
            <a:srgbClr val="ABD9CB">
              <a:alpha val="4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8" name="Google Shape;2318;p150"/>
          <p:cNvCxnSpPr/>
          <p:nvPr/>
        </p:nvCxnSpPr>
        <p:spPr>
          <a:xfrm rot="10800000">
            <a:off x="3017625" y="1504050"/>
            <a:ext cx="0" cy="4518000"/>
          </a:xfrm>
          <a:prstGeom prst="straightConnector1">
            <a:avLst/>
          </a:prstGeom>
          <a:noFill/>
          <a:ln cap="flat" cmpd="sng" w="9525">
            <a:solidFill>
              <a:srgbClr val="38761D"/>
            </a:solidFill>
            <a:prstDash val="solid"/>
            <a:round/>
            <a:headEnd len="med" w="med" type="none"/>
            <a:tailEnd len="med" w="med" type="none"/>
          </a:ln>
        </p:spPr>
      </p:cxnSp>
      <p:cxnSp>
        <p:nvCxnSpPr>
          <p:cNvPr id="2319" name="Google Shape;2319;p150"/>
          <p:cNvCxnSpPr/>
          <p:nvPr/>
        </p:nvCxnSpPr>
        <p:spPr>
          <a:xfrm rot="10800000">
            <a:off x="6191050" y="1504050"/>
            <a:ext cx="0" cy="4518000"/>
          </a:xfrm>
          <a:prstGeom prst="straightConnector1">
            <a:avLst/>
          </a:prstGeom>
          <a:noFill/>
          <a:ln cap="flat" cmpd="sng" w="9525">
            <a:solidFill>
              <a:srgbClr val="38761D"/>
            </a:solidFill>
            <a:prstDash val="solid"/>
            <a:round/>
            <a:headEnd len="med" w="med" type="none"/>
            <a:tailEnd len="med" w="med" type="none"/>
          </a:ln>
        </p:spPr>
      </p:cxnSp>
      <p:sp>
        <p:nvSpPr>
          <p:cNvPr id="2320" name="Google Shape;2320;p150"/>
          <p:cNvSpPr txBox="1"/>
          <p:nvPr/>
        </p:nvSpPr>
        <p:spPr>
          <a:xfrm>
            <a:off x="6336150" y="5626425"/>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0000"/>
                </a:solidFill>
              </a:rPr>
              <a:t>次數多到著顯！</a:t>
            </a:r>
            <a:endParaRPr sz="2400">
              <a:solidFill>
                <a:srgbClr val="FF0000"/>
              </a:solidFill>
            </a:endParaRPr>
          </a:p>
        </p:txBody>
      </p:sp>
      <p:sp>
        <p:nvSpPr>
          <p:cNvPr id="2321" name="Google Shape;2321;p150"/>
          <p:cNvSpPr txBox="1"/>
          <p:nvPr/>
        </p:nvSpPr>
        <p:spPr>
          <a:xfrm>
            <a:off x="3438538" y="5621550"/>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666666"/>
                </a:solidFill>
              </a:rPr>
              <a:t>未達顯著</a:t>
            </a:r>
            <a:endParaRPr sz="2400">
              <a:solidFill>
                <a:srgbClr val="666666"/>
              </a:solidFill>
            </a:endParaRPr>
          </a:p>
        </p:txBody>
      </p:sp>
      <p:sp>
        <p:nvSpPr>
          <p:cNvPr id="2322" name="Google Shape;2322;p150"/>
          <p:cNvSpPr txBox="1"/>
          <p:nvPr/>
        </p:nvSpPr>
        <p:spPr>
          <a:xfrm>
            <a:off x="540938" y="5621550"/>
            <a:ext cx="23316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666666"/>
                </a:solidFill>
              </a:rPr>
              <a:t>沒有意義</a:t>
            </a:r>
            <a:endParaRPr sz="2400">
              <a:solidFill>
                <a:srgbClr val="666666"/>
              </a:solidFill>
            </a:endParaRPr>
          </a:p>
        </p:txBody>
      </p:sp>
      <p:sp>
        <p:nvSpPr>
          <p:cNvPr id="2323" name="Google Shape;2323;p150"/>
          <p:cNvSpPr/>
          <p:nvPr/>
        </p:nvSpPr>
        <p:spPr>
          <a:xfrm>
            <a:off x="5901075" y="5221044"/>
            <a:ext cx="563700" cy="400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2324" name="Google Shape;2324;p150"/>
          <p:cNvSpPr/>
          <p:nvPr/>
        </p:nvSpPr>
        <p:spPr>
          <a:xfrm>
            <a:off x="540950" y="1940000"/>
            <a:ext cx="2121900" cy="1110900"/>
          </a:xfrm>
          <a:prstGeom prst="wedgeRoundRectCallout">
            <a:avLst>
              <a:gd fmla="val 79174" name="adj1"/>
              <a:gd fmla="val 29856"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顯著水準</a:t>
            </a:r>
            <a:endParaRPr b="1" sz="3200">
              <a:solidFill>
                <a:srgbClr val="FFFFFF"/>
              </a:solidFill>
            </a:endParaRPr>
          </a:p>
          <a:p>
            <a:pPr indent="0" lvl="0" marL="0" rtl="0" algn="ctr">
              <a:spcBef>
                <a:spcPts val="0"/>
              </a:spcBef>
              <a:spcAft>
                <a:spcPts val="0"/>
              </a:spcAft>
              <a:buNone/>
            </a:pPr>
            <a:r>
              <a:rPr b="1" lang="zh-TW" sz="3200">
                <a:solidFill>
                  <a:srgbClr val="FFFFFF"/>
                </a:solidFill>
              </a:rPr>
              <a:t>α = 0.05</a:t>
            </a:r>
            <a:endParaRPr sz="2400">
              <a:solidFill>
                <a:srgbClr val="FFFFFF"/>
              </a:solidFill>
            </a:endParaRPr>
          </a:p>
        </p:txBody>
      </p:sp>
      <p:sp>
        <p:nvSpPr>
          <p:cNvPr id="2325" name="Google Shape;2325;p150"/>
          <p:cNvSpPr txBox="1"/>
          <p:nvPr/>
        </p:nvSpPr>
        <p:spPr>
          <a:xfrm>
            <a:off x="6945000" y="5221050"/>
            <a:ext cx="1826700" cy="40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TW" sz="2400">
                <a:solidFill>
                  <a:srgbClr val="1F497D"/>
                </a:solidFill>
              </a:rPr>
              <a:t>調整後殘差</a:t>
            </a:r>
            <a:endParaRPr b="1" sz="2400">
              <a:solidFill>
                <a:srgbClr val="1F497D"/>
              </a:solidFill>
            </a:endParaRPr>
          </a:p>
        </p:txBody>
      </p:sp>
      <p:cxnSp>
        <p:nvCxnSpPr>
          <p:cNvPr id="2326" name="Google Shape;2326;p150"/>
          <p:cNvCxnSpPr/>
          <p:nvPr/>
        </p:nvCxnSpPr>
        <p:spPr>
          <a:xfrm rot="10800000">
            <a:off x="6673425" y="3307600"/>
            <a:ext cx="0" cy="1853700"/>
          </a:xfrm>
          <a:prstGeom prst="straightConnector1">
            <a:avLst/>
          </a:prstGeom>
          <a:noFill/>
          <a:ln cap="flat" cmpd="sng" w="38100">
            <a:solidFill>
              <a:srgbClr val="351C75"/>
            </a:solidFill>
            <a:prstDash val="solid"/>
            <a:round/>
            <a:headEnd len="med" w="med" type="triangle"/>
            <a:tailEnd len="med" w="med" type="none"/>
          </a:ln>
          <a:effectLst>
            <a:outerShdw blurRad="57150" rotWithShape="0" algn="bl" dir="5400000" dist="19050">
              <a:srgbClr val="000000">
                <a:alpha val="50000"/>
              </a:srgbClr>
            </a:outerShdw>
          </a:effectLst>
        </p:spPr>
      </p:cxnSp>
      <p:sp>
        <p:nvSpPr>
          <p:cNvPr id="2327" name="Google Shape;2327;p150"/>
          <p:cNvSpPr/>
          <p:nvPr/>
        </p:nvSpPr>
        <p:spPr>
          <a:xfrm>
            <a:off x="6079775" y="2999925"/>
            <a:ext cx="1187400" cy="763500"/>
          </a:xfrm>
          <a:prstGeom prst="wedgeRoundRectCallout">
            <a:avLst>
              <a:gd fmla="val 1354" name="adj1"/>
              <a:gd fmla="val 65029" name="adj2"/>
              <a:gd fmla="val 0" name="adj3"/>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200">
              <a:solidFill>
                <a:srgbClr val="FFFFFF"/>
              </a:solidFill>
            </a:endParaRPr>
          </a:p>
        </p:txBody>
      </p:sp>
      <p:sp>
        <p:nvSpPr>
          <p:cNvPr id="2328" name="Google Shape;2328;p150"/>
          <p:cNvSpPr txBox="1"/>
          <p:nvPr/>
        </p:nvSpPr>
        <p:spPr>
          <a:xfrm>
            <a:off x="5871225" y="3078050"/>
            <a:ext cx="16044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3200">
                <a:solidFill>
                  <a:srgbClr val="FFFFFF"/>
                </a:solidFill>
              </a:rPr>
              <a:t>2.27</a:t>
            </a:r>
            <a:endParaRPr b="1" sz="3200">
              <a:solidFill>
                <a:srgbClr val="FFFFFF"/>
              </a:solidFill>
            </a:endParaRPr>
          </a:p>
        </p:txBody>
      </p:sp>
      <p:sp>
        <p:nvSpPr>
          <p:cNvPr id="2329" name="Google Shape;2329;p150"/>
          <p:cNvSpPr txBox="1"/>
          <p:nvPr/>
        </p:nvSpPr>
        <p:spPr>
          <a:xfrm rot="-899">
            <a:off x="6273875" y="2169767"/>
            <a:ext cx="3439800" cy="40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2400">
                <a:solidFill>
                  <a:srgbClr val="FF0000"/>
                </a:solidFill>
              </a:rPr>
              <a:t>大於1.96</a:t>
            </a:r>
            <a:endParaRPr sz="2400">
              <a:solidFill>
                <a:srgbClr val="FF0000"/>
              </a:solidFill>
            </a:endParaRPr>
          </a:p>
          <a:p>
            <a:pPr indent="0" lvl="0" marL="0" rtl="0" algn="l">
              <a:lnSpc>
                <a:spcPct val="115000"/>
              </a:lnSpc>
              <a:spcBef>
                <a:spcPts val="0"/>
              </a:spcBef>
              <a:spcAft>
                <a:spcPts val="0"/>
              </a:spcAft>
              <a:buNone/>
            </a:pPr>
            <a:r>
              <a:rPr lang="zh-TW" sz="2400">
                <a:solidFill>
                  <a:srgbClr val="FF0000"/>
                </a:solidFill>
              </a:rPr>
              <a:t>該序列達到</a:t>
            </a:r>
            <a:endParaRPr sz="2400">
              <a:solidFill>
                <a:srgbClr val="FF0000"/>
              </a:solidFill>
            </a:endParaRPr>
          </a:p>
          <a:p>
            <a:pPr indent="0" lvl="0" marL="0" rtl="0" algn="l">
              <a:lnSpc>
                <a:spcPct val="115000"/>
              </a:lnSpc>
              <a:spcBef>
                <a:spcPts val="0"/>
              </a:spcBef>
              <a:spcAft>
                <a:spcPts val="0"/>
              </a:spcAft>
              <a:buNone/>
            </a:pPr>
            <a:r>
              <a:rPr lang="zh-TW" sz="2400">
                <a:solidFill>
                  <a:srgbClr val="FF0000"/>
                </a:solidFill>
              </a:rPr>
              <a:t>顯著轉移！</a:t>
            </a:r>
            <a:endParaRPr sz="2400">
              <a:solidFill>
                <a:srgbClr val="FF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15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35" name="Google Shape;2335;p15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調整後殘差表完成</a:t>
            </a:r>
            <a:endParaRPr/>
          </a:p>
        </p:txBody>
      </p:sp>
      <p:sp>
        <p:nvSpPr>
          <p:cNvPr id="2336" name="Google Shape;2336;p1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37" name="Google Shape;2337;p15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338" name="Google Shape;2338;p151"/>
          <p:cNvGraphicFramePr/>
          <p:nvPr/>
        </p:nvGraphicFramePr>
        <p:xfrm>
          <a:off x="1354263" y="956617"/>
          <a:ext cx="3000000" cy="3000000"/>
        </p:xfrm>
        <a:graphic>
          <a:graphicData uri="http://schemas.openxmlformats.org/drawingml/2006/table">
            <a:tbl>
              <a:tblPr>
                <a:noFill/>
                <a:tableStyleId>{26D9D326-6533-4BB5-A6C5-8BFCD533F74D}</a:tableStyleId>
              </a:tblPr>
              <a:tblGrid>
                <a:gridCol w="997800"/>
                <a:gridCol w="597025"/>
                <a:gridCol w="877225"/>
                <a:gridCol w="1086250"/>
                <a:gridCol w="884175"/>
                <a:gridCol w="982000"/>
                <a:gridCol w="130740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-0.47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0.95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-0.47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-1.50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1.50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2.27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-1.13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-1.13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3">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p15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僅列出有顯著轉移的序列：</a:t>
            </a:r>
            <a:endParaRPr/>
          </a:p>
        </p:txBody>
      </p:sp>
      <p:sp>
        <p:nvSpPr>
          <p:cNvPr id="2344" name="Google Shape;2344;p15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事件轉移圖</a:t>
            </a:r>
            <a:endParaRPr/>
          </a:p>
        </p:txBody>
      </p:sp>
      <p:sp>
        <p:nvSpPr>
          <p:cNvPr id="2345" name="Google Shape;2345;p1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46" name="Google Shape;2346;p1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347" name="Google Shape;2347;p152"/>
          <p:cNvPicPr preferRelativeResize="0"/>
          <p:nvPr/>
        </p:nvPicPr>
        <p:blipFill>
          <a:blip r:embed="rId3">
            <a:alphaModFix/>
          </a:blip>
          <a:stretch>
            <a:fillRect/>
          </a:stretch>
        </p:blipFill>
        <p:spPr>
          <a:xfrm>
            <a:off x="2198852" y="3209638"/>
            <a:ext cx="4552825" cy="2048225"/>
          </a:xfrm>
          <a:prstGeom prst="rect">
            <a:avLst/>
          </a:prstGeom>
          <a:noFill/>
          <a:ln>
            <a:noFill/>
          </a:ln>
        </p:spPr>
      </p:pic>
      <p:sp>
        <p:nvSpPr>
          <p:cNvPr id="2348" name="Google Shape;2348;p152"/>
          <p:cNvSpPr/>
          <p:nvPr/>
        </p:nvSpPr>
        <p:spPr>
          <a:xfrm>
            <a:off x="3278400" y="2380775"/>
            <a:ext cx="2587200" cy="766500"/>
          </a:xfrm>
          <a:prstGeom prst="wedgeRoundRectCallout">
            <a:avLst>
              <a:gd fmla="val -11129" name="adj1"/>
              <a:gd fmla="val 118190" name="adj2"/>
              <a:gd fmla="val 0" name="adj3"/>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調整後殘差</a:t>
            </a:r>
            <a:endParaRPr sz="3200">
              <a:solidFill>
                <a:srgbClr val="FFFFFF"/>
              </a:solidFill>
            </a:endParaRPr>
          </a:p>
        </p:txBody>
      </p:sp>
      <p:sp>
        <p:nvSpPr>
          <p:cNvPr id="2349" name="Google Shape;2349;p152"/>
          <p:cNvSpPr/>
          <p:nvPr/>
        </p:nvSpPr>
        <p:spPr>
          <a:xfrm>
            <a:off x="688900" y="3535075"/>
            <a:ext cx="1570500" cy="1116300"/>
          </a:xfrm>
          <a:prstGeom prst="wedgeRoundRectCallout">
            <a:avLst>
              <a:gd fmla="val 77927" name="adj1"/>
              <a:gd fmla="val 9529"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Lag 0</a:t>
            </a:r>
            <a:endParaRPr sz="3200">
              <a:solidFill>
                <a:srgbClr val="FFFFFF"/>
              </a:solidFill>
            </a:endParaRPr>
          </a:p>
          <a:p>
            <a:pPr indent="0" lvl="0" marL="0" rtl="0" algn="ctr">
              <a:spcBef>
                <a:spcPts val="0"/>
              </a:spcBef>
              <a:spcAft>
                <a:spcPts val="0"/>
              </a:spcAft>
              <a:buNone/>
            </a:pPr>
            <a:r>
              <a:rPr lang="zh-TW" sz="3200">
                <a:solidFill>
                  <a:srgbClr val="FFFFFF"/>
                </a:solidFill>
              </a:rPr>
              <a:t>事件</a:t>
            </a:r>
            <a:endParaRPr sz="3200">
              <a:solidFill>
                <a:srgbClr val="FFFFFF"/>
              </a:solidFill>
            </a:endParaRPr>
          </a:p>
        </p:txBody>
      </p:sp>
      <p:sp>
        <p:nvSpPr>
          <p:cNvPr id="2350" name="Google Shape;2350;p152"/>
          <p:cNvSpPr/>
          <p:nvPr/>
        </p:nvSpPr>
        <p:spPr>
          <a:xfrm>
            <a:off x="6675475" y="3535075"/>
            <a:ext cx="1570500" cy="1116300"/>
          </a:xfrm>
          <a:prstGeom prst="wedgeRoundRectCallout">
            <a:avLst>
              <a:gd fmla="val -80466" name="adj1"/>
              <a:gd fmla="val 6136" name="adj2"/>
              <a:gd fmla="val 0" name="adj3"/>
            </a:avLst>
          </a:prstGeom>
          <a:solidFill>
            <a:srgbClr val="7F6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Lag 1</a:t>
            </a:r>
            <a:endParaRPr sz="3200">
              <a:solidFill>
                <a:srgbClr val="FFFFFF"/>
              </a:solidFill>
            </a:endParaRPr>
          </a:p>
          <a:p>
            <a:pPr indent="0" lvl="0" marL="0" rtl="0" algn="ctr">
              <a:spcBef>
                <a:spcPts val="0"/>
              </a:spcBef>
              <a:spcAft>
                <a:spcPts val="0"/>
              </a:spcAft>
              <a:buNone/>
            </a:pPr>
            <a:r>
              <a:rPr lang="zh-TW" sz="3200">
                <a:solidFill>
                  <a:srgbClr val="FFFFFF"/>
                </a:solidFill>
              </a:rPr>
              <a:t>事件</a:t>
            </a:r>
            <a:endParaRPr sz="3200">
              <a:solidFill>
                <a:srgbClr val="FFFFF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4" name="Shape 2354"/>
        <p:cNvGrpSpPr/>
        <p:nvPr/>
      </p:nvGrpSpPr>
      <p:grpSpPr>
        <a:xfrm>
          <a:off x="0" y="0"/>
          <a:ext cx="0" cy="0"/>
          <a:chOff x="0" y="0"/>
          <a:chExt cx="0" cy="0"/>
        </a:xfrm>
      </p:grpSpPr>
      <p:sp>
        <p:nvSpPr>
          <p:cNvPr id="2355" name="Google Shape;2355;p1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56" name="Google Shape;2356;p1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357" name="Google Shape;2357;p153"/>
          <p:cNvPicPr preferRelativeResize="0"/>
          <p:nvPr/>
        </p:nvPicPr>
        <p:blipFill>
          <a:blip r:embed="rId3">
            <a:alphaModFix/>
          </a:blip>
          <a:stretch>
            <a:fillRect/>
          </a:stretch>
        </p:blipFill>
        <p:spPr>
          <a:xfrm>
            <a:off x="4492258" y="1565625"/>
            <a:ext cx="4347126" cy="2445262"/>
          </a:xfrm>
          <a:prstGeom prst="rect">
            <a:avLst/>
          </a:prstGeom>
          <a:noFill/>
          <a:ln>
            <a:noFill/>
          </a:ln>
        </p:spPr>
      </p:pic>
      <p:pic>
        <p:nvPicPr>
          <p:cNvPr id="2358" name="Google Shape;2358;p153"/>
          <p:cNvPicPr preferRelativeResize="0"/>
          <p:nvPr/>
        </p:nvPicPr>
        <p:blipFill>
          <a:blip r:embed="rId4">
            <a:alphaModFix/>
          </a:blip>
          <a:stretch>
            <a:fillRect/>
          </a:stretch>
        </p:blipFill>
        <p:spPr>
          <a:xfrm>
            <a:off x="272187" y="1565613"/>
            <a:ext cx="4347135" cy="2445262"/>
          </a:xfrm>
          <a:prstGeom prst="rect">
            <a:avLst/>
          </a:prstGeom>
          <a:noFill/>
          <a:ln>
            <a:noFill/>
          </a:ln>
        </p:spPr>
      </p:pic>
      <p:sp>
        <p:nvSpPr>
          <p:cNvPr id="2359" name="Google Shape;2359;p153"/>
          <p:cNvSpPr/>
          <p:nvPr/>
        </p:nvSpPr>
        <p:spPr>
          <a:xfrm>
            <a:off x="5111100" y="2497850"/>
            <a:ext cx="23157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A 熱帶莽原區</a:t>
            </a:r>
            <a:endParaRPr sz="2400">
              <a:solidFill>
                <a:srgbClr val="FFFFFF"/>
              </a:solidFill>
            </a:endParaRPr>
          </a:p>
        </p:txBody>
      </p:sp>
      <p:sp>
        <p:nvSpPr>
          <p:cNvPr id="2360" name="Google Shape;2360;p153"/>
          <p:cNvSpPr/>
          <p:nvPr/>
        </p:nvSpPr>
        <p:spPr>
          <a:xfrm>
            <a:off x="2438763" y="2497850"/>
            <a:ext cx="1750500" cy="580800"/>
          </a:xfrm>
          <a:prstGeom prst="roundRect">
            <a:avLst>
              <a:gd fmla="val 16667" name="adj"/>
            </a:avLst>
          </a:prstGeom>
          <a:solidFill>
            <a:srgbClr val="18497B"/>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C 沙漠區</a:t>
            </a:r>
            <a:endParaRPr sz="2400">
              <a:solidFill>
                <a:srgbClr val="FFFFFF"/>
              </a:solidFill>
            </a:endParaRPr>
          </a:p>
        </p:txBody>
      </p:sp>
      <p:sp>
        <p:nvSpPr>
          <p:cNvPr id="2361" name="Google Shape;2361;p153"/>
          <p:cNvSpPr/>
          <p:nvPr/>
        </p:nvSpPr>
        <p:spPr>
          <a:xfrm flipH="1">
            <a:off x="4278493" y="2525900"/>
            <a:ext cx="743400" cy="524700"/>
          </a:xfrm>
          <a:prstGeom prst="leftArrow">
            <a:avLst>
              <a:gd fmla="val 50000" name="adj1"/>
              <a:gd fmla="val 50000" name="adj2"/>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153"/>
          <p:cNvSpPr txBox="1"/>
          <p:nvPr/>
        </p:nvSpPr>
        <p:spPr>
          <a:xfrm>
            <a:off x="476250" y="5331300"/>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FFFFFF"/>
                </a:solidFill>
                <a:latin typeface="Microsoft JhengHei"/>
                <a:ea typeface="Microsoft JhengHei"/>
                <a:cs typeface="Microsoft JhengHei"/>
                <a:sym typeface="Microsoft JhengHei"/>
              </a:rPr>
              <a:t>這樣就可以規劃導覽了！</a:t>
            </a:r>
            <a:endParaRPr b="1" sz="4000">
              <a:solidFill>
                <a:srgbClr val="FFFFFF"/>
              </a:solidFill>
              <a:latin typeface="Microsoft JhengHei"/>
              <a:ea typeface="Microsoft JhengHei"/>
              <a:cs typeface="Microsoft JhengHei"/>
              <a:sym typeface="Microsoft JhengHei"/>
            </a:endParaRPr>
          </a:p>
        </p:txBody>
      </p:sp>
      <p:grpSp>
        <p:nvGrpSpPr>
          <p:cNvPr id="2363" name="Google Shape;2363;p153"/>
          <p:cNvGrpSpPr/>
          <p:nvPr/>
        </p:nvGrpSpPr>
        <p:grpSpPr>
          <a:xfrm>
            <a:off x="3620046" y="3717050"/>
            <a:ext cx="1751508" cy="1816950"/>
            <a:chOff x="3851221" y="3259850"/>
            <a:chExt cx="1751508" cy="1816950"/>
          </a:xfrm>
        </p:grpSpPr>
        <p:pic>
          <p:nvPicPr>
            <p:cNvPr id="2364" name="Google Shape;2364;p153"/>
            <p:cNvPicPr preferRelativeResize="0"/>
            <p:nvPr/>
          </p:nvPicPr>
          <p:blipFill>
            <a:blip r:embed="rId5">
              <a:alphaModFix/>
            </a:blip>
            <a:stretch>
              <a:fillRect/>
            </a:stretch>
          </p:blipFill>
          <p:spPr>
            <a:xfrm>
              <a:off x="3851221" y="3259850"/>
              <a:ext cx="1751508" cy="1816950"/>
            </a:xfrm>
            <a:prstGeom prst="rect">
              <a:avLst/>
            </a:prstGeom>
            <a:noFill/>
            <a:ln>
              <a:noFill/>
            </a:ln>
          </p:spPr>
        </p:pic>
        <p:sp>
          <p:nvSpPr>
            <p:cNvPr id="2365" name="Google Shape;2365;p153"/>
            <p:cNvSpPr/>
            <p:nvPr/>
          </p:nvSpPr>
          <p:spPr>
            <a:xfrm>
              <a:off x="3957775" y="3755910"/>
              <a:ext cx="362100" cy="1335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endParaRPr>
            </a:p>
          </p:txBody>
        </p:sp>
      </p:grpSp>
      <p:sp>
        <p:nvSpPr>
          <p:cNvPr id="2366" name="Google Shape;2366;p153"/>
          <p:cNvSpPr txBox="1"/>
          <p:nvPr/>
        </p:nvSpPr>
        <p:spPr>
          <a:xfrm rot="900151">
            <a:off x="5218639" y="4630833"/>
            <a:ext cx="2273804"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FFFF"/>
                </a:solidFill>
              </a:rPr>
              <a:t>好~厲害！</a:t>
            </a:r>
            <a:endParaRPr sz="2400">
              <a:solidFill>
                <a:srgbClr val="FFFFFF"/>
              </a:solidFill>
            </a:endParaRPr>
          </a:p>
        </p:txBody>
      </p:sp>
      <p:sp>
        <p:nvSpPr>
          <p:cNvPr id="2367" name="Google Shape;2367;p153"/>
          <p:cNvSpPr txBox="1"/>
          <p:nvPr/>
        </p:nvSpPr>
        <p:spPr>
          <a:xfrm>
            <a:off x="3543850" y="4073300"/>
            <a:ext cx="7347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000">
                <a:solidFill>
                  <a:srgbClr val="FFFFFF"/>
                </a:solidFill>
              </a:rPr>
              <a:t>❤</a:t>
            </a:r>
            <a:endParaRPr sz="3000">
              <a:solidFill>
                <a:srgbClr val="FFFF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sp>
        <p:nvSpPr>
          <p:cNvPr id="2372" name="Google Shape;2372;p154"/>
          <p:cNvSpPr txBox="1"/>
          <p:nvPr>
            <p:ph type="title"/>
          </p:nvPr>
        </p:nvSpPr>
        <p:spPr>
          <a:xfrm>
            <a:off x="715550" y="2625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所以[A⇨B]很常出現的狀況是...</a:t>
            </a:r>
            <a:endParaRPr/>
          </a:p>
        </p:txBody>
      </p:sp>
      <p:sp>
        <p:nvSpPr>
          <p:cNvPr id="2373" name="Google Shape;2373;p1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74" name="Google Shape;2374;p1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375" name="Google Shape;2375;p154"/>
          <p:cNvGraphicFramePr/>
          <p:nvPr/>
        </p:nvGraphicFramePr>
        <p:xfrm>
          <a:off x="1354263" y="956617"/>
          <a:ext cx="3000000" cy="3000000"/>
        </p:xfrm>
        <a:graphic>
          <a:graphicData uri="http://schemas.openxmlformats.org/drawingml/2006/table">
            <a:tbl>
              <a:tblPr>
                <a:noFill/>
                <a:tableStyleId>{26D9D326-6533-4BB5-A6C5-8BFCD533F74D}</a:tableStyleId>
              </a:tblPr>
              <a:tblGrid>
                <a:gridCol w="997800"/>
                <a:gridCol w="597025"/>
                <a:gridCol w="877225"/>
                <a:gridCol w="1086250"/>
                <a:gridCol w="884175"/>
                <a:gridCol w="982000"/>
                <a:gridCol w="1307400"/>
              </a:tblGrid>
              <a:tr h="601025">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3">
                  <a:txBody>
                    <a:bodyPr/>
                    <a:lstStyle/>
                    <a:p>
                      <a:pPr indent="0" lvl="0" marL="0" rtl="0" algn="ctr">
                        <a:spcBef>
                          <a:spcPts val="0"/>
                        </a:spcBef>
                        <a:spcAft>
                          <a:spcPts val="0"/>
                        </a:spcAft>
                        <a:buClr>
                          <a:srgbClr val="000000"/>
                        </a:buClr>
                        <a:buSzPts val="1100"/>
                        <a:buFont typeface="Arial"/>
                        <a:buNone/>
                      </a:pPr>
                      <a:r>
                        <a:rPr lang="zh-TW" sz="2400">
                          <a:solidFill>
                            <a:srgbClr val="FFFFFF"/>
                          </a:solidFill>
                        </a:rPr>
                        <a:t>Lag 1 (t)</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rowSpan="2">
                  <a:txBody>
                    <a:bodyPr/>
                    <a:lstStyle/>
                    <a:p>
                      <a:pPr indent="0" lvl="0" marL="0" rtl="0" algn="ctr">
                        <a:spcBef>
                          <a:spcPts val="0"/>
                        </a:spcBef>
                        <a:spcAft>
                          <a:spcPts val="0"/>
                        </a:spcAft>
                        <a:buNone/>
                      </a:pPr>
                      <a:r>
                        <a:rPr lang="zh-TW" sz="2400">
                          <a:solidFill>
                            <a:srgbClr val="FFFFFF"/>
                          </a:solidFill>
                        </a:rPr>
                        <a:t>Lag 0</a:t>
                      </a:r>
                      <a:endParaRPr sz="2400">
                        <a:solidFill>
                          <a:srgbClr val="FFFFFF"/>
                        </a:solidFill>
                      </a:endParaRPr>
                    </a:p>
                    <a:p>
                      <a:pPr indent="0" lvl="0" marL="0" rtl="0" algn="ctr">
                        <a:spcBef>
                          <a:spcPts val="0"/>
                        </a:spcBef>
                        <a:spcAft>
                          <a:spcPts val="0"/>
                        </a:spcAft>
                        <a:buNone/>
                      </a:pPr>
                      <a:r>
                        <a:rPr lang="zh-TW" sz="2400">
                          <a:solidFill>
                            <a:srgbClr val="FFFFFF"/>
                          </a:solidFill>
                        </a:rPr>
                        <a:t>總數</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100000">
                <a:tc gridSpan="3" vMerge="1"/>
                <a:tc hMerge="1" vMerge="1"/>
                <a:tc hMerge="1" vMerge="1"/>
                <a:tc>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vMerge="1"/>
              </a:tr>
              <a:tr h="605225">
                <a:tc rowSpan="6">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A</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4</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-0.47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0.95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400"/>
                        <a:t>-0.47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B</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vMerge="1"/>
                <a:tc>
                  <a:txBody>
                    <a:bodyPr/>
                    <a:lstStyle/>
                    <a:p>
                      <a:pPr indent="0" lvl="0" marL="0" rtl="0" algn="l">
                        <a:spcBef>
                          <a:spcPts val="0"/>
                        </a:spcBef>
                        <a:spcAft>
                          <a:spcPts val="0"/>
                        </a:spcAft>
                        <a:buClr>
                          <a:srgbClr val="000000"/>
                        </a:buClr>
                        <a:buSzPts val="1100"/>
                        <a:buFont typeface="Arial"/>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-1.50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0.00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1.50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548600">
                <a:tc vMerge="1"/>
                <a:tc rowSpan="2">
                  <a:txBody>
                    <a:bodyPr/>
                    <a:lstStyle/>
                    <a:p>
                      <a:pPr indent="0" lvl="0" marL="0" rtl="0" algn="l">
                        <a:spcBef>
                          <a:spcPts val="0"/>
                        </a:spcBef>
                        <a:spcAft>
                          <a:spcPts val="0"/>
                        </a:spcAft>
                        <a:buNone/>
                      </a:pPr>
                      <a:r>
                        <a:rPr lang="zh-TW" sz="2400">
                          <a:solidFill>
                            <a:srgbClr val="FFFFFF"/>
                          </a:solidFill>
                        </a:rPr>
                        <a:t>C</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2400">
                          <a:solidFill>
                            <a:srgbClr val="FFFFFF"/>
                          </a:solidFill>
                        </a:rPr>
                        <a:t>頻率</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9DAF8"/>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t>0</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400">
                          <a:solidFill>
                            <a:srgbClr val="FFFFFF"/>
                          </a:solidFill>
                        </a:rPr>
                        <a:t>2</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68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400"/>
                        <a:t>2.27</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r">
                        <a:spcBef>
                          <a:spcPts val="0"/>
                        </a:spcBef>
                        <a:spcAft>
                          <a:spcPts val="0"/>
                        </a:spcAft>
                        <a:buClr>
                          <a:srgbClr val="000000"/>
                        </a:buClr>
                        <a:buSzPts val="1100"/>
                        <a:buFont typeface="Arial"/>
                        <a:buNone/>
                      </a:pPr>
                      <a:r>
                        <a:rPr lang="zh-TW" sz="2400">
                          <a:solidFill>
                            <a:srgbClr val="000000"/>
                          </a:solidFill>
                        </a:rPr>
                        <a:t>-1.13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-1.13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605225">
                <a:tc gridSpan="3">
                  <a:txBody>
                    <a:bodyPr/>
                    <a:lstStyle/>
                    <a:p>
                      <a:pPr indent="0" lvl="0" marL="0" rtl="0" algn="l">
                        <a:spcBef>
                          <a:spcPts val="0"/>
                        </a:spcBef>
                        <a:spcAft>
                          <a:spcPts val="0"/>
                        </a:spcAft>
                        <a:buNone/>
                      </a:pPr>
                      <a:r>
                        <a:rPr lang="zh-TW" sz="2400">
                          <a:solidFill>
                            <a:srgbClr val="FFFFFF"/>
                          </a:solidFill>
                        </a:rPr>
                        <a:t>Lag 1 總數</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hMerge="1"/>
                <a:tc hMerge="1"/>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3</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r">
                        <a:spcBef>
                          <a:spcPts val="0"/>
                        </a:spcBef>
                        <a:spcAft>
                          <a:spcPts val="0"/>
                        </a:spcAft>
                        <a:buNone/>
                      </a:pPr>
                      <a:r>
                        <a:rPr lang="zh-TW" sz="2400">
                          <a:solidFill>
                            <a:srgbClr val="FFFFFF"/>
                          </a:solidFill>
                        </a:rPr>
                        <a:t>9</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9" name="Shape 2379"/>
        <p:cNvGrpSpPr/>
        <p:nvPr/>
      </p:nvGrpSpPr>
      <p:grpSpPr>
        <a:xfrm>
          <a:off x="0" y="0"/>
          <a:ext cx="0" cy="0"/>
          <a:chOff x="0" y="0"/>
          <a:chExt cx="0" cy="0"/>
        </a:xfrm>
      </p:grpSpPr>
      <p:sp>
        <p:nvSpPr>
          <p:cNvPr id="2380" name="Google Shape;2380;p155"/>
          <p:cNvSpPr txBox="1"/>
          <p:nvPr>
            <p:ph idx="1" type="body"/>
          </p:nvPr>
        </p:nvSpPr>
        <p:spPr>
          <a:xfrm>
            <a:off x="715500" y="4275902"/>
            <a:ext cx="7713000" cy="15489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a:t>A到B的</a:t>
            </a:r>
            <a:r>
              <a:rPr lang="zh-TW"/>
              <a:t>序列頻率為2次，調整後的殘差為0.95，</a:t>
            </a:r>
            <a:r>
              <a:rPr lang="zh-TW"/>
              <a:t>在</a:t>
            </a:r>
            <a:r>
              <a:rPr lang="zh-TW"/>
              <a:t>α = 0.05的顯著水準下未達顯著。表示無法拒絕A到B的序列並非隨機發生的對立假設，只能接受</a:t>
            </a:r>
            <a:r>
              <a:rPr lang="zh-TW">
                <a:solidFill>
                  <a:srgbClr val="FF0000"/>
                </a:solidFill>
              </a:rPr>
              <a:t>A到B的序列可能是隨機產生的虛無假設</a:t>
            </a:r>
            <a:r>
              <a:rPr lang="zh-TW"/>
              <a:t>。A到B的序列頻率為2次並無法呈現統計上的意義。</a:t>
            </a:r>
            <a:endParaRPr/>
          </a:p>
          <a:p>
            <a:pPr indent="0" lvl="0" marL="0" rtl="0" algn="ctr">
              <a:spcBef>
                <a:spcPts val="1000"/>
              </a:spcBef>
              <a:spcAft>
                <a:spcPts val="1000"/>
              </a:spcAft>
              <a:buNone/>
            </a:pPr>
            <a:r>
              <a:rPr lang="zh-TW"/>
              <a:t>簡單來說，</a:t>
            </a:r>
            <a:r>
              <a:rPr lang="zh-TW">
                <a:solidFill>
                  <a:srgbClr val="FF0000"/>
                </a:solidFill>
              </a:rPr>
              <a:t>可能是假的。</a:t>
            </a:r>
            <a:endParaRPr>
              <a:solidFill>
                <a:srgbClr val="FF0000"/>
              </a:solidFill>
            </a:endParaRPr>
          </a:p>
        </p:txBody>
      </p:sp>
      <p:sp>
        <p:nvSpPr>
          <p:cNvPr id="2381" name="Google Shape;2381;p155"/>
          <p:cNvSpPr txBox="1"/>
          <p:nvPr>
            <p:ph type="title"/>
          </p:nvPr>
        </p:nvSpPr>
        <p:spPr>
          <a:xfrm>
            <a:off x="715550" y="4426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所以[A⇨B]很常出現的狀況是...</a:t>
            </a:r>
            <a:endParaRPr/>
          </a:p>
        </p:txBody>
      </p:sp>
      <p:sp>
        <p:nvSpPr>
          <p:cNvPr id="2382" name="Google Shape;2382;p1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83" name="Google Shape;2383;p15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pSp>
        <p:nvGrpSpPr>
          <p:cNvPr id="2384" name="Google Shape;2384;p155"/>
          <p:cNvGrpSpPr/>
          <p:nvPr/>
        </p:nvGrpSpPr>
        <p:grpSpPr>
          <a:xfrm>
            <a:off x="476250" y="1182688"/>
            <a:ext cx="8191499" cy="3093220"/>
            <a:chOff x="476250" y="1882388"/>
            <a:chExt cx="8191499" cy="3093220"/>
          </a:xfrm>
        </p:grpSpPr>
        <p:pic>
          <p:nvPicPr>
            <p:cNvPr id="2385" name="Google Shape;2385;p155"/>
            <p:cNvPicPr preferRelativeResize="0"/>
            <p:nvPr/>
          </p:nvPicPr>
          <p:blipFill rotWithShape="1">
            <a:blip r:embed="rId3">
              <a:alphaModFix/>
            </a:blip>
            <a:srcRect b="0" l="0" r="0" t="49912"/>
            <a:stretch/>
          </p:blipFill>
          <p:spPr>
            <a:xfrm>
              <a:off x="476250" y="1882388"/>
              <a:ext cx="8191499" cy="3093220"/>
            </a:xfrm>
            <a:prstGeom prst="rect">
              <a:avLst/>
            </a:prstGeom>
            <a:noFill/>
            <a:ln>
              <a:noFill/>
            </a:ln>
          </p:spPr>
        </p:pic>
        <p:sp>
          <p:nvSpPr>
            <p:cNvPr id="2386" name="Google Shape;2386;p155"/>
            <p:cNvSpPr/>
            <p:nvPr/>
          </p:nvSpPr>
          <p:spPr>
            <a:xfrm>
              <a:off x="516625" y="4109975"/>
              <a:ext cx="4060200" cy="644400"/>
            </a:xfrm>
            <a:prstGeom prst="rect">
              <a:avLst/>
            </a:prstGeom>
            <a:solidFill>
              <a:srgbClr val="4241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600">
                  <a:solidFill>
                    <a:srgbClr val="FFFFFF"/>
                  </a:solidFill>
                </a:rPr>
                <a:t>假的！</a:t>
              </a:r>
              <a:endParaRPr b="1" sz="2600">
                <a:solidFill>
                  <a:srgbClr val="FFFFFF"/>
                </a:solidFill>
              </a:endParaRPr>
            </a:p>
          </p:txBody>
        </p:sp>
        <p:sp>
          <p:nvSpPr>
            <p:cNvPr id="2387" name="Google Shape;2387;p155"/>
            <p:cNvSpPr/>
            <p:nvPr/>
          </p:nvSpPr>
          <p:spPr>
            <a:xfrm>
              <a:off x="4435500" y="4109975"/>
              <a:ext cx="4218900" cy="644400"/>
            </a:xfrm>
            <a:prstGeom prst="rect">
              <a:avLst/>
            </a:prstGeom>
            <a:solidFill>
              <a:srgbClr val="4241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600">
                  <a:solidFill>
                    <a:srgbClr val="FFFFFF"/>
                  </a:solidFill>
                </a:rPr>
                <a:t>哎呀！我的眼睛業障重啊！</a:t>
              </a:r>
              <a:endParaRPr b="1" sz="2600">
                <a:solidFill>
                  <a:srgbClr val="FFFFFF"/>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7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Bakeman(1986)</a:t>
            </a:r>
            <a:endParaRPr sz="2400"/>
          </a:p>
          <a:p>
            <a:pPr indent="0" lvl="0" marL="0" rtl="0" algn="ctr">
              <a:spcBef>
                <a:spcPts val="0"/>
              </a:spcBef>
              <a:spcAft>
                <a:spcPts val="0"/>
              </a:spcAft>
              <a:buNone/>
            </a:pPr>
            <a:r>
              <a:rPr lang="zh-TW"/>
              <a:t>滯後</a:t>
            </a:r>
            <a:r>
              <a:rPr lang="zh-TW"/>
              <a:t>序列分析介紹目錄</a:t>
            </a:r>
            <a:endParaRPr/>
          </a:p>
        </p:txBody>
      </p:sp>
      <p:sp>
        <p:nvSpPr>
          <p:cNvPr id="1303" name="Google Shape;1303;p7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1304" name="Google Shape;1304;p75"/>
          <p:cNvSpPr txBox="1"/>
          <p:nvPr>
            <p:ph idx="2" type="body"/>
          </p:nvPr>
        </p:nvSpPr>
        <p:spPr>
          <a:xfrm>
            <a:off x="1883350" y="6431700"/>
            <a:ext cx="6308700" cy="259500"/>
          </a:xfrm>
          <a:prstGeom prst="rect">
            <a:avLst/>
          </a:prstGeom>
        </p:spPr>
        <p:txBody>
          <a:bodyPr anchorCtr="0" anchor="ctr" bIns="0" lIns="0" spcFirstLastPara="1" rIns="0" wrap="square" tIns="0">
            <a:normAutofit fontScale="85000" lnSpcReduction="20000"/>
          </a:bodyPr>
          <a:lstStyle/>
          <a:p>
            <a:pPr indent="0" lvl="0" marL="0" rtl="0" algn="r">
              <a:spcBef>
                <a:spcPts val="0"/>
              </a:spcBef>
              <a:spcAft>
                <a:spcPts val="0"/>
              </a:spcAft>
              <a:buNone/>
            </a:pPr>
            <a:r>
              <a:rPr lang="zh-TW" sz="1200">
                <a:solidFill>
                  <a:schemeClr val="dk1"/>
                </a:solidFill>
                <a:latin typeface="Cambria"/>
                <a:ea typeface="Cambria"/>
                <a:cs typeface="Cambria"/>
                <a:sym typeface="Cambria"/>
              </a:rPr>
              <a:t>Bakeman, R., &amp; Gottman, J. M. (1986). </a:t>
            </a:r>
            <a:r>
              <a:rPr i="1" lang="zh-TW" sz="1200">
                <a:solidFill>
                  <a:schemeClr val="dk1"/>
                </a:solidFill>
                <a:latin typeface="Cambria"/>
                <a:ea typeface="Cambria"/>
                <a:cs typeface="Cambria"/>
                <a:sym typeface="Cambria"/>
              </a:rPr>
              <a:t>Observing interaction: an introduction to sequential analysis</a:t>
            </a:r>
            <a:r>
              <a:rPr lang="zh-TW" sz="1200">
                <a:solidFill>
                  <a:schemeClr val="dk1"/>
                </a:solidFill>
                <a:latin typeface="Cambria"/>
                <a:ea typeface="Cambria"/>
                <a:cs typeface="Cambria"/>
                <a:sym typeface="Cambria"/>
              </a:rPr>
              <a:t>. Cambridge: University Press.</a:t>
            </a:r>
            <a:endParaRPr/>
          </a:p>
        </p:txBody>
      </p:sp>
      <p:sp>
        <p:nvSpPr>
          <p:cNvPr id="1305" name="Google Shape;1305;p75"/>
          <p:cNvSpPr txBox="1"/>
          <p:nvPr/>
        </p:nvSpPr>
        <p:spPr>
          <a:xfrm>
            <a:off x="533400" y="1447800"/>
            <a:ext cx="4019400" cy="4876800"/>
          </a:xfrm>
          <a:prstGeom prst="rect">
            <a:avLst/>
          </a:prstGeom>
          <a:noFill/>
          <a:ln>
            <a:noFill/>
          </a:ln>
        </p:spPr>
        <p:txBody>
          <a:bodyPr anchorCtr="0" anchor="t" bIns="45700" lIns="91425" spcFirstLastPara="1" rIns="91425" wrap="square" tIns="45700">
            <a:noAutofit/>
          </a:bodyPr>
          <a:lstStyle/>
          <a:p>
            <a:pPr indent="-514350" lvl="0" marL="514350" rtl="0" algn="l">
              <a:spcBef>
                <a:spcPts val="1000"/>
              </a:spcBef>
              <a:spcAft>
                <a:spcPts val="0"/>
              </a:spcAft>
              <a:buClr>
                <a:srgbClr val="0B5394"/>
              </a:buClr>
              <a:buSzPts val="2800"/>
              <a:buFont typeface="Calibri"/>
              <a:buAutoNum type="arabicPeriod"/>
            </a:pPr>
            <a:r>
              <a:rPr lang="zh-TW" sz="2800">
                <a:solidFill>
                  <a:srgbClr val="000000"/>
                </a:solidFill>
                <a:latin typeface="Cambria"/>
                <a:ea typeface="Cambria"/>
                <a:cs typeface="Cambria"/>
                <a:sym typeface="Cambria"/>
              </a:rPr>
              <a:t>介紹</a:t>
            </a:r>
            <a:endParaRPr sz="2800">
              <a:solidFill>
                <a:srgbClr val="000000"/>
              </a:solidFill>
              <a:latin typeface="Cambria"/>
              <a:ea typeface="Cambria"/>
              <a:cs typeface="Cambria"/>
              <a:sym typeface="Cambria"/>
            </a:endParaRPr>
          </a:p>
          <a:p>
            <a:pPr indent="-514350" lvl="0" marL="514350" rtl="0" algn="l">
              <a:spcBef>
                <a:spcPts val="1000"/>
              </a:spcBef>
              <a:spcAft>
                <a:spcPts val="0"/>
              </a:spcAft>
              <a:buClr>
                <a:srgbClr val="0B5394"/>
              </a:buClr>
              <a:buSzPts val="2800"/>
              <a:buFont typeface="Calibri"/>
              <a:buAutoNum type="arabicPeriod"/>
            </a:pPr>
            <a:r>
              <a:rPr lang="zh-TW" sz="2800">
                <a:solidFill>
                  <a:srgbClr val="FF0000"/>
                </a:solidFill>
                <a:latin typeface="Cambria"/>
                <a:ea typeface="Cambria"/>
                <a:cs typeface="Cambria"/>
                <a:sym typeface="Cambria"/>
              </a:rPr>
              <a:t>開發編碼表</a:t>
            </a:r>
            <a:br>
              <a:rPr lang="zh-TW" sz="2800">
                <a:solidFill>
                  <a:srgbClr val="FF0000"/>
                </a:solidFill>
                <a:latin typeface="Cambria"/>
                <a:ea typeface="Cambria"/>
                <a:cs typeface="Cambria"/>
                <a:sym typeface="Cambria"/>
              </a:rPr>
            </a:br>
            <a:r>
              <a:rPr lang="zh-TW" sz="2400">
                <a:solidFill>
                  <a:srgbClr val="FF0000"/>
                </a:solidFill>
                <a:latin typeface="Cambria"/>
                <a:ea typeface="Cambria"/>
                <a:cs typeface="Cambria"/>
                <a:sym typeface="Cambria"/>
              </a:rPr>
              <a:t>(coding scheme)</a:t>
            </a:r>
            <a:endParaRPr sz="2400">
              <a:solidFill>
                <a:srgbClr val="FF0000"/>
              </a:solidFill>
            </a:endParaRPr>
          </a:p>
          <a:p>
            <a:pPr indent="-514350" lvl="0" marL="514350" rtl="0" algn="l">
              <a:spcBef>
                <a:spcPts val="1000"/>
              </a:spcBef>
              <a:spcAft>
                <a:spcPts val="0"/>
              </a:spcAft>
              <a:buClr>
                <a:srgbClr val="0B5394"/>
              </a:buClr>
              <a:buSzPts val="2800"/>
              <a:buFont typeface="Calibri"/>
              <a:buAutoNum type="arabicPeriod"/>
            </a:pPr>
            <a:r>
              <a:rPr lang="zh-TW" sz="2800">
                <a:solidFill>
                  <a:srgbClr val="FF0000"/>
                </a:solidFill>
                <a:latin typeface="Cambria"/>
                <a:ea typeface="Cambria"/>
                <a:cs typeface="Cambria"/>
                <a:sym typeface="Cambria"/>
              </a:rPr>
              <a:t>記錄行為序列 </a:t>
            </a:r>
            <a:r>
              <a:rPr lang="zh-TW" sz="2400">
                <a:solidFill>
                  <a:srgbClr val="FF0000"/>
                </a:solidFill>
                <a:latin typeface="Cambria"/>
                <a:ea typeface="Cambria"/>
                <a:cs typeface="Cambria"/>
                <a:sym typeface="Cambria"/>
              </a:rPr>
              <a:t>(behavioral sequences)</a:t>
            </a:r>
            <a:endParaRPr sz="2400">
              <a:solidFill>
                <a:srgbClr val="FF0000"/>
              </a:solidFill>
            </a:endParaRPr>
          </a:p>
          <a:p>
            <a:pPr indent="-514350" lvl="0" marL="514350" rtl="0" algn="l">
              <a:spcBef>
                <a:spcPts val="1000"/>
              </a:spcBef>
              <a:spcAft>
                <a:spcPts val="0"/>
              </a:spcAft>
              <a:buClr>
                <a:srgbClr val="0B5394"/>
              </a:buClr>
              <a:buSzPts val="2800"/>
              <a:buFont typeface="Calibri"/>
              <a:buAutoNum type="arabicPeriod"/>
            </a:pPr>
            <a:r>
              <a:rPr lang="zh-TW" sz="2800">
                <a:solidFill>
                  <a:srgbClr val="FF0000"/>
                </a:solidFill>
                <a:latin typeface="Cambria"/>
                <a:ea typeface="Cambria"/>
                <a:cs typeface="Cambria"/>
                <a:sym typeface="Cambria"/>
              </a:rPr>
              <a:t>評估觀察者一致性 </a:t>
            </a:r>
            <a:r>
              <a:rPr lang="zh-TW" sz="2400">
                <a:solidFill>
                  <a:srgbClr val="FF0000"/>
                </a:solidFill>
                <a:latin typeface="Cambria"/>
                <a:ea typeface="Cambria"/>
                <a:cs typeface="Cambria"/>
                <a:sym typeface="Cambria"/>
              </a:rPr>
              <a:t>(observer agreement)</a:t>
            </a:r>
            <a:endParaRPr sz="2800">
              <a:solidFill>
                <a:srgbClr val="FF0000"/>
              </a:solidFill>
              <a:latin typeface="Cambria"/>
              <a:ea typeface="Cambria"/>
              <a:cs typeface="Cambria"/>
              <a:sym typeface="Cambria"/>
            </a:endParaRPr>
          </a:p>
          <a:p>
            <a:pPr indent="-514350" lvl="0" marL="514350" rtl="0" algn="l">
              <a:spcBef>
                <a:spcPts val="1000"/>
              </a:spcBef>
              <a:spcAft>
                <a:spcPts val="1000"/>
              </a:spcAft>
              <a:buClr>
                <a:srgbClr val="0B5394"/>
              </a:buClr>
              <a:buSzPts val="2800"/>
              <a:buFont typeface="Calibri"/>
              <a:buAutoNum type="arabicPeriod"/>
            </a:pPr>
            <a:r>
              <a:rPr lang="zh-TW" sz="2800">
                <a:solidFill>
                  <a:srgbClr val="FF0000"/>
                </a:solidFill>
                <a:latin typeface="Cambria"/>
                <a:ea typeface="Cambria"/>
                <a:cs typeface="Cambria"/>
                <a:sym typeface="Cambria"/>
              </a:rPr>
              <a:t>呈現觀察資料</a:t>
            </a:r>
            <a:endParaRPr sz="2800">
              <a:solidFill>
                <a:srgbClr val="FF0000"/>
              </a:solidFill>
              <a:latin typeface="Cambria"/>
              <a:ea typeface="Cambria"/>
              <a:cs typeface="Cambria"/>
              <a:sym typeface="Cambria"/>
            </a:endParaRPr>
          </a:p>
        </p:txBody>
      </p:sp>
      <p:sp>
        <p:nvSpPr>
          <p:cNvPr id="1306" name="Google Shape;1306;p75"/>
          <p:cNvSpPr txBox="1"/>
          <p:nvPr/>
        </p:nvSpPr>
        <p:spPr>
          <a:xfrm>
            <a:off x="4705350" y="1447800"/>
            <a:ext cx="4019400" cy="4876800"/>
          </a:xfrm>
          <a:prstGeom prst="rect">
            <a:avLst/>
          </a:prstGeom>
          <a:noFill/>
          <a:ln>
            <a:noFill/>
          </a:ln>
        </p:spPr>
        <p:txBody>
          <a:bodyPr anchorCtr="0" anchor="t" bIns="45700" lIns="91425" spcFirstLastPara="1" rIns="91425" wrap="square" tIns="45700">
            <a:noAutofit/>
          </a:bodyPr>
          <a:lstStyle/>
          <a:p>
            <a:pPr indent="-514350" lvl="0" marL="514350" rtl="0" algn="l">
              <a:spcBef>
                <a:spcPts val="1000"/>
              </a:spcBef>
              <a:spcAft>
                <a:spcPts val="0"/>
              </a:spcAft>
              <a:buClr>
                <a:srgbClr val="0B5394"/>
              </a:buClr>
              <a:buSzPts val="2800"/>
              <a:buFont typeface="Calibri"/>
              <a:buAutoNum type="arabicPeriod" startAt="6"/>
            </a:pPr>
            <a:r>
              <a:rPr lang="zh-TW" sz="2800">
                <a:solidFill>
                  <a:srgbClr val="FF0000"/>
                </a:solidFill>
                <a:latin typeface="Cambria"/>
                <a:ea typeface="Cambria"/>
                <a:cs typeface="Cambria"/>
                <a:sym typeface="Cambria"/>
              </a:rPr>
              <a:t>分析序列資料: 第1步</a:t>
            </a:r>
            <a:endParaRPr sz="2800">
              <a:solidFill>
                <a:srgbClr val="FF0000"/>
              </a:solidFill>
              <a:latin typeface="Cambria"/>
              <a:ea typeface="Cambria"/>
              <a:cs typeface="Cambria"/>
              <a:sym typeface="Cambria"/>
            </a:endParaRPr>
          </a:p>
          <a:p>
            <a:pPr indent="-514350" lvl="0" marL="514350" rtl="0" algn="l">
              <a:spcBef>
                <a:spcPts val="1000"/>
              </a:spcBef>
              <a:spcAft>
                <a:spcPts val="0"/>
              </a:spcAft>
              <a:buClr>
                <a:srgbClr val="0B5394"/>
              </a:buClr>
              <a:buSzPts val="2800"/>
              <a:buFont typeface="Calibri"/>
              <a:buAutoNum type="arabicPeriod" startAt="6"/>
            </a:pPr>
            <a:r>
              <a:rPr lang="zh-TW" sz="2800">
                <a:solidFill>
                  <a:srgbClr val="FF0000"/>
                </a:solidFill>
                <a:latin typeface="Cambria"/>
                <a:ea typeface="Cambria"/>
                <a:cs typeface="Cambria"/>
                <a:sym typeface="Cambria"/>
              </a:rPr>
              <a:t>分析事件序列 </a:t>
            </a:r>
            <a:br>
              <a:rPr lang="zh-TW" sz="2800">
                <a:solidFill>
                  <a:srgbClr val="FF0000"/>
                </a:solidFill>
                <a:latin typeface="Cambria"/>
                <a:ea typeface="Cambria"/>
                <a:cs typeface="Cambria"/>
                <a:sym typeface="Cambria"/>
              </a:rPr>
            </a:br>
            <a:r>
              <a:rPr lang="zh-TW" sz="2400">
                <a:solidFill>
                  <a:srgbClr val="FF0000"/>
                </a:solidFill>
                <a:latin typeface="Cambria"/>
                <a:ea typeface="Cambria"/>
                <a:cs typeface="Cambria"/>
                <a:sym typeface="Cambria"/>
              </a:rPr>
              <a:t>(event sequences)</a:t>
            </a:r>
            <a:endParaRPr sz="2400">
              <a:solidFill>
                <a:srgbClr val="FF0000"/>
              </a:solidFill>
            </a:endParaRPr>
          </a:p>
          <a:p>
            <a:pPr indent="-514350" lvl="0" marL="514350" rtl="0" algn="l">
              <a:spcBef>
                <a:spcPts val="1000"/>
              </a:spcBef>
              <a:spcAft>
                <a:spcPts val="0"/>
              </a:spcAft>
              <a:buClr>
                <a:srgbClr val="0B5394"/>
              </a:buClr>
              <a:buSzPts val="2800"/>
              <a:buFont typeface="Calibri"/>
              <a:buAutoNum type="arabicPeriod" startAt="6"/>
            </a:pPr>
            <a:r>
              <a:rPr lang="zh-TW" sz="2800">
                <a:latin typeface="Cambria"/>
                <a:ea typeface="Cambria"/>
                <a:cs typeface="Cambria"/>
                <a:sym typeface="Cambria"/>
              </a:rPr>
              <a:t>分析時間序列 </a:t>
            </a:r>
            <a:br>
              <a:rPr lang="zh-TW" sz="2800">
                <a:latin typeface="Cambria"/>
                <a:ea typeface="Cambria"/>
                <a:cs typeface="Cambria"/>
                <a:sym typeface="Cambria"/>
              </a:rPr>
            </a:br>
            <a:r>
              <a:rPr lang="zh-TW" sz="2400">
                <a:latin typeface="Cambria"/>
                <a:ea typeface="Cambria"/>
                <a:cs typeface="Cambria"/>
                <a:sym typeface="Cambria"/>
              </a:rPr>
              <a:t>(time sequences)</a:t>
            </a:r>
            <a:endParaRPr sz="2400"/>
          </a:p>
          <a:p>
            <a:pPr indent="-514350" lvl="0" marL="514350" rtl="0" algn="l">
              <a:spcBef>
                <a:spcPts val="1000"/>
              </a:spcBef>
              <a:spcAft>
                <a:spcPts val="0"/>
              </a:spcAft>
              <a:buClr>
                <a:srgbClr val="0B5394"/>
              </a:buClr>
              <a:buSzPts val="2800"/>
              <a:buFont typeface="Calibri"/>
              <a:buAutoNum type="arabicPeriod" startAt="6"/>
            </a:pPr>
            <a:r>
              <a:rPr lang="zh-TW" sz="2800">
                <a:solidFill>
                  <a:srgbClr val="000000"/>
                </a:solidFill>
                <a:latin typeface="Cambria"/>
                <a:ea typeface="Cambria"/>
                <a:cs typeface="Cambria"/>
                <a:sym typeface="Cambria"/>
              </a:rPr>
              <a:t>分析跨分類事件 </a:t>
            </a:r>
            <a:r>
              <a:rPr lang="zh-TW" sz="2400">
                <a:solidFill>
                  <a:srgbClr val="000000"/>
                </a:solidFill>
                <a:latin typeface="Cambria"/>
                <a:ea typeface="Cambria"/>
                <a:cs typeface="Cambria"/>
                <a:sym typeface="Cambria"/>
              </a:rPr>
              <a:t>(cross-classified events)</a:t>
            </a:r>
            <a:endParaRPr sz="2400"/>
          </a:p>
          <a:p>
            <a:pPr indent="-514350" lvl="0" marL="514350" rtl="0" algn="l">
              <a:spcBef>
                <a:spcPts val="1000"/>
              </a:spcBef>
              <a:spcAft>
                <a:spcPts val="1000"/>
              </a:spcAft>
              <a:buClr>
                <a:srgbClr val="0B5394"/>
              </a:buClr>
              <a:buSzPts val="2800"/>
              <a:buFont typeface="Calibri"/>
              <a:buAutoNum type="arabicPeriod" startAt="6"/>
            </a:pPr>
            <a:r>
              <a:rPr lang="zh-TW" sz="2800">
                <a:solidFill>
                  <a:srgbClr val="000000"/>
                </a:solidFill>
                <a:latin typeface="Cambria"/>
                <a:ea typeface="Cambria"/>
                <a:cs typeface="Cambria"/>
                <a:sym typeface="Cambria"/>
              </a:rPr>
              <a:t>結語</a:t>
            </a:r>
            <a:endParaRPr sz="2800">
              <a:solidFill>
                <a:srgbClr val="000000"/>
              </a:solidFill>
              <a:latin typeface="Cambria"/>
              <a:ea typeface="Cambria"/>
              <a:cs typeface="Cambria"/>
              <a:sym typeface="Cambria"/>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15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2393" name="Google Shape;2393;p15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複雜的例子</a:t>
            </a:r>
            <a:endParaRPr sz="2400"/>
          </a:p>
          <a:p>
            <a:pPr indent="0" lvl="0" marL="0" rtl="0" algn="ctr">
              <a:spcBef>
                <a:spcPts val="0"/>
              </a:spcBef>
              <a:spcAft>
                <a:spcPts val="0"/>
              </a:spcAft>
              <a:buNone/>
            </a:pPr>
            <a:r>
              <a:rPr lang="zh-TW"/>
              <a:t>分析三重威脅</a:t>
            </a:r>
            <a:endParaRPr/>
          </a:p>
        </p:txBody>
      </p:sp>
      <p:sp>
        <p:nvSpPr>
          <p:cNvPr id="2394" name="Google Shape;2394;p15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395" name="Google Shape;2395;p15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396" name="Google Shape;2396;p156"/>
          <p:cNvGraphicFramePr/>
          <p:nvPr/>
        </p:nvGraphicFramePr>
        <p:xfrm>
          <a:off x="828413" y="1201055"/>
          <a:ext cx="3000000" cy="3000000"/>
        </p:xfrm>
        <a:graphic>
          <a:graphicData uri="http://schemas.openxmlformats.org/drawingml/2006/table">
            <a:tbl>
              <a:tblPr>
                <a:noFill/>
                <a:tableStyleId>{26D9D326-6533-4BB5-A6C5-8BFCD533F74D}</a:tableStyleId>
              </a:tblPr>
              <a:tblGrid>
                <a:gridCol w="1116200"/>
                <a:gridCol w="667850"/>
                <a:gridCol w="1380700"/>
                <a:gridCol w="815750"/>
                <a:gridCol w="989100"/>
                <a:gridCol w="1098525"/>
                <a:gridCol w="1098525"/>
              </a:tblGrid>
              <a:tr h="386000">
                <a:tc gridSpan="3" rowSpan="2">
                  <a:txBody>
                    <a:bodyPr/>
                    <a:lstStyle/>
                    <a:p>
                      <a:pPr indent="0" lvl="0" marL="0" rtl="0" algn="l">
                        <a:spcBef>
                          <a:spcPts val="0"/>
                        </a:spcBef>
                        <a:spcAft>
                          <a:spcPts val="0"/>
                        </a:spcAft>
                        <a:buNone/>
                      </a:pPr>
                      <a:r>
                        <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hMerge="1"/>
                <a:tc rowSpan="2" hMerge="1"/>
                <a:tc gridSpan="4">
                  <a:txBody>
                    <a:bodyPr/>
                    <a:lstStyle/>
                    <a:p>
                      <a:pPr indent="0" lvl="0" marL="0" rtl="0" algn="ctr">
                        <a:spcBef>
                          <a:spcPts val="0"/>
                        </a:spcBef>
                        <a:spcAft>
                          <a:spcPts val="0"/>
                        </a:spcAft>
                        <a:buNone/>
                      </a:pPr>
                      <a:r>
                        <a:rPr lang="zh-TW" sz="1800">
                          <a:solidFill>
                            <a:srgbClr val="FFFFFF"/>
                          </a:solidFill>
                        </a:rPr>
                        <a:t>Lag 1 (t)</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hMerge="1"/>
                <a:tc hMerge="1"/>
                <a:tc hMerge="1"/>
              </a:tr>
              <a:tr h="378100">
                <a:tc gridSpan="3" vMerge="1"/>
                <a:tc hMerge="1" vMerge="1"/>
                <a:tc hMerge="1" vMerge="1"/>
                <a:tc>
                  <a:txBody>
                    <a:bodyPr/>
                    <a:lstStyle/>
                    <a:p>
                      <a:pPr indent="0" lvl="0" marL="0" rtl="0" algn="l">
                        <a:spcBef>
                          <a:spcPts val="0"/>
                        </a:spcBef>
                        <a:spcAft>
                          <a:spcPts val="0"/>
                        </a:spcAft>
                        <a:buNone/>
                      </a:pPr>
                      <a:r>
                        <a:rPr lang="zh-TW" sz="1800">
                          <a:solidFill>
                            <a:srgbClr val="FFFFFF"/>
                          </a:solidFill>
                        </a:rPr>
                        <a:t>三重</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投球</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傳球</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運球</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r>
              <a:tr h="388725">
                <a:tc rowSpan="8">
                  <a:txBody>
                    <a:bodyPr/>
                    <a:lstStyle/>
                    <a:p>
                      <a:pPr indent="0" lvl="0" marL="0" rtl="0" algn="l">
                        <a:spcBef>
                          <a:spcPts val="0"/>
                        </a:spcBef>
                        <a:spcAft>
                          <a:spcPts val="0"/>
                        </a:spcAft>
                        <a:buNone/>
                      </a:pPr>
                      <a:r>
                        <a:rPr lang="zh-TW" sz="2400">
                          <a:solidFill>
                            <a:srgbClr val="FFFFFF"/>
                          </a:solidFill>
                        </a:rPr>
                        <a:t>Lag 0</a:t>
                      </a:r>
                      <a:endParaRPr sz="2400">
                        <a:solidFill>
                          <a:srgbClr val="FFFFFF"/>
                        </a:solidFill>
                      </a:endParaRPr>
                    </a:p>
                    <a:p>
                      <a:pPr indent="0" lvl="0" marL="0" rtl="0" algn="l">
                        <a:spcBef>
                          <a:spcPts val="0"/>
                        </a:spcBef>
                        <a:spcAft>
                          <a:spcPts val="0"/>
                        </a:spcAft>
                        <a:buNone/>
                      </a:pPr>
                      <a:r>
                        <a:rPr lang="zh-TW" sz="2400">
                          <a:solidFill>
                            <a:srgbClr val="FFFFFF"/>
                          </a:solidFill>
                        </a:rPr>
                        <a:t>(g)</a:t>
                      </a:r>
                      <a:endParaRPr sz="24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rowSpan="2">
                  <a:txBody>
                    <a:bodyPr/>
                    <a:lstStyle/>
                    <a:p>
                      <a:pPr indent="0" lvl="0" marL="0" rtl="0" algn="l">
                        <a:spcBef>
                          <a:spcPts val="0"/>
                        </a:spcBef>
                        <a:spcAft>
                          <a:spcPts val="0"/>
                        </a:spcAft>
                        <a:buNone/>
                      </a:pPr>
                      <a:r>
                        <a:rPr lang="zh-TW" sz="2400">
                          <a:solidFill>
                            <a:srgbClr val="FFFFFF"/>
                          </a:solidFill>
                        </a:rPr>
                        <a:t>三重</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頻率</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14</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10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000"/>
                        <a:t>0.00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2.08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-0.76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-2.01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380750">
                <a:tc vMerge="1"/>
                <a:tc rowSpan="2">
                  <a:txBody>
                    <a:bodyPr/>
                    <a:lstStyle/>
                    <a:p>
                      <a:pPr indent="0" lvl="0" marL="0" rtl="0" algn="l">
                        <a:spcBef>
                          <a:spcPts val="0"/>
                        </a:spcBef>
                        <a:spcAft>
                          <a:spcPts val="0"/>
                        </a:spcAft>
                        <a:buNone/>
                      </a:pPr>
                      <a:r>
                        <a:rPr lang="zh-TW" sz="2400">
                          <a:solidFill>
                            <a:srgbClr val="FFFFFF"/>
                          </a:solidFill>
                        </a:rPr>
                        <a:t>投球</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頻率</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510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000"/>
                        <a:t>0.00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-2.73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0.05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3.85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r>
              <a:tr h="380750">
                <a:tc vMerge="1"/>
                <a:tc rowSpan="2">
                  <a:txBody>
                    <a:bodyPr/>
                    <a:lstStyle/>
                    <a:p>
                      <a:pPr indent="0" lvl="0" marL="0" rtl="0" algn="l">
                        <a:spcBef>
                          <a:spcPts val="0"/>
                        </a:spcBef>
                        <a:spcAft>
                          <a:spcPts val="0"/>
                        </a:spcAft>
                        <a:buNone/>
                      </a:pPr>
                      <a:r>
                        <a:rPr lang="zh-TW" sz="2400">
                          <a:solidFill>
                            <a:srgbClr val="FFFFFF"/>
                          </a:solidFill>
                        </a:rPr>
                        <a:t>傳球</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頻率</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10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3</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8075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000"/>
                        <a:t>0.00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1.22</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-2.39</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1.27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380750">
                <a:tc vMerge="1"/>
                <a:tc rowSpan="2">
                  <a:txBody>
                    <a:bodyPr/>
                    <a:lstStyle/>
                    <a:p>
                      <a:pPr indent="0" lvl="0" marL="0" rtl="0" algn="l">
                        <a:spcBef>
                          <a:spcPts val="0"/>
                        </a:spcBef>
                        <a:spcAft>
                          <a:spcPts val="0"/>
                        </a:spcAft>
                        <a:buNone/>
                      </a:pPr>
                      <a:r>
                        <a:rPr lang="zh-TW" sz="2400">
                          <a:solidFill>
                            <a:srgbClr val="FFFFFF"/>
                          </a:solidFill>
                        </a:rPr>
                        <a:t>運球</a:t>
                      </a:r>
                      <a:endParaRPr sz="24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l">
                        <a:spcBef>
                          <a:spcPts val="0"/>
                        </a:spcBef>
                        <a:spcAft>
                          <a:spcPts val="0"/>
                        </a:spcAft>
                        <a:buNone/>
                      </a:pPr>
                      <a:r>
                        <a:rPr lang="zh-TW" sz="1800">
                          <a:solidFill>
                            <a:srgbClr val="FFFFFF"/>
                          </a:solidFill>
                        </a:rPr>
                        <a:t>頻率</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1F497D"/>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r">
                        <a:spcBef>
                          <a:spcPts val="0"/>
                        </a:spcBef>
                        <a:spcAft>
                          <a:spcPts val="0"/>
                        </a:spcAft>
                        <a:buNone/>
                      </a:pPr>
                      <a:r>
                        <a:rPr lang="zh-TW" sz="2000"/>
                        <a:t>7</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629300">
                <a:tc vMerge="1"/>
                <a:tc vMerge="1"/>
                <a:tc>
                  <a:txBody>
                    <a:bodyPr/>
                    <a:lstStyle/>
                    <a:p>
                      <a:pPr indent="0" lvl="0" marL="0" rtl="0" algn="l">
                        <a:spcBef>
                          <a:spcPts val="0"/>
                        </a:spcBef>
                        <a:spcAft>
                          <a:spcPts val="0"/>
                        </a:spcAft>
                        <a:buNone/>
                      </a:pPr>
                      <a:r>
                        <a:rPr lang="zh-TW" sz="1800">
                          <a:solidFill>
                            <a:srgbClr val="FFFFFF"/>
                          </a:solidFill>
                        </a:rPr>
                        <a:t>調整後殘差</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7F6000"/>
                    </a:solidFill>
                  </a:tcPr>
                </a:tc>
                <a:tc>
                  <a:txBody>
                    <a:bodyPr/>
                    <a:lstStyle/>
                    <a:p>
                      <a:pPr indent="0" lvl="0" marL="0" rtl="0" algn="r">
                        <a:spcBef>
                          <a:spcPts val="0"/>
                        </a:spcBef>
                        <a:spcAft>
                          <a:spcPts val="0"/>
                        </a:spcAft>
                        <a:buNone/>
                      </a:pPr>
                      <a:r>
                        <a:rPr lang="zh-TW" sz="2000"/>
                        <a:t>0.00</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-1.78</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000"/>
                        <a:t>3.25</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FF00"/>
                    </a:solidFill>
                  </a:tcPr>
                </a:tc>
                <a:tc>
                  <a:txBody>
                    <a:bodyPr/>
                    <a:lstStyle/>
                    <a:p>
                      <a:pPr indent="0" lvl="0" marL="0" rtl="0" algn="r">
                        <a:spcBef>
                          <a:spcPts val="0"/>
                        </a:spcBef>
                        <a:spcAft>
                          <a:spcPts val="0"/>
                        </a:spcAft>
                        <a:buNone/>
                      </a:pPr>
                      <a:r>
                        <a:rPr lang="zh-TW" sz="2000"/>
                        <a:t>-1.56</a:t>
                      </a:r>
                      <a:endParaRPr sz="20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sp>
        <p:nvSpPr>
          <p:cNvPr id="2401" name="Google Shape;2401;p15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Clr>
                <a:schemeClr val="dk1"/>
              </a:buClr>
              <a:buSzPts val="1100"/>
              <a:buFont typeface="Arial"/>
              <a:buNone/>
            </a:pPr>
            <a:r>
              <a:rPr lang="zh-TW" sz="2400"/>
              <a:t>複雜的例子</a:t>
            </a:r>
            <a:endParaRPr sz="2400"/>
          </a:p>
          <a:p>
            <a:pPr indent="0" lvl="0" marL="0" rtl="0" algn="ctr">
              <a:spcBef>
                <a:spcPts val="0"/>
              </a:spcBef>
              <a:spcAft>
                <a:spcPts val="0"/>
              </a:spcAft>
              <a:buNone/>
            </a:pPr>
            <a:r>
              <a:rPr lang="zh-TW"/>
              <a:t>分析三重威脅</a:t>
            </a:r>
            <a:endParaRPr/>
          </a:p>
        </p:txBody>
      </p:sp>
      <p:sp>
        <p:nvSpPr>
          <p:cNvPr id="2402" name="Google Shape;2402;p1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03" name="Google Shape;2403;p15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04" name="Google Shape;2404;p157"/>
          <p:cNvSpPr/>
          <p:nvPr/>
        </p:nvSpPr>
        <p:spPr>
          <a:xfrm>
            <a:off x="3504749" y="1941450"/>
            <a:ext cx="21345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三重威脅</a:t>
            </a:r>
            <a:endParaRPr sz="3200"/>
          </a:p>
        </p:txBody>
      </p:sp>
      <p:sp>
        <p:nvSpPr>
          <p:cNvPr id="2405" name="Google Shape;2405;p157"/>
          <p:cNvSpPr/>
          <p:nvPr/>
        </p:nvSpPr>
        <p:spPr>
          <a:xfrm>
            <a:off x="1254274" y="3391350"/>
            <a:ext cx="21345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投球</a:t>
            </a:r>
            <a:endParaRPr sz="3200"/>
          </a:p>
        </p:txBody>
      </p:sp>
      <p:sp>
        <p:nvSpPr>
          <p:cNvPr id="2406" name="Google Shape;2406;p157"/>
          <p:cNvSpPr/>
          <p:nvPr/>
        </p:nvSpPr>
        <p:spPr>
          <a:xfrm>
            <a:off x="3504749" y="4826750"/>
            <a:ext cx="21345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傳球</a:t>
            </a:r>
            <a:endParaRPr sz="3200"/>
          </a:p>
        </p:txBody>
      </p:sp>
      <p:sp>
        <p:nvSpPr>
          <p:cNvPr id="2407" name="Google Shape;2407;p157"/>
          <p:cNvSpPr/>
          <p:nvPr/>
        </p:nvSpPr>
        <p:spPr>
          <a:xfrm>
            <a:off x="5984074" y="3391350"/>
            <a:ext cx="21345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運球</a:t>
            </a:r>
            <a:endParaRPr sz="3200"/>
          </a:p>
        </p:txBody>
      </p:sp>
      <p:cxnSp>
        <p:nvCxnSpPr>
          <p:cNvPr id="2408" name="Google Shape;2408;p157"/>
          <p:cNvCxnSpPr>
            <a:endCxn id="2405" idx="0"/>
          </p:cNvCxnSpPr>
          <p:nvPr/>
        </p:nvCxnSpPr>
        <p:spPr>
          <a:xfrm flipH="1">
            <a:off x="2321524" y="2323050"/>
            <a:ext cx="1183200" cy="1068300"/>
          </a:xfrm>
          <a:prstGeom prst="straightConnector1">
            <a:avLst/>
          </a:prstGeom>
          <a:noFill/>
          <a:ln cap="flat" cmpd="sng" w="38100">
            <a:solidFill>
              <a:srgbClr val="000000"/>
            </a:solidFill>
            <a:prstDash val="solid"/>
            <a:round/>
            <a:headEnd len="med" w="med" type="none"/>
            <a:tailEnd len="med" w="med" type="stealth"/>
          </a:ln>
        </p:spPr>
      </p:cxnSp>
      <p:cxnSp>
        <p:nvCxnSpPr>
          <p:cNvPr id="2409" name="Google Shape;2409;p157"/>
          <p:cNvCxnSpPr>
            <a:endCxn id="2407" idx="1"/>
          </p:cNvCxnSpPr>
          <p:nvPr/>
        </p:nvCxnSpPr>
        <p:spPr>
          <a:xfrm>
            <a:off x="3388774" y="3773100"/>
            <a:ext cx="2595300" cy="0"/>
          </a:xfrm>
          <a:prstGeom prst="straightConnector1">
            <a:avLst/>
          </a:prstGeom>
          <a:noFill/>
          <a:ln cap="flat" cmpd="sng" w="76200">
            <a:solidFill>
              <a:srgbClr val="000000"/>
            </a:solidFill>
            <a:prstDash val="solid"/>
            <a:round/>
            <a:headEnd len="med" w="med" type="none"/>
            <a:tailEnd len="med" w="med" type="triangle"/>
          </a:ln>
        </p:spPr>
      </p:cxnSp>
      <p:cxnSp>
        <p:nvCxnSpPr>
          <p:cNvPr id="2410" name="Google Shape;2410;p157"/>
          <p:cNvCxnSpPr>
            <a:stCxn id="2407" idx="2"/>
            <a:endCxn id="2406" idx="3"/>
          </p:cNvCxnSpPr>
          <p:nvPr/>
        </p:nvCxnSpPr>
        <p:spPr>
          <a:xfrm flipH="1">
            <a:off x="5639224" y="4154850"/>
            <a:ext cx="1412100" cy="1053600"/>
          </a:xfrm>
          <a:prstGeom prst="straightConnector1">
            <a:avLst/>
          </a:prstGeom>
          <a:noFill/>
          <a:ln cap="flat" cmpd="sng" w="76200">
            <a:solidFill>
              <a:srgbClr val="000000"/>
            </a:solidFill>
            <a:prstDash val="solid"/>
            <a:round/>
            <a:headEnd len="med" w="med" type="none"/>
            <a:tailEnd len="med" w="med" type="triangle"/>
          </a:ln>
        </p:spPr>
      </p:cxnSp>
      <p:sp>
        <p:nvSpPr>
          <p:cNvPr id="2411" name="Google Shape;2411;p157"/>
          <p:cNvSpPr txBox="1"/>
          <p:nvPr/>
        </p:nvSpPr>
        <p:spPr>
          <a:xfrm>
            <a:off x="2073725" y="2656950"/>
            <a:ext cx="1258800" cy="40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t>2.077</a:t>
            </a:r>
            <a:endParaRPr sz="2400"/>
          </a:p>
        </p:txBody>
      </p:sp>
      <p:sp>
        <p:nvSpPr>
          <p:cNvPr id="2412" name="Google Shape;2412;p157"/>
          <p:cNvSpPr txBox="1"/>
          <p:nvPr/>
        </p:nvSpPr>
        <p:spPr>
          <a:xfrm>
            <a:off x="3796000" y="3565600"/>
            <a:ext cx="1258800" cy="40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t>3.851</a:t>
            </a:r>
            <a:endParaRPr sz="2400"/>
          </a:p>
        </p:txBody>
      </p:sp>
      <p:sp>
        <p:nvSpPr>
          <p:cNvPr id="2413" name="Google Shape;2413;p157"/>
          <p:cNvSpPr txBox="1"/>
          <p:nvPr/>
        </p:nvSpPr>
        <p:spPr>
          <a:xfrm>
            <a:off x="6285900" y="4481400"/>
            <a:ext cx="1258800" cy="40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t>3.251</a:t>
            </a:r>
            <a:endParaRPr sz="2400"/>
          </a:p>
        </p:txBody>
      </p:sp>
      <p:sp>
        <p:nvSpPr>
          <p:cNvPr id="2414" name="Google Shape;2414;p157"/>
          <p:cNvSpPr/>
          <p:nvPr/>
        </p:nvSpPr>
        <p:spPr>
          <a:xfrm>
            <a:off x="5984075" y="1804413"/>
            <a:ext cx="2587200" cy="902100"/>
          </a:xfrm>
          <a:prstGeom prst="wedgeRoundRectCallout">
            <a:avLst>
              <a:gd fmla="val -62969" name="adj1"/>
              <a:gd fmla="val 139421" name="adj2"/>
              <a:gd fmla="val 0" name="adj3"/>
            </a:avLst>
          </a:prstGeom>
          <a:solidFill>
            <a:srgbClr val="351C75"/>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調整後殘差</a:t>
            </a:r>
            <a:endParaRPr sz="2400">
              <a:solidFill>
                <a:srgbClr val="FFFFFF"/>
              </a:solidFill>
            </a:endParaRPr>
          </a:p>
          <a:p>
            <a:pPr indent="0" lvl="0" marL="0" rtl="0" algn="ctr">
              <a:spcBef>
                <a:spcPts val="0"/>
              </a:spcBef>
              <a:spcAft>
                <a:spcPts val="0"/>
              </a:spcAft>
              <a:buNone/>
            </a:pPr>
            <a:r>
              <a:rPr lang="zh-TW" sz="2400">
                <a:solidFill>
                  <a:srgbClr val="FFFFFF"/>
                </a:solidFill>
              </a:rPr>
              <a:t>越大，線越粗</a:t>
            </a:r>
            <a:endParaRPr sz="24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8" name="Shape 2418"/>
        <p:cNvGrpSpPr/>
        <p:nvPr/>
      </p:nvGrpSpPr>
      <p:grpSpPr>
        <a:xfrm>
          <a:off x="0" y="0"/>
          <a:ext cx="0" cy="0"/>
          <a:chOff x="0" y="0"/>
          <a:chExt cx="0" cy="0"/>
        </a:xfrm>
      </p:grpSpPr>
      <p:sp>
        <p:nvSpPr>
          <p:cNvPr id="2419" name="Google Shape;2419;p15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注意：只可解釋一階事件序列</a:t>
            </a:r>
            <a:endParaRPr/>
          </a:p>
        </p:txBody>
      </p:sp>
      <p:sp>
        <p:nvSpPr>
          <p:cNvPr id="2420" name="Google Shape;2420;p1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21" name="Google Shape;2421;p15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22" name="Google Shape;2422;p158"/>
          <p:cNvSpPr txBox="1"/>
          <p:nvPr/>
        </p:nvSpPr>
        <p:spPr>
          <a:xfrm>
            <a:off x="629325" y="1402850"/>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1F497D"/>
                </a:solidFill>
                <a:latin typeface="Microsoft JhengHei"/>
                <a:ea typeface="Microsoft JhengHei"/>
                <a:cs typeface="Microsoft JhengHei"/>
                <a:sym typeface="Microsoft JhengHei"/>
              </a:rPr>
              <a:t>正確的結論</a:t>
            </a:r>
            <a:endParaRPr b="1" sz="2400">
              <a:solidFill>
                <a:srgbClr val="1F497D"/>
              </a:solidFill>
              <a:latin typeface="Microsoft JhengHei"/>
              <a:ea typeface="Microsoft JhengHei"/>
              <a:cs typeface="Microsoft JhengHei"/>
              <a:sym typeface="Microsoft JhengHei"/>
            </a:endParaRPr>
          </a:p>
        </p:txBody>
      </p:sp>
      <p:sp>
        <p:nvSpPr>
          <p:cNvPr id="2423" name="Google Shape;2423;p158"/>
          <p:cNvSpPr txBox="1"/>
          <p:nvPr/>
        </p:nvSpPr>
        <p:spPr>
          <a:xfrm>
            <a:off x="630238" y="1970838"/>
            <a:ext cx="3868800" cy="4032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事件「三重威脅」到事件「投球」</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Microsoft JhengHei"/>
              <a:buChar char="●"/>
            </a:pPr>
            <a:r>
              <a:rPr lang="zh-TW" sz="2400">
                <a:solidFill>
                  <a:srgbClr val="000000"/>
                </a:solidFill>
                <a:latin typeface="Microsoft JhengHei"/>
                <a:ea typeface="Microsoft JhengHei"/>
                <a:cs typeface="Microsoft JhengHei"/>
                <a:sym typeface="Microsoft JhengHei"/>
              </a:rPr>
              <a:t>事件「投球」到事件「運球」</a:t>
            </a:r>
            <a:endParaRPr sz="2400">
              <a:solidFill>
                <a:srgbClr val="000000"/>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000000"/>
              </a:buClr>
              <a:buSzPts val="2400"/>
              <a:buFont typeface="Microsoft JhengHei"/>
              <a:buChar char="●"/>
            </a:pPr>
            <a:r>
              <a:rPr lang="zh-TW" sz="2400">
                <a:solidFill>
                  <a:srgbClr val="000000"/>
                </a:solidFill>
                <a:latin typeface="Microsoft JhengHei"/>
                <a:ea typeface="Microsoft JhengHei"/>
                <a:cs typeface="Microsoft JhengHei"/>
                <a:sym typeface="Microsoft JhengHei"/>
              </a:rPr>
              <a:t>事件「運球」到事件「傳球」</a:t>
            </a:r>
            <a:endParaRPr sz="2400">
              <a:solidFill>
                <a:srgbClr val="000000"/>
              </a:solidFill>
              <a:latin typeface="Microsoft JhengHei"/>
              <a:ea typeface="Microsoft JhengHei"/>
              <a:cs typeface="Microsoft JhengHei"/>
              <a:sym typeface="Microsoft JhengHei"/>
            </a:endParaRPr>
          </a:p>
          <a:p>
            <a:pPr indent="0" lvl="0" marL="0" rtl="0" algn="ctr">
              <a:lnSpc>
                <a:spcPct val="115000"/>
              </a:lnSpc>
              <a:spcBef>
                <a:spcPts val="560"/>
              </a:spcBef>
              <a:spcAft>
                <a:spcPts val="0"/>
              </a:spcAft>
              <a:buNone/>
            </a:pPr>
            <a:r>
              <a:rPr lang="zh-TW" sz="2400">
                <a:solidFill>
                  <a:srgbClr val="000000"/>
                </a:solidFill>
                <a:latin typeface="Microsoft JhengHei"/>
                <a:ea typeface="Microsoft JhengHei"/>
                <a:cs typeface="Microsoft JhengHei"/>
                <a:sym typeface="Microsoft JhengHei"/>
              </a:rPr>
              <a:t>以上序列出現顯著轉移</a:t>
            </a:r>
            <a:endParaRPr sz="2400">
              <a:solidFill>
                <a:srgbClr val="000000"/>
              </a:solidFill>
              <a:latin typeface="Microsoft JhengHei"/>
              <a:ea typeface="Microsoft JhengHei"/>
              <a:cs typeface="Microsoft JhengHei"/>
              <a:sym typeface="Microsoft JhengHei"/>
            </a:endParaRPr>
          </a:p>
        </p:txBody>
      </p:sp>
      <p:sp>
        <p:nvSpPr>
          <p:cNvPr id="2424" name="Google Shape;2424;p158"/>
          <p:cNvSpPr txBox="1"/>
          <p:nvPr/>
        </p:nvSpPr>
        <p:spPr>
          <a:xfrm>
            <a:off x="4629150" y="1970838"/>
            <a:ext cx="3887700" cy="4032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Microsoft JhengHei"/>
              <a:buChar char="●"/>
            </a:pPr>
            <a:r>
              <a:rPr lang="zh-TW" sz="2400">
                <a:solidFill>
                  <a:srgbClr val="000000"/>
                </a:solidFill>
                <a:latin typeface="Microsoft JhengHei"/>
                <a:ea typeface="Microsoft JhengHei"/>
                <a:cs typeface="Microsoft JhengHei"/>
                <a:sym typeface="Microsoft JhengHei"/>
              </a:rPr>
              <a:t>事件「三重威脅」到事件「投球」、再到事件「投球」、再到事件「運球」、最後是事件「傳球」</a:t>
            </a:r>
            <a:endParaRPr sz="2400">
              <a:solidFill>
                <a:srgbClr val="000000"/>
              </a:solidFill>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t/>
            </a:r>
            <a:endParaRPr sz="2400">
              <a:solidFill>
                <a:srgbClr val="000000"/>
              </a:solidFill>
              <a:latin typeface="Microsoft JhengHei"/>
              <a:ea typeface="Microsoft JhengHei"/>
              <a:cs typeface="Microsoft JhengHei"/>
              <a:sym typeface="Microsoft JhengHei"/>
            </a:endParaRPr>
          </a:p>
          <a:p>
            <a:pPr indent="0" lvl="0" marL="0" rtl="0" algn="ctr">
              <a:lnSpc>
                <a:spcPct val="115000"/>
              </a:lnSpc>
              <a:spcBef>
                <a:spcPts val="560"/>
              </a:spcBef>
              <a:spcAft>
                <a:spcPts val="0"/>
              </a:spcAft>
              <a:buNone/>
            </a:pPr>
            <a:r>
              <a:rPr lang="zh-TW" sz="2400">
                <a:solidFill>
                  <a:srgbClr val="000000"/>
                </a:solidFill>
                <a:latin typeface="Microsoft JhengHei"/>
                <a:ea typeface="Microsoft JhengHei"/>
                <a:cs typeface="Microsoft JhengHei"/>
                <a:sym typeface="Microsoft JhengHei"/>
              </a:rPr>
              <a:t>(未檢定序列</a:t>
            </a:r>
            <a:endParaRPr sz="2400">
              <a:solidFill>
                <a:srgbClr val="000000"/>
              </a:solidFill>
              <a:latin typeface="Microsoft JhengHei"/>
              <a:ea typeface="Microsoft JhengHei"/>
              <a:cs typeface="Microsoft JhengHei"/>
              <a:sym typeface="Microsoft JhengHei"/>
            </a:endParaRPr>
          </a:p>
          <a:p>
            <a:pPr indent="0" lvl="0" marL="0" rtl="0" algn="ctr">
              <a:lnSpc>
                <a:spcPct val="115000"/>
              </a:lnSpc>
              <a:spcBef>
                <a:spcPts val="560"/>
              </a:spcBef>
              <a:spcAft>
                <a:spcPts val="0"/>
              </a:spcAft>
              <a:buNone/>
            </a:pPr>
            <a:r>
              <a:rPr lang="zh-TW" sz="2400">
                <a:solidFill>
                  <a:srgbClr val="000000"/>
                </a:solidFill>
                <a:latin typeface="Microsoft JhengHei"/>
                <a:ea typeface="Microsoft JhengHei"/>
                <a:cs typeface="Microsoft JhengHei"/>
                <a:sym typeface="Microsoft JhengHei"/>
              </a:rPr>
              <a:t>是否出現顯著轉移)</a:t>
            </a:r>
            <a:endParaRPr sz="2400">
              <a:latin typeface="Microsoft JhengHei"/>
              <a:ea typeface="Microsoft JhengHei"/>
              <a:cs typeface="Microsoft JhengHei"/>
              <a:sym typeface="Microsoft JhengHei"/>
            </a:endParaRPr>
          </a:p>
        </p:txBody>
      </p:sp>
      <p:sp>
        <p:nvSpPr>
          <p:cNvPr id="2425" name="Google Shape;2425;p158"/>
          <p:cNvSpPr txBox="1"/>
          <p:nvPr/>
        </p:nvSpPr>
        <p:spPr>
          <a:xfrm>
            <a:off x="4632600" y="1402850"/>
            <a:ext cx="3880800" cy="58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b="1" lang="zh-TW" sz="2400">
                <a:solidFill>
                  <a:srgbClr val="FF0000"/>
                </a:solidFill>
                <a:latin typeface="Microsoft JhengHei"/>
                <a:ea typeface="Microsoft JhengHei"/>
                <a:cs typeface="Microsoft JhengHei"/>
                <a:sym typeface="Microsoft JhengHei"/>
              </a:rPr>
              <a:t>錯誤的結論</a:t>
            </a:r>
            <a:endParaRPr b="1" sz="2400">
              <a:solidFill>
                <a:srgbClr val="FF0000"/>
              </a:solidFill>
              <a:latin typeface="Microsoft JhengHei"/>
              <a:ea typeface="Microsoft JhengHei"/>
              <a:cs typeface="Microsoft JhengHei"/>
              <a:sym typeface="Microsoft JhengHe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159"/>
          <p:cNvSpPr/>
          <p:nvPr/>
        </p:nvSpPr>
        <p:spPr>
          <a:xfrm>
            <a:off x="6106275" y="1249225"/>
            <a:ext cx="1341600" cy="22086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1" name="Google Shape;2431;p159"/>
          <p:cNvPicPr preferRelativeResize="0"/>
          <p:nvPr/>
        </p:nvPicPr>
        <p:blipFill rotWithShape="1">
          <a:blip r:embed="rId3">
            <a:alphaModFix/>
          </a:blip>
          <a:srcRect b="9851" l="5864" r="0" t="3350"/>
          <a:stretch/>
        </p:blipFill>
        <p:spPr>
          <a:xfrm>
            <a:off x="0" y="0"/>
            <a:ext cx="9144000" cy="4811000"/>
          </a:xfrm>
          <a:prstGeom prst="rect">
            <a:avLst/>
          </a:prstGeom>
          <a:noFill/>
          <a:ln>
            <a:noFill/>
          </a:ln>
        </p:spPr>
      </p:pic>
      <p:sp>
        <p:nvSpPr>
          <p:cNvPr id="2432" name="Google Shape;2432;p159"/>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33" name="Google Shape;2433;p159"/>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滯後序列分析的操作</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
        <p:nvSpPr>
          <p:cNvPr id="2438" name="Google Shape;2438;p16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GSEQ</a:t>
            </a:r>
            <a:endParaRPr/>
          </a:p>
        </p:txBody>
      </p:sp>
      <p:sp>
        <p:nvSpPr>
          <p:cNvPr id="2439" name="Google Shape;2439;p1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40" name="Google Shape;2440;p16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41" name="Google Shape;2441;p160"/>
          <p:cNvSpPr txBox="1"/>
          <p:nvPr/>
        </p:nvSpPr>
        <p:spPr>
          <a:xfrm>
            <a:off x="2108175" y="1295400"/>
            <a:ext cx="6616800" cy="4876800"/>
          </a:xfrm>
          <a:prstGeom prst="rect">
            <a:avLst/>
          </a:prstGeom>
          <a:noFill/>
          <a:ln>
            <a:noFill/>
          </a:ln>
        </p:spPr>
        <p:txBody>
          <a:bodyPr anchorCtr="0" anchor="t" bIns="45700" lIns="91425" spcFirstLastPara="1" rIns="91425" wrap="square" tIns="45700">
            <a:noAutofit/>
          </a:bodyPr>
          <a:lstStyle/>
          <a:p>
            <a:pPr indent="-317500" lvl="0" marL="342900" rtl="0" algn="l">
              <a:lnSpc>
                <a:spcPct val="115000"/>
              </a:lnSpc>
              <a:spcBef>
                <a:spcPts val="0"/>
              </a:spcBef>
              <a:spcAft>
                <a:spcPts val="0"/>
              </a:spcAft>
              <a:buClr>
                <a:srgbClr val="1F497D"/>
              </a:buClr>
              <a:buSzPts val="2400"/>
              <a:buFont typeface="Arial"/>
              <a:buChar char="●"/>
            </a:pPr>
            <a:r>
              <a:rPr lang="zh-TW" sz="2400">
                <a:solidFill>
                  <a:srgbClr val="000000"/>
                </a:solidFill>
              </a:rPr>
              <a:t>GSEQ(Generalized Sequential Querier)是一套電腦統計軟體。Roger Bakeman &amp; Vicen Quera在1992年的滯後序列分析中發展的相對應軟體，用以計算觀察得到資料。</a:t>
            </a:r>
            <a:endParaRPr sz="2400">
              <a:solidFill>
                <a:srgbClr val="000000"/>
              </a:solidFill>
            </a:endParaRPr>
          </a:p>
          <a:p>
            <a:pPr indent="-317500" lvl="0" marL="342900" rtl="0" algn="l">
              <a:lnSpc>
                <a:spcPct val="115000"/>
              </a:lnSpc>
              <a:spcBef>
                <a:spcPts val="560"/>
              </a:spcBef>
              <a:spcAft>
                <a:spcPts val="0"/>
              </a:spcAft>
              <a:buClr>
                <a:srgbClr val="1F497D"/>
              </a:buClr>
              <a:buSzPts val="2400"/>
              <a:buFont typeface="Arial"/>
              <a:buChar char="●"/>
            </a:pPr>
            <a:r>
              <a:rPr lang="zh-TW" sz="2400">
                <a:solidFill>
                  <a:srgbClr val="000000"/>
                </a:solidFill>
              </a:rPr>
              <a:t>目前GSEQ已經發展到5.1版。除了介面簡化及功能增加外，它的特色在於輸入文字型態的原始碼後，就可以分析其順序關係，如：variety、frequencies、rate、durations、proportion(percentages)，資料的kappa值等等。</a:t>
            </a:r>
            <a:endParaRPr sz="2400">
              <a:solidFill>
                <a:srgbClr val="000000"/>
              </a:solidFill>
            </a:endParaRPr>
          </a:p>
        </p:txBody>
      </p:sp>
      <p:sp>
        <p:nvSpPr>
          <p:cNvPr id="2442" name="Google Shape;2442;p160"/>
          <p:cNvSpPr/>
          <p:nvPr/>
        </p:nvSpPr>
        <p:spPr>
          <a:xfrm>
            <a:off x="990600" y="5710510"/>
            <a:ext cx="71628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zh-TW" sz="2400" u="sng" cap="none" strike="noStrike">
                <a:solidFill>
                  <a:srgbClr val="0000FF"/>
                </a:solidFill>
                <a:latin typeface="Cambria"/>
                <a:ea typeface="Cambria"/>
                <a:cs typeface="Cambria"/>
                <a:sym typeface="Cambria"/>
                <a:hlinkClick r:id="rId3">
                  <a:extLst>
                    <a:ext uri="{A12FA001-AC4F-418D-AE19-62706E023703}">
                      <ahyp:hlinkClr val="tx"/>
                    </a:ext>
                  </a:extLst>
                </a:hlinkClick>
              </a:rPr>
              <a:t>http://www2.gsu.edu/~psyrab/gseq/index.htm</a:t>
            </a:r>
            <a:endParaRPr b="0" i="0" sz="2400" u="none" cap="none" strike="noStrike">
              <a:solidFill>
                <a:srgbClr val="000000"/>
              </a:solidFill>
              <a:latin typeface="Cambria"/>
              <a:ea typeface="Cambria"/>
              <a:cs typeface="Cambria"/>
              <a:sym typeface="Cambria"/>
            </a:endParaRPr>
          </a:p>
        </p:txBody>
      </p:sp>
      <p:pic>
        <p:nvPicPr>
          <p:cNvPr id="2443" name="Google Shape;2443;p160"/>
          <p:cNvPicPr preferRelativeResize="0"/>
          <p:nvPr/>
        </p:nvPicPr>
        <p:blipFill>
          <a:blip r:embed="rId4">
            <a:alphaModFix/>
          </a:blip>
          <a:stretch>
            <a:fillRect/>
          </a:stretch>
        </p:blipFill>
        <p:spPr>
          <a:xfrm>
            <a:off x="533400" y="2681648"/>
            <a:ext cx="1396825" cy="2104326"/>
          </a:xfrm>
          <a:prstGeom prst="rect">
            <a:avLst/>
          </a:prstGeom>
          <a:noFill/>
          <a:ln>
            <a:noFill/>
          </a:ln>
        </p:spPr>
      </p:pic>
      <p:pic>
        <p:nvPicPr>
          <p:cNvPr id="2444" name="Google Shape;2444;p160"/>
          <p:cNvPicPr preferRelativeResize="0"/>
          <p:nvPr/>
        </p:nvPicPr>
        <p:blipFill>
          <a:blip r:embed="rId5">
            <a:alphaModFix/>
          </a:blip>
          <a:stretch>
            <a:fillRect/>
          </a:stretch>
        </p:blipFill>
        <p:spPr>
          <a:xfrm>
            <a:off x="622213" y="1295400"/>
            <a:ext cx="1219200" cy="12192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16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MEPA</a:t>
            </a:r>
            <a:endParaRPr/>
          </a:p>
        </p:txBody>
      </p:sp>
      <p:sp>
        <p:nvSpPr>
          <p:cNvPr id="2450" name="Google Shape;2450;p16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51" name="Google Shape;2451;p16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52" name="Google Shape;2452;p161"/>
          <p:cNvSpPr txBox="1"/>
          <p:nvPr/>
        </p:nvSpPr>
        <p:spPr>
          <a:xfrm>
            <a:off x="533400" y="1780625"/>
            <a:ext cx="8191500" cy="446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560"/>
              </a:spcBef>
              <a:spcAft>
                <a:spcPts val="0"/>
              </a:spcAft>
              <a:buNone/>
            </a:pPr>
            <a:r>
              <a:rPr lang="zh-TW" sz="2400" u="sng">
                <a:solidFill>
                  <a:srgbClr val="0000FF"/>
                </a:solidFill>
                <a:hlinkClick r:id="rId3">
                  <a:extLst>
                    <a:ext uri="{A12FA001-AC4F-418D-AE19-62706E023703}">
                      <ahyp:hlinkClr val="tx"/>
                    </a:ext>
                  </a:extLst>
                </a:hlinkClick>
              </a:rPr>
              <a:t>http://edugate.fss.uu.nl/mepa/</a:t>
            </a:r>
            <a:r>
              <a:rPr lang="zh-TW" sz="2400">
                <a:solidFill>
                  <a:srgbClr val="000000"/>
                </a:solidFill>
              </a:rPr>
              <a:t> </a:t>
            </a:r>
            <a:endParaRPr sz="2400"/>
          </a:p>
          <a:p>
            <a:pPr indent="-381000" lvl="0" marL="457200" rtl="0" algn="l">
              <a:lnSpc>
                <a:spcPct val="115000"/>
              </a:lnSpc>
              <a:spcBef>
                <a:spcPts val="560"/>
              </a:spcBef>
              <a:spcAft>
                <a:spcPts val="0"/>
              </a:spcAft>
              <a:buClr>
                <a:srgbClr val="1F497D"/>
              </a:buClr>
              <a:buSzPts val="2400"/>
              <a:buFont typeface="Noto Symbol"/>
              <a:buChar char="●"/>
            </a:pPr>
            <a:r>
              <a:rPr lang="zh-TW" sz="2400"/>
              <a:t>MEPA是荷蘭最古老大學之一烏特勒支大學教育科學系的Gijsbert Erkens所開發的互動分析軟體</a:t>
            </a:r>
            <a:endParaRPr sz="2400"/>
          </a:p>
          <a:p>
            <a:pPr indent="-381000" lvl="0" marL="457200" rtl="0" algn="l">
              <a:lnSpc>
                <a:spcPct val="115000"/>
              </a:lnSpc>
              <a:spcBef>
                <a:spcPts val="1000"/>
              </a:spcBef>
              <a:spcAft>
                <a:spcPts val="0"/>
              </a:spcAft>
              <a:buClr>
                <a:srgbClr val="1F497D"/>
              </a:buClr>
              <a:buSzPts val="2400"/>
              <a:buFont typeface="Noto Symbol"/>
              <a:buChar char="●"/>
            </a:pPr>
            <a:r>
              <a:rPr lang="zh-TW" sz="2400"/>
              <a:t>MEPA是一個用於標註、對於一些口語或行為觀察資料進行編碼的工具，可以用來製作觀察行為資料的編碼系統，也可以用來針對已經編碼的口語或行為資料進行各種質性與量化的分析</a:t>
            </a:r>
            <a:endParaRPr sz="2400"/>
          </a:p>
          <a:p>
            <a:pPr indent="-381000" lvl="0" marL="457200" rtl="0" algn="l">
              <a:lnSpc>
                <a:spcPct val="115000"/>
              </a:lnSpc>
              <a:spcBef>
                <a:spcPts val="1000"/>
              </a:spcBef>
              <a:spcAft>
                <a:spcPts val="0"/>
              </a:spcAft>
              <a:buClr>
                <a:srgbClr val="1F497D"/>
              </a:buClr>
              <a:buSzPts val="2400"/>
              <a:buFont typeface="Noto Symbol"/>
              <a:buChar char="●"/>
            </a:pPr>
            <a:r>
              <a:rPr lang="zh-TW" sz="2400"/>
              <a:t>分析方法包括</a:t>
            </a:r>
            <a:r>
              <a:rPr b="1" lang="zh-TW" sz="2400">
                <a:solidFill>
                  <a:srgbClr val="C00000"/>
                </a:solidFill>
              </a:rPr>
              <a:t>滯後序列分析 Lag Sequential Analysis</a:t>
            </a:r>
            <a:endParaRPr b="1" sz="2400">
              <a:solidFill>
                <a:srgbClr val="C00000"/>
              </a:solidFill>
            </a:endParaRPr>
          </a:p>
          <a:p>
            <a:pPr indent="-381000" lvl="1" marL="914400" rtl="0" algn="l">
              <a:lnSpc>
                <a:spcPct val="115000"/>
              </a:lnSpc>
              <a:spcBef>
                <a:spcPts val="0"/>
              </a:spcBef>
              <a:spcAft>
                <a:spcPts val="0"/>
              </a:spcAft>
              <a:buClr>
                <a:srgbClr val="4F81BD"/>
              </a:buClr>
              <a:buSzPts val="2400"/>
              <a:buFont typeface="Noto Symbol"/>
              <a:buChar char="○"/>
            </a:pPr>
            <a:r>
              <a:rPr lang="zh-TW" sz="2400"/>
              <a:t>操作說明：</a:t>
            </a:r>
            <a:r>
              <a:rPr lang="zh-TW" sz="2400" u="sng">
                <a:solidFill>
                  <a:srgbClr val="0000FF"/>
                </a:solidFill>
                <a:hlinkClick r:id="rId4">
                  <a:extLst>
                    <a:ext uri="{A12FA001-AC4F-418D-AE19-62706E023703}">
                      <ahyp:hlinkClr val="tx"/>
                    </a:ext>
                  </a:extLst>
                </a:hlinkClick>
              </a:rPr>
              <a:t>http://l.pulipuli.info/160905-mepa</a:t>
            </a:r>
            <a:r>
              <a:rPr lang="zh-TW" sz="2400"/>
              <a:t> </a:t>
            </a:r>
            <a:endParaRPr sz="2400"/>
          </a:p>
        </p:txBody>
      </p:sp>
      <p:pic>
        <p:nvPicPr>
          <p:cNvPr id="2453" name="Google Shape;2453;p161"/>
          <p:cNvPicPr preferRelativeResize="0"/>
          <p:nvPr/>
        </p:nvPicPr>
        <p:blipFill>
          <a:blip r:embed="rId5">
            <a:alphaModFix/>
          </a:blip>
          <a:stretch>
            <a:fillRect/>
          </a:stretch>
        </p:blipFill>
        <p:spPr>
          <a:xfrm>
            <a:off x="1409925" y="1234600"/>
            <a:ext cx="1013075" cy="10130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sp>
        <p:nvSpPr>
          <p:cNvPr id="2458" name="Google Shape;2458;p162"/>
          <p:cNvSpPr txBox="1"/>
          <p:nvPr>
            <p:ph idx="1" type="body"/>
          </p:nvPr>
        </p:nvSpPr>
        <p:spPr>
          <a:xfrm>
            <a:off x="4641275" y="1341325"/>
            <a:ext cx="3787200" cy="4758600"/>
          </a:xfrm>
          <a:prstGeom prst="rect">
            <a:avLst/>
          </a:prstGeom>
        </p:spPr>
        <p:txBody>
          <a:bodyPr anchorCtr="0" anchor="ctr" bIns="91425" lIns="91425" spcFirstLastPara="1" rIns="91425" wrap="square" tIns="91425">
            <a:noAutofit/>
          </a:bodyPr>
          <a:lstStyle/>
          <a:p>
            <a:pPr indent="0" lvl="0" marL="0" rtl="0" algn="l">
              <a:spcBef>
                <a:spcPts val="1000"/>
              </a:spcBef>
              <a:spcAft>
                <a:spcPts val="0"/>
              </a:spcAft>
              <a:buNone/>
            </a:pPr>
            <a:r>
              <a:rPr lang="zh-TW"/>
              <a:t>用別人的工具太麻煩了，我自行開發</a:t>
            </a:r>
            <a:endParaRPr/>
          </a:p>
          <a:p>
            <a:pPr indent="-368300" lvl="0" marL="457200" rtl="0" algn="l">
              <a:spcBef>
                <a:spcPts val="1000"/>
              </a:spcBef>
              <a:spcAft>
                <a:spcPts val="0"/>
              </a:spcAft>
              <a:buSzPts val="2200"/>
              <a:buChar char="●"/>
            </a:pPr>
            <a:r>
              <a:rPr lang="zh-TW"/>
              <a:t>網頁即可執行的LSA分析器，以JavaScript建構</a:t>
            </a:r>
            <a:endParaRPr/>
          </a:p>
          <a:p>
            <a:pPr indent="-368300" lvl="0" marL="457200" rtl="0" algn="l">
              <a:spcBef>
                <a:spcPts val="1000"/>
              </a:spcBef>
              <a:spcAft>
                <a:spcPts val="0"/>
              </a:spcAft>
              <a:buSzPts val="2200"/>
              <a:buChar char="●"/>
            </a:pPr>
            <a:r>
              <a:rPr lang="zh-TW"/>
              <a:t>內建簡單的視覺化事件轉移圖</a:t>
            </a:r>
            <a:endParaRPr/>
          </a:p>
          <a:p>
            <a:pPr indent="-368300" lvl="0" marL="457200" rtl="0" algn="l">
              <a:spcBef>
                <a:spcPts val="1000"/>
              </a:spcBef>
              <a:spcAft>
                <a:spcPts val="1000"/>
              </a:spcAft>
              <a:buSzPts val="2200"/>
              <a:buChar char="●"/>
            </a:pPr>
            <a:r>
              <a:rPr lang="zh-TW"/>
              <a:t>可匯出到Draw.IO繪圖</a:t>
            </a:r>
            <a:endParaRPr/>
          </a:p>
        </p:txBody>
      </p:sp>
      <p:sp>
        <p:nvSpPr>
          <p:cNvPr id="2459" name="Google Shape;2459;p16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序列分析計算器</a:t>
            </a:r>
            <a:endParaRPr/>
          </a:p>
        </p:txBody>
      </p:sp>
      <p:sp>
        <p:nvSpPr>
          <p:cNvPr id="2460" name="Google Shape;2460;p16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61" name="Google Shape;2461;p16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2462" name="Google Shape;2462;p162"/>
          <p:cNvPicPr preferRelativeResize="0"/>
          <p:nvPr/>
        </p:nvPicPr>
        <p:blipFill>
          <a:blip r:embed="rId3">
            <a:alphaModFix/>
          </a:blip>
          <a:stretch>
            <a:fillRect/>
          </a:stretch>
        </p:blipFill>
        <p:spPr>
          <a:xfrm>
            <a:off x="715539" y="1886325"/>
            <a:ext cx="3682163" cy="3815350"/>
          </a:xfrm>
          <a:prstGeom prst="rect">
            <a:avLst/>
          </a:prstGeom>
          <a:noFill/>
          <a:ln cap="flat" cmpd="sng" w="38100">
            <a:solidFill>
              <a:srgbClr val="9BBB59"/>
            </a:solidFill>
            <a:prstDash val="solid"/>
            <a:round/>
            <a:headEnd len="sm" w="sm" type="none"/>
            <a:tailEnd len="sm" w="sm" type="none"/>
          </a:ln>
        </p:spPr>
      </p:pic>
      <p:sp>
        <p:nvSpPr>
          <p:cNvPr id="2463" name="Google Shape;2463;p162"/>
          <p:cNvSpPr/>
          <p:nvPr/>
        </p:nvSpPr>
        <p:spPr>
          <a:xfrm>
            <a:off x="1234831" y="4667225"/>
            <a:ext cx="2643600" cy="10980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t>序列分析</a:t>
            </a:r>
            <a:endParaRPr sz="3200"/>
          </a:p>
          <a:p>
            <a:pPr indent="0" lvl="0" marL="0" rtl="0" algn="ctr">
              <a:spcBef>
                <a:spcPts val="0"/>
              </a:spcBef>
              <a:spcAft>
                <a:spcPts val="0"/>
              </a:spcAft>
              <a:buNone/>
            </a:pPr>
            <a:r>
              <a:rPr lang="zh-TW" sz="3200"/>
              <a:t>計算器</a:t>
            </a:r>
            <a:endParaRPr sz="3200"/>
          </a:p>
        </p:txBody>
      </p:sp>
      <p:pic>
        <p:nvPicPr>
          <p:cNvPr descr="[Slide] web page 網頁 Slide" id="2464" name="Google Shape;2464;p162"/>
          <p:cNvPicPr preferRelativeResize="0"/>
          <p:nvPr/>
        </p:nvPicPr>
        <p:blipFill>
          <a:blip r:embed="rId4">
            <a:alphaModFix/>
          </a:blip>
          <a:stretch>
            <a:fillRect/>
          </a:stretch>
        </p:blipFill>
        <p:spPr>
          <a:xfrm>
            <a:off x="1934731" y="3535625"/>
            <a:ext cx="1243800" cy="12438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8" name="Shape 2468"/>
        <p:cNvGrpSpPr/>
        <p:nvPr/>
      </p:nvGrpSpPr>
      <p:grpSpPr>
        <a:xfrm>
          <a:off x="0" y="0"/>
          <a:ext cx="0" cy="0"/>
          <a:chOff x="0" y="0"/>
          <a:chExt cx="0" cy="0"/>
        </a:xfrm>
      </p:grpSpPr>
      <p:sp>
        <p:nvSpPr>
          <p:cNvPr id="2469" name="Google Shape;2469;p1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70" name="Google Shape;2470;p16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graphicFrame>
        <p:nvGraphicFramePr>
          <p:cNvPr id="2471" name="Google Shape;2471;p163"/>
          <p:cNvGraphicFramePr/>
          <p:nvPr/>
        </p:nvGraphicFramePr>
        <p:xfrm>
          <a:off x="396650" y="173188"/>
          <a:ext cx="3000000" cy="3000000"/>
        </p:xfrm>
        <a:graphic>
          <a:graphicData uri="http://schemas.openxmlformats.org/drawingml/2006/table">
            <a:tbl>
              <a:tblPr>
                <a:noFill/>
                <a:tableStyleId>{26D9D326-6533-4BB5-A6C5-8BFCD533F74D}</a:tableStyleId>
              </a:tblPr>
              <a:tblGrid>
                <a:gridCol w="1121250"/>
                <a:gridCol w="695175"/>
                <a:gridCol w="2386450"/>
              </a:tblGrid>
              <a:tr h="548600">
                <a:tc>
                  <a:txBody>
                    <a:bodyPr/>
                    <a:lstStyle/>
                    <a:p>
                      <a:pPr indent="0" lvl="0" marL="0" rtl="0" algn="ctr">
                        <a:spcBef>
                          <a:spcPts val="0"/>
                        </a:spcBef>
                        <a:spcAft>
                          <a:spcPts val="0"/>
                        </a:spcAft>
                        <a:buNone/>
                      </a:pPr>
                      <a:r>
                        <a:rPr b="1" lang="zh-TW" sz="1800">
                          <a:solidFill>
                            <a:srgbClr val="FFFFFF"/>
                          </a:solidFill>
                        </a:rPr>
                        <a:t>研究對象</a:t>
                      </a:r>
                      <a:br>
                        <a:rPr b="1" lang="zh-TW" sz="1800">
                          <a:solidFill>
                            <a:srgbClr val="FFFFFF"/>
                          </a:solidFill>
                        </a:rPr>
                      </a:br>
                      <a:r>
                        <a:rPr b="1" lang="zh-TW" sz="1800">
                          <a:solidFill>
                            <a:srgbClr val="FFFFFF"/>
                          </a:solidFill>
                        </a:rPr>
                        <a:t>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1800">
                          <a:solidFill>
                            <a:srgbClr val="FFFFFF"/>
                          </a:solidFill>
                        </a:rPr>
                        <a:t>序列編號</a:t>
                      </a:r>
                      <a:endParaRPr b="1" sz="18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c>
                  <a:txBody>
                    <a:bodyPr/>
                    <a:lstStyle/>
                    <a:p>
                      <a:pPr indent="0" lvl="0" marL="0" rtl="0" algn="ctr">
                        <a:spcBef>
                          <a:spcPts val="0"/>
                        </a:spcBef>
                        <a:spcAft>
                          <a:spcPts val="0"/>
                        </a:spcAft>
                        <a:buNone/>
                      </a:pPr>
                      <a:r>
                        <a:rPr b="1" lang="zh-TW" sz="2400">
                          <a:solidFill>
                            <a:srgbClr val="FFFFFF"/>
                          </a:solidFill>
                        </a:rPr>
                        <a:t>事件</a:t>
                      </a:r>
                      <a:endParaRPr b="1" sz="2400">
                        <a:solidFill>
                          <a:srgbClr val="FFFFFF"/>
                        </a:solidFill>
                      </a:endParaRPr>
                    </a:p>
                  </a:txBody>
                  <a:tcPr marT="91425" marB="91425" marR="91425" marL="9142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274E1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A 熱帶莽原區</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2</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A 熱帶莽原區</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3</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t>B 叢林區</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t>4</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t>C 沙漠區</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t>5</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 熱帶莽原區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6</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 沙漠區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000000"/>
                          </a:solidFill>
                        </a:rPr>
                        <a:t>7</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A 熱帶莽原區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8</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B 叢林區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r">
                        <a:spcBef>
                          <a:spcPts val="0"/>
                        </a:spcBef>
                        <a:spcAft>
                          <a:spcPts val="0"/>
                        </a:spcAft>
                        <a:buNone/>
                      </a:pPr>
                      <a:r>
                        <a:rPr lang="zh-TW" sz="2400">
                          <a:solidFill>
                            <a:srgbClr val="000000"/>
                          </a:solidFill>
                        </a:rPr>
                        <a:t>9</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zh-TW" sz="2400">
                          <a:solidFill>
                            <a:srgbClr val="000000"/>
                          </a:solidFill>
                        </a:rPr>
                        <a:t>B 叢林區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548600">
                <a:tc>
                  <a:txBody>
                    <a:bodyPr/>
                    <a:lstStyle/>
                    <a:p>
                      <a:pPr indent="0" lvl="0" marL="0" rtl="0" algn="r">
                        <a:spcBef>
                          <a:spcPts val="0"/>
                        </a:spcBef>
                        <a:spcAft>
                          <a:spcPts val="0"/>
                        </a:spcAft>
                        <a:buNone/>
                      </a:pPr>
                      <a:r>
                        <a:rPr lang="zh-TW" sz="2400"/>
                        <a:t>1</a:t>
                      </a:r>
                      <a:endParaRPr sz="24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r">
                        <a:spcBef>
                          <a:spcPts val="0"/>
                        </a:spcBef>
                        <a:spcAft>
                          <a:spcPts val="0"/>
                        </a:spcAft>
                        <a:buNone/>
                      </a:pPr>
                      <a:r>
                        <a:rPr lang="zh-TW" sz="2400">
                          <a:solidFill>
                            <a:srgbClr val="000000"/>
                          </a:solidFill>
                        </a:rPr>
                        <a:t>10</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zh-TW" sz="2400">
                          <a:solidFill>
                            <a:srgbClr val="000000"/>
                          </a:solidFill>
                        </a:rPr>
                        <a:t>C 沙漠區</a:t>
                      </a:r>
                      <a:endParaRPr sz="2400">
                        <a:solidFill>
                          <a:srgbClr val="000000"/>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FEFEF"/>
                    </a:solidFill>
                  </a:tcPr>
                </a:tc>
              </a:tr>
            </a:tbl>
          </a:graphicData>
        </a:graphic>
      </p:graphicFrame>
      <p:sp>
        <p:nvSpPr>
          <p:cNvPr id="2472" name="Google Shape;2472;p163"/>
          <p:cNvSpPr txBox="1"/>
          <p:nvPr/>
        </p:nvSpPr>
        <p:spPr>
          <a:xfrm>
            <a:off x="4747925" y="2337100"/>
            <a:ext cx="3745800" cy="7911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solidFill>
                  <a:srgbClr val="FFFFFF"/>
                </a:solidFill>
                <a:latin typeface="Microsoft JhengHei"/>
                <a:ea typeface="Microsoft JhengHei"/>
                <a:cs typeface="Microsoft JhengHei"/>
                <a:sym typeface="Microsoft JhengHei"/>
              </a:rPr>
              <a:t>案例數量：10筆</a:t>
            </a:r>
            <a:endParaRPr sz="2400">
              <a:solidFill>
                <a:srgbClr val="FFFFFF"/>
              </a:solidFill>
              <a:latin typeface="Microsoft JhengHei"/>
              <a:ea typeface="Microsoft JhengHei"/>
              <a:cs typeface="Microsoft JhengHei"/>
              <a:sym typeface="Microsoft JhengHei"/>
            </a:endParaRPr>
          </a:p>
        </p:txBody>
      </p:sp>
      <p:sp>
        <p:nvSpPr>
          <p:cNvPr id="2473" name="Google Shape;2473;p163"/>
          <p:cNvSpPr txBox="1"/>
          <p:nvPr/>
        </p:nvSpPr>
        <p:spPr>
          <a:xfrm>
            <a:off x="4747925" y="1180650"/>
            <a:ext cx="3745800" cy="12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遊客所在區域</a:t>
            </a:r>
            <a:endParaRPr b="1" sz="4000">
              <a:solidFill>
                <a:srgbClr val="FFFFFF"/>
              </a:solidFill>
              <a:latin typeface="Microsoft JhengHei"/>
              <a:ea typeface="Microsoft JhengHei"/>
              <a:cs typeface="Microsoft JhengHei"/>
              <a:sym typeface="Microsoft JhengHei"/>
            </a:endParaRPr>
          </a:p>
          <a:p>
            <a:pPr indent="0" lvl="0" marL="0" rtl="0" algn="l">
              <a:spcBef>
                <a:spcPts val="0"/>
              </a:spcBef>
              <a:spcAft>
                <a:spcPts val="0"/>
              </a:spcAft>
              <a:buNone/>
            </a:pPr>
            <a:r>
              <a:rPr b="1" lang="zh-TW" sz="4000">
                <a:solidFill>
                  <a:srgbClr val="FFFFFF"/>
                </a:solidFill>
                <a:latin typeface="Microsoft JhengHei"/>
                <a:ea typeface="Microsoft JhengHei"/>
                <a:cs typeface="Microsoft JhengHei"/>
                <a:sym typeface="Microsoft JhengHei"/>
              </a:rPr>
              <a:t>事件序列資料表</a:t>
            </a:r>
            <a:endParaRPr b="1" sz="4000">
              <a:solidFill>
                <a:srgbClr val="FFFFFF"/>
              </a:solidFill>
              <a:latin typeface="Microsoft JhengHei"/>
              <a:ea typeface="Microsoft JhengHei"/>
              <a:cs typeface="Microsoft JhengHei"/>
              <a:sym typeface="Microsoft JhengHei"/>
            </a:endParaRPr>
          </a:p>
        </p:txBody>
      </p:sp>
      <p:pic>
        <p:nvPicPr>
          <p:cNvPr id="2474" name="Google Shape;2474;p163"/>
          <p:cNvPicPr preferRelativeResize="0"/>
          <p:nvPr/>
        </p:nvPicPr>
        <p:blipFill>
          <a:blip r:embed="rId3">
            <a:alphaModFix/>
          </a:blip>
          <a:stretch>
            <a:fillRect/>
          </a:stretch>
        </p:blipFill>
        <p:spPr>
          <a:xfrm>
            <a:off x="4670825" y="3320900"/>
            <a:ext cx="2671050" cy="2770850"/>
          </a:xfrm>
          <a:prstGeom prst="rect">
            <a:avLst/>
          </a:prstGeom>
          <a:noFill/>
          <a:ln>
            <a:noFill/>
          </a:ln>
        </p:spPr>
      </p:pic>
      <p:sp>
        <p:nvSpPr>
          <p:cNvPr id="2475" name="Google Shape;2475;p163"/>
          <p:cNvSpPr/>
          <p:nvPr/>
        </p:nvSpPr>
        <p:spPr>
          <a:xfrm>
            <a:off x="4833320" y="4077391"/>
            <a:ext cx="552300" cy="203700"/>
          </a:xfrm>
          <a:prstGeom prst="roundRect">
            <a:avLst>
              <a:gd fmla="val 16667" name="adj"/>
            </a:avLst>
          </a:prstGeom>
          <a:solidFill>
            <a:srgbClr val="1855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4800">
                <a:solidFill>
                  <a:srgbClr val="FFFFFF"/>
                </a:solidFill>
              </a:rPr>
              <a:t>?</a:t>
            </a:r>
            <a:endParaRPr sz="4800">
              <a:solidFill>
                <a:srgbClr val="FFFFFF"/>
              </a:solidFill>
            </a:endParaRPr>
          </a:p>
        </p:txBody>
      </p:sp>
      <p:sp>
        <p:nvSpPr>
          <p:cNvPr id="2476" name="Google Shape;2476;p163"/>
          <p:cNvSpPr txBox="1"/>
          <p:nvPr/>
        </p:nvSpPr>
        <p:spPr>
          <a:xfrm rot="900151">
            <a:off x="6716314" y="3978921"/>
            <a:ext cx="2273804"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FFFFFF"/>
                </a:solidFill>
              </a:rPr>
              <a:t>幫幫BOSS吧！</a:t>
            </a:r>
            <a:endParaRPr sz="2400">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sp>
        <p:nvSpPr>
          <p:cNvPr id="2481" name="Google Shape;2481;p164"/>
          <p:cNvSpPr txBox="1"/>
          <p:nvPr/>
        </p:nvSpPr>
        <p:spPr>
          <a:xfrm>
            <a:off x="5532425" y="3116700"/>
            <a:ext cx="3261600" cy="3741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下載CSV檔案</a:t>
            </a:r>
            <a:br>
              <a:rPr lang="zh-TW" sz="2400">
                <a:latin typeface="Microsoft JhengHei"/>
                <a:ea typeface="Microsoft JhengHei"/>
                <a:cs typeface="Microsoft JhengHei"/>
                <a:sym typeface="Microsoft JhengHei"/>
              </a:rPr>
            </a:br>
            <a:br>
              <a:rPr lang="zh-TW" sz="2400">
                <a:latin typeface="Microsoft JhengHei"/>
                <a:ea typeface="Microsoft JhengHei"/>
                <a:cs typeface="Microsoft JhengHei"/>
                <a:sym typeface="Microsoft JhengHei"/>
              </a:rPr>
            </a:b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上傳CSV檔案到</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a:t>
            </a:r>
            <a:r>
              <a:rPr lang="zh-TW" sz="2400">
                <a:latin typeface="Microsoft JhengHei"/>
                <a:ea typeface="Microsoft JhengHei"/>
                <a:cs typeface="Microsoft JhengHei"/>
                <a:sym typeface="Microsoft JhengHei"/>
              </a:rPr>
              <a:t>滯後</a:t>
            </a:r>
            <a:r>
              <a:rPr lang="zh-TW" sz="2400">
                <a:latin typeface="Microsoft JhengHei"/>
                <a:ea typeface="Microsoft JhengHei"/>
                <a:cs typeface="Microsoft JhengHei"/>
                <a:sym typeface="Microsoft JhengHei"/>
              </a:rPr>
              <a:t>序列分析計算器」</a:t>
            </a:r>
            <a:endParaRPr sz="2400">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解讀報表</a:t>
            </a:r>
            <a:endParaRPr sz="2400">
              <a:latin typeface="Microsoft JhengHei"/>
              <a:ea typeface="Microsoft JhengHei"/>
              <a:cs typeface="Microsoft JhengHei"/>
              <a:sym typeface="Microsoft JhengHei"/>
            </a:endParaRPr>
          </a:p>
        </p:txBody>
      </p:sp>
      <p:sp>
        <p:nvSpPr>
          <p:cNvPr id="2482" name="Google Shape;2482;p1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83" name="Google Shape;2483;p164"/>
          <p:cNvSpPr txBox="1"/>
          <p:nvPr>
            <p:ph type="title"/>
          </p:nvPr>
        </p:nvSpPr>
        <p:spPr>
          <a:xfrm>
            <a:off x="4695150" y="1173025"/>
            <a:ext cx="3878100" cy="733200"/>
          </a:xfrm>
          <a:prstGeom prst="rect">
            <a:avLst/>
          </a:prstGeom>
        </p:spPr>
        <p:txBody>
          <a:bodyPr anchorCtr="0" anchor="b" bIns="91425" lIns="91425" spcFirstLastPara="1" rIns="91425" wrap="square" tIns="0">
            <a:noAutofit/>
          </a:bodyPr>
          <a:lstStyle/>
          <a:p>
            <a:pPr indent="0" lvl="0" marL="0" rtl="0" algn="l">
              <a:spcBef>
                <a:spcPts val="0"/>
              </a:spcBef>
              <a:spcAft>
                <a:spcPts val="0"/>
              </a:spcAft>
              <a:buClr>
                <a:schemeClr val="dk1"/>
              </a:buClr>
              <a:buSzPts val="1100"/>
              <a:buFont typeface="Arial"/>
              <a:buNone/>
            </a:pPr>
            <a:r>
              <a:rPr lang="zh-TW" sz="3200"/>
              <a:t>現場活動2：</a:t>
            </a:r>
            <a:endParaRPr sz="3200"/>
          </a:p>
          <a:p>
            <a:pPr indent="0" lvl="0" marL="0" rtl="0" algn="l">
              <a:spcBef>
                <a:spcPts val="0"/>
              </a:spcBef>
              <a:spcAft>
                <a:spcPts val="0"/>
              </a:spcAft>
              <a:buNone/>
            </a:pPr>
            <a:r>
              <a:rPr lang="zh-TW"/>
              <a:t>滯後序列分析</a:t>
            </a:r>
            <a:endParaRPr/>
          </a:p>
        </p:txBody>
      </p:sp>
      <p:pic>
        <p:nvPicPr>
          <p:cNvPr descr="google spreadsheet.png" id="2484" name="Google Shape;2484;p164"/>
          <p:cNvPicPr preferRelativeResize="0"/>
          <p:nvPr/>
        </p:nvPicPr>
        <p:blipFill>
          <a:blip r:embed="rId3">
            <a:alphaModFix/>
          </a:blip>
          <a:stretch>
            <a:fillRect/>
          </a:stretch>
        </p:blipFill>
        <p:spPr>
          <a:xfrm>
            <a:off x="4648586" y="3277350"/>
            <a:ext cx="687739" cy="888200"/>
          </a:xfrm>
          <a:prstGeom prst="rect">
            <a:avLst/>
          </a:prstGeom>
          <a:noFill/>
          <a:ln>
            <a:noFill/>
          </a:ln>
        </p:spPr>
      </p:pic>
      <p:pic>
        <p:nvPicPr>
          <p:cNvPr descr="[Slide] web page 網頁 Slide" id="2485" name="Google Shape;2485;p164"/>
          <p:cNvPicPr preferRelativeResize="0"/>
          <p:nvPr/>
        </p:nvPicPr>
        <p:blipFill rotWithShape="1">
          <a:blip r:embed="rId4">
            <a:alphaModFix/>
          </a:blip>
          <a:srcRect b="6015" l="14758" r="14489" t="0"/>
          <a:stretch/>
        </p:blipFill>
        <p:spPr>
          <a:xfrm>
            <a:off x="4648575" y="4511707"/>
            <a:ext cx="656115" cy="871628"/>
          </a:xfrm>
          <a:prstGeom prst="rect">
            <a:avLst/>
          </a:prstGeom>
          <a:noFill/>
          <a:ln>
            <a:noFill/>
          </a:ln>
        </p:spPr>
      </p:pic>
      <p:cxnSp>
        <p:nvCxnSpPr>
          <p:cNvPr id="2486" name="Google Shape;2486;p164"/>
          <p:cNvCxnSpPr/>
          <p:nvPr/>
        </p:nvCxnSpPr>
        <p:spPr>
          <a:xfrm>
            <a:off x="4611350" y="4299250"/>
            <a:ext cx="4182600" cy="0"/>
          </a:xfrm>
          <a:prstGeom prst="straightConnector1">
            <a:avLst/>
          </a:prstGeom>
          <a:noFill/>
          <a:ln cap="flat" cmpd="sng" w="9525">
            <a:solidFill>
              <a:srgbClr val="B7B7B7"/>
            </a:solidFill>
            <a:prstDash val="solid"/>
            <a:round/>
            <a:headEnd len="med" w="med" type="none"/>
            <a:tailEnd len="med" w="med" type="none"/>
          </a:ln>
        </p:spPr>
      </p:cxnSp>
      <p:pic>
        <p:nvPicPr>
          <p:cNvPr id="2487" name="Google Shape;2487;p164"/>
          <p:cNvPicPr preferRelativeResize="0"/>
          <p:nvPr/>
        </p:nvPicPr>
        <p:blipFill>
          <a:blip r:embed="rId5">
            <a:alphaModFix/>
          </a:blip>
          <a:stretch>
            <a:fillRect/>
          </a:stretch>
        </p:blipFill>
        <p:spPr>
          <a:xfrm>
            <a:off x="733725" y="2755400"/>
            <a:ext cx="2954349" cy="2628600"/>
          </a:xfrm>
          <a:prstGeom prst="rect">
            <a:avLst/>
          </a:prstGeom>
          <a:noFill/>
          <a:ln>
            <a:noFill/>
          </a:ln>
        </p:spPr>
      </p:pic>
      <p:sp>
        <p:nvSpPr>
          <p:cNvPr id="2488" name="Google Shape;2488;p164"/>
          <p:cNvSpPr txBox="1"/>
          <p:nvPr/>
        </p:nvSpPr>
        <p:spPr>
          <a:xfrm rot="-899570">
            <a:off x="821323" y="2207185"/>
            <a:ext cx="2379606"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實作很簡單喔</a:t>
            </a:r>
            <a:r>
              <a:rPr lang="zh-TW" sz="2400">
                <a:solidFill>
                  <a:srgbClr val="980000"/>
                </a:solidFill>
              </a:rPr>
              <a:t>！</a:t>
            </a:r>
            <a:endParaRPr sz="2400">
              <a:solidFill>
                <a:srgbClr val="980000"/>
              </a:solidFill>
            </a:endParaRPr>
          </a:p>
        </p:txBody>
      </p:sp>
      <p:pic>
        <p:nvPicPr>
          <p:cNvPr id="2489" name="Google Shape;2489;p164"/>
          <p:cNvPicPr preferRelativeResize="0"/>
          <p:nvPr/>
        </p:nvPicPr>
        <p:blipFill rotWithShape="1">
          <a:blip r:embed="rId6">
            <a:alphaModFix/>
          </a:blip>
          <a:srcRect b="7002" l="7002" r="7079" t="7079"/>
          <a:stretch/>
        </p:blipFill>
        <p:spPr>
          <a:xfrm>
            <a:off x="4532537" y="2109550"/>
            <a:ext cx="888200" cy="888200"/>
          </a:xfrm>
          <a:prstGeom prst="rect">
            <a:avLst/>
          </a:prstGeom>
          <a:noFill/>
          <a:ln>
            <a:noFill/>
          </a:ln>
        </p:spPr>
      </p:pic>
      <p:sp>
        <p:nvSpPr>
          <p:cNvPr id="2490" name="Google Shape;2490;p164"/>
          <p:cNvSpPr txBox="1"/>
          <p:nvPr/>
        </p:nvSpPr>
        <p:spPr>
          <a:xfrm>
            <a:off x="5532425" y="2261850"/>
            <a:ext cx="4070700" cy="73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rPr lang="zh-TW" sz="2400">
                <a:latin typeface="Microsoft JhengHei"/>
                <a:ea typeface="Microsoft JhengHei"/>
                <a:cs typeface="Microsoft JhengHei"/>
                <a:sym typeface="Microsoft JhengHei"/>
              </a:rPr>
              <a:t>從活動首頁開始。</a:t>
            </a:r>
            <a:endParaRPr sz="2400">
              <a:latin typeface="Microsoft JhengHei"/>
              <a:ea typeface="Microsoft JhengHei"/>
              <a:cs typeface="Microsoft JhengHei"/>
              <a:sym typeface="Microsoft JhengHei"/>
            </a:endParaRPr>
          </a:p>
        </p:txBody>
      </p:sp>
      <p:cxnSp>
        <p:nvCxnSpPr>
          <p:cNvPr id="2491" name="Google Shape;2491;p164"/>
          <p:cNvCxnSpPr/>
          <p:nvPr/>
        </p:nvCxnSpPr>
        <p:spPr>
          <a:xfrm>
            <a:off x="4611350" y="3048200"/>
            <a:ext cx="41826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5" name="Shape 2495"/>
        <p:cNvGrpSpPr/>
        <p:nvPr/>
      </p:nvGrpSpPr>
      <p:grpSpPr>
        <a:xfrm>
          <a:off x="0" y="0"/>
          <a:ext cx="0" cy="0"/>
          <a:chOff x="0" y="0"/>
          <a:chExt cx="0" cy="0"/>
        </a:xfrm>
      </p:grpSpPr>
      <p:sp>
        <p:nvSpPr>
          <p:cNvPr id="2496" name="Google Shape;2496;p1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2497" name="Google Shape;2497;p16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1. 下載CSV檔案</a:t>
            </a:r>
            <a:endParaRPr/>
          </a:p>
        </p:txBody>
      </p:sp>
      <p:sp>
        <p:nvSpPr>
          <p:cNvPr id="2498" name="Google Shape;2498;p16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2499" name="Google Shape;2499;p165"/>
          <p:cNvSpPr/>
          <p:nvPr/>
        </p:nvSpPr>
        <p:spPr>
          <a:xfrm>
            <a:off x="2134025" y="2906913"/>
            <a:ext cx="3083700" cy="2284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400"/>
              <a:t>活動首頁</a:t>
            </a:r>
            <a:endParaRPr sz="2400"/>
          </a:p>
          <a:p>
            <a:pPr indent="0" lvl="0" marL="0" rtl="0" algn="ctr">
              <a:spcBef>
                <a:spcPts val="0"/>
              </a:spcBef>
              <a:spcAft>
                <a:spcPts val="0"/>
              </a:spcAft>
              <a:buClr>
                <a:srgbClr val="000000"/>
              </a:buClr>
              <a:buSzPts val="1100"/>
              <a:buFont typeface="Arial"/>
              <a:buNone/>
            </a:pPr>
            <a:r>
              <a:rPr lang="zh-TW" sz="2400" u="sng">
                <a:solidFill>
                  <a:schemeClr val="hlink"/>
                </a:solidFill>
                <a:hlinkClick r:id="rId3"/>
              </a:rPr>
              <a:t>https://l.pulipuli.info</a:t>
            </a:r>
            <a:br>
              <a:rPr lang="zh-TW" sz="2400" u="sng">
                <a:solidFill>
                  <a:schemeClr val="hlink"/>
                </a:solidFill>
                <a:hlinkClick r:id="rId4"/>
              </a:rPr>
            </a:br>
            <a:r>
              <a:rPr lang="zh-TW" sz="2400" u="sng">
                <a:solidFill>
                  <a:schemeClr val="hlink"/>
                </a:solidFill>
                <a:hlinkClick r:id="rId5"/>
              </a:rPr>
              <a:t>/24/tku/sa</a:t>
            </a:r>
            <a:r>
              <a:rPr lang="zh-TW" sz="2400"/>
              <a:t> </a:t>
            </a:r>
            <a:endParaRPr sz="2400"/>
          </a:p>
        </p:txBody>
      </p:sp>
      <p:sp>
        <p:nvSpPr>
          <p:cNvPr id="2500" name="Google Shape;2500;p165"/>
          <p:cNvSpPr/>
          <p:nvPr/>
        </p:nvSpPr>
        <p:spPr>
          <a:xfrm>
            <a:off x="5788550" y="2861263"/>
            <a:ext cx="2640000" cy="2330100"/>
          </a:xfrm>
          <a:prstGeom prst="roundRect">
            <a:avLst>
              <a:gd fmla="val 16667" name="adj"/>
            </a:avLst>
          </a:prstGeom>
          <a:solidFill>
            <a:srgbClr val="FFFFFF"/>
          </a:solid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400">
                <a:solidFill>
                  <a:srgbClr val="000000"/>
                </a:solidFill>
                <a:latin typeface="Microsoft JhengHei"/>
                <a:ea typeface="Microsoft JhengHei"/>
                <a:cs typeface="Microsoft JhengHei"/>
                <a:sym typeface="Microsoft JhengHei"/>
              </a:rPr>
              <a:t>遊客所在區域</a:t>
            </a:r>
            <a:endParaRPr sz="24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000000"/>
                </a:solidFill>
                <a:latin typeface="Microsoft JhengHei"/>
                <a:ea typeface="Microsoft JhengHei"/>
                <a:cs typeface="Microsoft JhengHei"/>
                <a:sym typeface="Microsoft JhengHei"/>
              </a:rPr>
              <a:t>事件序列資料表 </a:t>
            </a:r>
            <a:br>
              <a:rPr lang="zh-TW" sz="2400">
                <a:solidFill>
                  <a:srgbClr val="000000"/>
                </a:solidFill>
                <a:latin typeface="Microsoft JhengHei"/>
                <a:ea typeface="Microsoft JhengHei"/>
                <a:cs typeface="Microsoft JhengHei"/>
                <a:sym typeface="Microsoft JhengHei"/>
              </a:rPr>
            </a:br>
            <a:r>
              <a:rPr lang="zh-TW" sz="2400">
                <a:solidFill>
                  <a:srgbClr val="000000"/>
                </a:solidFill>
                <a:latin typeface="Microsoft JhengHei"/>
                <a:ea typeface="Microsoft JhengHei"/>
                <a:cs typeface="Microsoft JhengHei"/>
                <a:sym typeface="Microsoft JhengHei"/>
              </a:rPr>
              <a:t>- data.csv</a:t>
            </a:r>
            <a:endParaRPr sz="2400">
              <a:latin typeface="Microsoft JhengHei"/>
              <a:ea typeface="Microsoft JhengHei"/>
              <a:cs typeface="Microsoft JhengHei"/>
              <a:sym typeface="Microsoft JhengHei"/>
            </a:endParaRPr>
          </a:p>
        </p:txBody>
      </p:sp>
      <p:pic>
        <p:nvPicPr>
          <p:cNvPr descr="google spreadsheet.png" id="2501" name="Google Shape;2501;p165"/>
          <p:cNvPicPr preferRelativeResize="0"/>
          <p:nvPr/>
        </p:nvPicPr>
        <p:blipFill>
          <a:blip r:embed="rId6">
            <a:alphaModFix/>
          </a:blip>
          <a:stretch>
            <a:fillRect/>
          </a:stretch>
        </p:blipFill>
        <p:spPr>
          <a:xfrm>
            <a:off x="6721650" y="2285500"/>
            <a:ext cx="773750" cy="999275"/>
          </a:xfrm>
          <a:prstGeom prst="rect">
            <a:avLst/>
          </a:prstGeom>
          <a:noFill/>
          <a:ln>
            <a:noFill/>
          </a:ln>
        </p:spPr>
      </p:pic>
      <p:sp>
        <p:nvSpPr>
          <p:cNvPr id="2502" name="Google Shape;2502;p165"/>
          <p:cNvSpPr/>
          <p:nvPr/>
        </p:nvSpPr>
        <p:spPr>
          <a:xfrm flipH="1">
            <a:off x="5116627" y="3786813"/>
            <a:ext cx="8730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oogle spreadsheet.png" id="2503" name="Google Shape;2503;p165"/>
          <p:cNvPicPr preferRelativeResize="0"/>
          <p:nvPr/>
        </p:nvPicPr>
        <p:blipFill>
          <a:blip r:embed="rId6">
            <a:alphaModFix/>
          </a:blip>
          <a:stretch>
            <a:fillRect/>
          </a:stretch>
        </p:blipFill>
        <p:spPr>
          <a:xfrm>
            <a:off x="7654800" y="169425"/>
            <a:ext cx="773750" cy="999275"/>
          </a:xfrm>
          <a:prstGeom prst="rect">
            <a:avLst/>
          </a:prstGeom>
          <a:noFill/>
          <a:ln>
            <a:noFill/>
          </a:ln>
        </p:spPr>
      </p:pic>
      <p:pic>
        <p:nvPicPr>
          <p:cNvPr id="2504" name="Google Shape;2504;p165"/>
          <p:cNvPicPr preferRelativeResize="0"/>
          <p:nvPr/>
        </p:nvPicPr>
        <p:blipFill rotWithShape="1">
          <a:blip r:embed="rId7">
            <a:alphaModFix/>
          </a:blip>
          <a:srcRect b="7002" l="7002" r="7079" t="7079"/>
          <a:stretch/>
        </p:blipFill>
        <p:spPr>
          <a:xfrm>
            <a:off x="3140472" y="2249837"/>
            <a:ext cx="1070600" cy="1070600"/>
          </a:xfrm>
          <a:prstGeom prst="rect">
            <a:avLst/>
          </a:prstGeom>
          <a:noFill/>
          <a:ln>
            <a:noFill/>
          </a:ln>
        </p:spPr>
      </p:pic>
      <p:pic>
        <p:nvPicPr>
          <p:cNvPr id="2505" name="Google Shape;2505;p165"/>
          <p:cNvPicPr preferRelativeResize="0"/>
          <p:nvPr/>
        </p:nvPicPr>
        <p:blipFill>
          <a:blip r:embed="rId8">
            <a:alphaModFix/>
          </a:blip>
          <a:stretch>
            <a:fillRect/>
          </a:stretch>
        </p:blipFill>
        <p:spPr>
          <a:xfrm>
            <a:off x="245900" y="3230438"/>
            <a:ext cx="1637450" cy="1637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